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6"/>
  </p:notesMasterIdLst>
  <p:sldIdLst>
    <p:sldId id="256" r:id="rId2"/>
    <p:sldId id="265" r:id="rId3"/>
    <p:sldId id="266" r:id="rId4"/>
    <p:sldId id="267" r:id="rId5"/>
    <p:sldId id="263" r:id="rId6"/>
    <p:sldId id="257" r:id="rId7"/>
    <p:sldId id="258" r:id="rId8"/>
    <p:sldId id="259" r:id="rId9"/>
    <p:sldId id="260" r:id="rId10"/>
    <p:sldId id="261" r:id="rId11"/>
    <p:sldId id="262" r:id="rId12"/>
    <p:sldId id="269" r:id="rId13"/>
    <p:sldId id="268" r:id="rId14"/>
    <p:sldId id="270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027" autoAdjust="0"/>
  </p:normalViewPr>
  <p:slideViewPr>
    <p:cSldViewPr snapToGrid="0">
      <p:cViewPr varScale="1">
        <p:scale>
          <a:sx n="65" d="100"/>
          <a:sy n="65" d="100"/>
        </p:scale>
        <p:origin x="93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C2A75B-F0EB-49E6-84E9-E96D17667DD0}" type="datetimeFigureOut">
              <a:rPr lang="ru-RU" smtClean="0"/>
              <a:t>08.12.2018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C12AB1-4BF4-4245-9B74-5F186ED43A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06009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C12AB1-4BF4-4245-9B74-5F186ED43A50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8820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Title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2399" y="1964267"/>
            <a:ext cx="7197726" cy="2421464"/>
          </a:xfrm>
        </p:spPr>
        <p:txBody>
          <a:bodyPr anchor="b">
            <a:normAutofit/>
          </a:bodyPr>
          <a:lstStyle>
            <a:lvl1pPr algn="r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399" y="4385732"/>
            <a:ext cx="7197726" cy="1405467"/>
          </a:xfrm>
        </p:spPr>
        <p:txBody>
          <a:bodyPr anchor="t">
            <a:normAutofit/>
          </a:bodyPr>
          <a:lstStyle>
            <a:lvl1pPr marL="0" indent="0" algn="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32558" y="5870575"/>
            <a:ext cx="1600200" cy="377825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12/8/2018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399" y="5870575"/>
            <a:ext cx="4893958" cy="3778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08958" y="5870575"/>
            <a:ext cx="551167" cy="3778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732865"/>
            <a:ext cx="1013142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1600" y="932112"/>
            <a:ext cx="8759827" cy="3164976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299603"/>
            <a:ext cx="10131427" cy="49371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12/8/2018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3124199"/>
          </a:xfrm>
        </p:spPr>
        <p:txBody>
          <a:bodyPr anchor="ctr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97875" y="3352800"/>
            <a:ext cx="9339184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465" y="4343400"/>
            <a:ext cx="10152367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2" y="3308581"/>
            <a:ext cx="10131425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4777381"/>
            <a:ext cx="10131426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0" y="3886200"/>
            <a:ext cx="10135436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5200"/>
            <a:ext cx="10135436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1" y="3505200"/>
            <a:ext cx="10131428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8675" y="609599"/>
            <a:ext cx="2158552" cy="518160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7832116" cy="5181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308581"/>
            <a:ext cx="10131427" cy="1468800"/>
          </a:xfrm>
        </p:spPr>
        <p:txBody>
          <a:bodyPr anchor="b"/>
          <a:lstStyle>
            <a:lvl1pPr algn="l">
              <a:defRPr sz="40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7381"/>
            <a:ext cx="1013142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 cap="all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2" y="2142067"/>
            <a:ext cx="4995334" cy="364913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21895" y="2142067"/>
            <a:ext cx="4995332" cy="364913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12/8/2018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73670" y="2218267"/>
            <a:ext cx="470905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1" y="2870201"/>
            <a:ext cx="4996923" cy="292099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096003" y="2226734"/>
            <a:ext cx="4722813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23483" y="2870201"/>
            <a:ext cx="4995334" cy="292099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12/8/2018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12/8/2018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12/8/2018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74333"/>
            <a:ext cx="3680885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201" y="609601"/>
            <a:ext cx="6169026" cy="5181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445933"/>
            <a:ext cx="3680885" cy="1828800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12/8/2018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600200"/>
            <a:ext cx="6164653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36253" y="914400"/>
            <a:ext cx="3280974" cy="4572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2971800"/>
            <a:ext cx="6164653" cy="1828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12/8/2018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2142067"/>
            <a:ext cx="10131425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12/8/2018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66060" y="5870575"/>
            <a:ext cx="551167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8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</p:spPr>
        <p:txBody>
          <a:bodyPr>
            <a:normAutofit/>
          </a:bodyPr>
          <a:lstStyle/>
          <a:p>
            <a:pPr algn="ctr"/>
            <a:r>
              <a:rPr lang="ru-RU" dirty="0" smtClean="0"/>
              <a:t>Традиции </a:t>
            </a:r>
            <a:r>
              <a:rPr lang="ru-RU" dirty="0"/>
              <a:t>и новаторство в преподавании русского языка как родного и как неродного</a:t>
            </a:r>
            <a:br>
              <a:rPr lang="ru-RU" dirty="0"/>
            </a:br>
            <a:endParaRPr lang="ru-RU" sz="32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i="1" dirty="0"/>
              <a:t>Урок-экскурсия</a:t>
            </a:r>
          </a:p>
          <a:p>
            <a:r>
              <a:rPr lang="ru-RU" i="1" dirty="0"/>
              <a:t>«</a:t>
            </a:r>
            <a:r>
              <a:rPr lang="ru-RU" i="1" dirty="0" smtClean="0"/>
              <a:t>Взгляд в прошлое. Дольмены»</a:t>
            </a:r>
            <a:endParaRPr lang="ru-RU" i="1" dirty="0"/>
          </a:p>
          <a:p>
            <a:endParaRPr lang="ru-RU" dirty="0"/>
          </a:p>
        </p:txBody>
      </p:sp>
      <p:sp>
        <p:nvSpPr>
          <p:cNvPr id="14" name="Текст 1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/>
            <a:r>
              <a:rPr lang="ru-RU" dirty="0" smtClean="0"/>
              <a:t>Позняк </a:t>
            </a:r>
            <a:r>
              <a:rPr lang="ru-RU" dirty="0"/>
              <a:t>Елена </a:t>
            </a:r>
            <a:r>
              <a:rPr lang="ru-RU" dirty="0" smtClean="0"/>
              <a:t>Викторовна</a:t>
            </a:r>
            <a:endParaRPr lang="ru-RU" dirty="0"/>
          </a:p>
          <a:p>
            <a:pPr algn="r"/>
            <a:r>
              <a:rPr lang="ru-RU" dirty="0" smtClean="0"/>
              <a:t>С. Дефановка Туапсинского района</a:t>
            </a:r>
            <a:endParaRPr lang="ru-RU" dirty="0"/>
          </a:p>
          <a:p>
            <a:pPr algn="r"/>
            <a:r>
              <a:rPr lang="ru-RU" dirty="0"/>
              <a:t>МБОУ СОШ №</a:t>
            </a:r>
            <a:r>
              <a:rPr lang="ru-RU" dirty="0" smtClean="0"/>
              <a:t>36 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663757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06477"/>
            <a:ext cx="10891684" cy="1076633"/>
          </a:xfrm>
        </p:spPr>
        <p:txBody>
          <a:bodyPr anchor="t">
            <a:normAutofit/>
          </a:bodyPr>
          <a:lstStyle/>
          <a:p>
            <a:r>
              <a:rPr lang="ru-RU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</a:t>
            </a:r>
            <a: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кавказских дольменов</a:t>
            </a:r>
            <a:endParaRPr lang="ru-RU" sz="32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241457" y="2580967"/>
            <a:ext cx="3575769" cy="321023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165123"/>
            <a:ext cx="5043949" cy="5442154"/>
          </a:xfrm>
        </p:spPr>
        <p:txBody>
          <a:bodyPr>
            <a:no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Именно такие дольмены можно найти в краснодарском крае. У кавказских дольменов есть одна особенность, которая отличает их  от всех других: круглое отверстие на фронтальной плите диаметром около 40 см</a:t>
            </a:r>
            <a:endParaRPr lang="ru-RU" sz="32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1870" y="973394"/>
            <a:ext cx="6076335" cy="5633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33972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03240"/>
            <a:ext cx="11171902" cy="1091380"/>
          </a:xfrm>
        </p:spPr>
        <p:txBody>
          <a:bodyPr>
            <a:normAutofit/>
          </a:bodyPr>
          <a:lstStyle/>
          <a:p>
            <a:r>
              <a:rPr lang="ru-RU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</a:t>
            </a:r>
            <a: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Предназначение дольменов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6784257" y="3701845"/>
            <a:ext cx="4032969" cy="208935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516194" y="1194620"/>
            <a:ext cx="4372182" cy="5102941"/>
          </a:xfrm>
        </p:spPr>
        <p:txBody>
          <a:bodyPr>
            <a:no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дольменах находили человеческие захоронения и предметы быта, что позволяет ученым сделать вывод об использовании дольменов в качестве гробниц, но есть и другие версии</a:t>
            </a:r>
            <a:endParaRPr lang="ru-RU" sz="32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8376" y="1194621"/>
            <a:ext cx="6969326" cy="5412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40894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1" y="1"/>
            <a:ext cx="10131425" cy="825910"/>
          </a:xfrm>
        </p:spPr>
        <p:txBody>
          <a:bodyPr/>
          <a:lstStyle/>
          <a:p>
            <a:r>
              <a:rPr lang="ru-RU" dirty="0" smtClean="0"/>
              <a:t>                            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результатов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67767676"/>
              </p:ext>
            </p:extLst>
          </p:nvPr>
        </p:nvGraphicFramePr>
        <p:xfrm>
          <a:off x="685801" y="825912"/>
          <a:ext cx="11171902" cy="54274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85951">
                  <a:extLst>
                    <a:ext uri="{9D8B030D-6E8A-4147-A177-3AD203B41FA5}">
                      <a16:colId xmlns:a16="http://schemas.microsoft.com/office/drawing/2014/main" val="78436161"/>
                    </a:ext>
                  </a:extLst>
                </a:gridCol>
                <a:gridCol w="5585951">
                  <a:extLst>
                    <a:ext uri="{9D8B030D-6E8A-4147-A177-3AD203B41FA5}">
                      <a16:colId xmlns:a16="http://schemas.microsoft.com/office/drawing/2014/main" val="2341612364"/>
                    </a:ext>
                  </a:extLst>
                </a:gridCol>
              </a:tblGrid>
              <a:tr h="753806">
                <a:tc gridSpan="2">
                  <a:txBody>
                    <a:bodyPr/>
                    <a:lstStyle/>
                    <a:p>
                      <a:r>
                        <a:rPr lang="ru-RU" sz="32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                  Рефлексия</a:t>
                      </a:r>
                      <a:endParaRPr lang="ru-RU" sz="32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4873842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Коммуникационная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обмен мнениями о новой информации, внимание к культуре речи, точности слов и выражений, 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формулирование</a:t>
                      </a:r>
                      <a:r>
                        <a:rPr lang="ru-RU" sz="1800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собственного мнения, </a:t>
                      </a:r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эффективное сотрудничество для решения учебной задачи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29795380"/>
                  </a:ext>
                </a:extLst>
              </a:tr>
              <a:tr h="71120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Информационная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приобретение нового знания, расширение словарного</a:t>
                      </a:r>
                      <a:r>
                        <a:rPr lang="ru-RU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запаса</a:t>
                      </a:r>
                      <a:endParaRPr lang="ru-RU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29285095"/>
                  </a:ext>
                </a:extLst>
              </a:tr>
              <a:tr h="1015999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Мотивационная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побуждение к дальнейшему расширению информационного поля, работе с 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дополнительным материалом</a:t>
                      </a:r>
                      <a:endParaRPr lang="ru-RU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24323662"/>
                  </a:ext>
                </a:extLst>
              </a:tr>
              <a:tr h="1320799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Оценочная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соотнесение новой информации и имеющихся знаний, выработка собственной позиции, оценивание себя и других учащихся</a:t>
                      </a:r>
                    </a:p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39311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641358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648929" y="206478"/>
            <a:ext cx="9527458" cy="663678"/>
          </a:xfrm>
        </p:spPr>
        <p:txBody>
          <a:bodyPr>
            <a:normAutofit/>
          </a:bodyPr>
          <a:lstStyle/>
          <a:p>
            <a: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Список использованных источников и литературы:</a:t>
            </a:r>
            <a:endParaRPr lang="ru-RU" sz="32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648929" y="870156"/>
            <a:ext cx="11385755" cy="4921043"/>
          </a:xfrm>
          <a:noFill/>
        </p:spPr>
        <p:txBody>
          <a:bodyPr>
            <a:noAutofit/>
          </a:bodyPr>
          <a:lstStyle/>
          <a:p>
            <a:pPr algn="l"/>
            <a:r>
              <a:rPr lang="ru-RU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Агафонов Н.А Древние Дольмены /</a:t>
            </a:r>
            <a:r>
              <a:rPr lang="ru-RU" cap="none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Н.А.Агафонов</a:t>
            </a:r>
            <a:r>
              <a:rPr lang="ru-RU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.-  Симферополь: Бизнес-</a:t>
            </a:r>
            <a:r>
              <a:rPr lang="ru-RU" cap="none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</a:t>
            </a:r>
            <a:r>
              <a:rPr lang="ru-RU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2009.- 24с.</a:t>
            </a:r>
          </a:p>
          <a:p>
            <a:pPr algn="l"/>
            <a:r>
              <a:rPr lang="ru-RU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Рыбников В.А.  Тайны Дольменов / В.А. Рыбников.- М.: </a:t>
            </a:r>
            <a:r>
              <a:rPr lang="ru-RU" cap="none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Амрита</a:t>
            </a:r>
            <a:r>
              <a:rPr lang="ru-RU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2013.- 192 С.  </a:t>
            </a:r>
          </a:p>
          <a:p>
            <a:pPr algn="l"/>
            <a:r>
              <a:rPr lang="ru-RU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Саврасов А.Б. Знания, Хранимые Дольменами/</a:t>
            </a:r>
            <a:r>
              <a:rPr lang="ru-RU" cap="none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А.Б.Саврасов</a:t>
            </a:r>
            <a:r>
              <a:rPr lang="ru-RU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.– Волгоград : Счастливый Мир, 2015. – 144с.  </a:t>
            </a:r>
          </a:p>
          <a:p>
            <a:pPr algn="l"/>
            <a:r>
              <a:rPr lang="ru-RU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Интернет-ресурсы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l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Интернет-журнал о курортах черного моря.</a:t>
            </a:r>
            <a:r>
              <a:rPr lang="en-US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[</a:t>
            </a:r>
            <a:r>
              <a:rPr lang="ru-RU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Электронный ресурс</a:t>
            </a:r>
            <a:r>
              <a:rPr lang="en-US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].-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URL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ttps://edemnayug.com/krasnodarskij-kraj/gel-kurorty/gelendzhik/gel-dostoprimechatelnosti/dolmeny.html</a:t>
            </a:r>
            <a:r>
              <a:rPr lang="ru-RU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68982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5525729"/>
          </a:xfrm>
        </p:spPr>
        <p:txBody>
          <a:bodyPr/>
          <a:lstStyle/>
          <a:p>
            <a:r>
              <a:rPr lang="ru-RU" sz="4400" b="1" i="1" cap="none" dirty="0" smtClean="0">
                <a:ln>
                  <a:noFill/>
                </a:ln>
                <a:solidFill>
                  <a:srgbClr val="C00000"/>
                </a:solidFill>
                <a:latin typeface="Bookman Old Style" panose="02050604050505020204" pitchFamily="18" charset="0"/>
              </a:rPr>
              <a:t>          Спасибо </a:t>
            </a:r>
            <a:r>
              <a:rPr lang="ru-RU" sz="4400" b="1" i="1" cap="none" dirty="0">
                <a:ln>
                  <a:noFill/>
                </a:ln>
                <a:solidFill>
                  <a:srgbClr val="C00000"/>
                </a:solidFill>
                <a:latin typeface="Bookman Old Style" panose="02050604050505020204" pitchFamily="18" charset="0"/>
              </a:rPr>
              <a:t>за внимание!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990265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85801" y="221226"/>
            <a:ext cx="10131425" cy="958645"/>
          </a:xfrm>
        </p:spPr>
        <p:txBody>
          <a:bodyPr/>
          <a:lstStyle/>
          <a:p>
            <a:r>
              <a:rPr lang="ru-RU" dirty="0" smtClean="0"/>
              <a:t>                                   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Цели и задачи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54352127"/>
              </p:ext>
            </p:extLst>
          </p:nvPr>
        </p:nvGraphicFramePr>
        <p:xfrm>
          <a:off x="412954" y="1165123"/>
          <a:ext cx="11459498" cy="5004564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57297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297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17638">
                <a:tc>
                  <a:txBody>
                    <a:bodyPr/>
                    <a:lstStyle/>
                    <a:p>
                      <a:r>
                        <a:rPr lang="ru-RU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Цель проекта</a:t>
                      </a:r>
                      <a:endParaRPr lang="ru-RU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Развивать интерес к изучению языка как отражению истории, культуры народа</a:t>
                      </a:r>
                      <a:endParaRPr lang="ru-RU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368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Задачи проекта</a:t>
                      </a:r>
                    </a:p>
                    <a:p>
                      <a:endParaRPr lang="ru-RU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Учить  сравнивать</a:t>
                      </a:r>
                      <a:r>
                        <a:rPr lang="ru-RU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 обобщать факты</a:t>
                      </a:r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Овладение понятием «дольмены»</a:t>
                      </a:r>
                      <a:r>
                        <a:rPr lang="ru-RU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32579"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Побудить к </a:t>
                      </a:r>
                      <a:r>
                        <a:rPr lang="ru-RU" sz="1800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изучению истории и культуры родного края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03684"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Прививать</a:t>
                      </a:r>
                      <a:r>
                        <a:rPr lang="ru-RU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уважение  к своему народу , родному краю. Воспитывать  чувство гордости  за него.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32579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Область применения проекта</a:t>
                      </a:r>
                      <a:r>
                        <a:rPr lang="ru-RU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(НОО, ООО, СОО)</a:t>
                      </a:r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НОО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0368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Возраст обучающихся,</a:t>
                      </a:r>
                      <a:r>
                        <a:rPr lang="ru-RU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для которых может быть использован проект</a:t>
                      </a:r>
                      <a:endParaRPr lang="ru-RU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7-10 лет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985364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85800" y="176981"/>
            <a:ext cx="11230897" cy="1224115"/>
          </a:xfrm>
        </p:spPr>
        <p:txBody>
          <a:bodyPr>
            <a:normAutofit/>
          </a:bodyPr>
          <a:lstStyle/>
          <a:p>
            <a:r>
              <a:rPr lang="ru-RU" sz="28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Ожидаемые результаты, основные знания, умения и навыки, характеризующие результативность усвоения материала</a:t>
            </a:r>
            <a:endParaRPr lang="ru-RU" sz="28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685799" y="2086898"/>
            <a:ext cx="11179277" cy="943899"/>
          </a:xfrm>
          <a:noFill/>
          <a:ln>
            <a:solidFill>
              <a:schemeClr val="tx1"/>
            </a:solidFill>
          </a:ln>
        </p:spPr>
        <p:txBody>
          <a:bodyPr>
            <a:normAutofit fontScale="92500" lnSpcReduction="20000"/>
          </a:bodyPr>
          <a:lstStyle/>
          <a:p>
            <a:r>
              <a:rPr lang="ru-RU" i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 метода виртуальной экскурсии на уроках будет способствовать эффективному формированию у обучающихся личностных, регулятивных, познавательных и коммуникативных универсальных учебных действий (УУД) как основы умения учиться:</a:t>
            </a:r>
          </a:p>
          <a:p>
            <a:endParaRPr lang="ru-RU" dirty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9332620"/>
              </p:ext>
            </p:extLst>
          </p:nvPr>
        </p:nvGraphicFramePr>
        <p:xfrm>
          <a:off x="685800" y="3067667"/>
          <a:ext cx="11179277" cy="3344347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4382291">
                  <a:extLst>
                    <a:ext uri="{9D8B030D-6E8A-4147-A177-3AD203B41FA5}">
                      <a16:colId xmlns:a16="http://schemas.microsoft.com/office/drawing/2014/main" val="126244099"/>
                    </a:ext>
                  </a:extLst>
                </a:gridCol>
                <a:gridCol w="6796986">
                  <a:extLst>
                    <a:ext uri="{9D8B030D-6E8A-4147-A177-3AD203B41FA5}">
                      <a16:colId xmlns:a16="http://schemas.microsoft.com/office/drawing/2014/main" val="3739497123"/>
                    </a:ext>
                  </a:extLst>
                </a:gridCol>
              </a:tblGrid>
              <a:tr h="581824">
                <a:tc>
                  <a:txBody>
                    <a:bodyPr/>
                    <a:lstStyle/>
                    <a:p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В сфере личностных УУД:</a:t>
                      </a:r>
                      <a:r>
                        <a:rPr lang="ru-RU" sz="1600" b="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личностное самоопределение, устойчивый познавательный интерес к русскому языку, патриотизм  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7170298"/>
                  </a:ext>
                </a:extLst>
              </a:tr>
              <a:tr h="659403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В сфере регулятивных УУД: 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kern="12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целеполагание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планирование самостоятельного выполнения задания, корректировка плана, в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ысказывание предположения на основе наблюдений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69230565"/>
                  </a:ext>
                </a:extLst>
              </a:tr>
              <a:tr h="72405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В сфере коммуникативных УУД: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формулирование</a:t>
                      </a:r>
                      <a:r>
                        <a:rPr lang="ru-RU" sz="1800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собственного мнения, 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умение вступать в диалог и вести его, 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установление рабочих отношений, эффективное сотрудничество для решения учебной задачи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33466970"/>
                  </a:ext>
                </a:extLst>
              </a:tr>
              <a:tr h="1131882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 В сфере познавательных УУД: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овладение приёмами анализа, умение  сравнивать, приводить </a:t>
                      </a:r>
                      <a:r>
                        <a:rPr lang="ru-RU" sz="1800" kern="12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контрпримеры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800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побуждение интереса к поиску ответа в ходе работы с дополнительным материалом, и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звлечение информации</a:t>
                      </a:r>
                      <a:r>
                        <a:rPr lang="ru-RU" sz="18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из словарей</a:t>
                      </a:r>
                      <a:endParaRPr lang="ru-RU" sz="18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697591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880375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76980"/>
            <a:ext cx="10131427" cy="1342103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          </a:t>
            </a:r>
            <a:r>
              <a:rPr lang="ru-RU" sz="36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Маршрутный лист экскурсии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799" y="1106129"/>
            <a:ext cx="10131428" cy="4531652"/>
          </a:xfrm>
        </p:spPr>
        <p:txBody>
          <a:bodyPr/>
          <a:lstStyle/>
          <a:p>
            <a:r>
              <a:rPr lang="ru-RU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Перечень объектов</a:t>
            </a:r>
            <a:endParaRPr lang="ru-RU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9431241"/>
              </p:ext>
            </p:extLst>
          </p:nvPr>
        </p:nvGraphicFramePr>
        <p:xfrm>
          <a:off x="1238865" y="1661594"/>
          <a:ext cx="8952270" cy="30415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36038">
                  <a:extLst>
                    <a:ext uri="{9D8B030D-6E8A-4147-A177-3AD203B41FA5}">
                      <a16:colId xmlns:a16="http://schemas.microsoft.com/office/drawing/2014/main" val="1330142744"/>
                    </a:ext>
                  </a:extLst>
                </a:gridCol>
                <a:gridCol w="7916232">
                  <a:extLst>
                    <a:ext uri="{9D8B030D-6E8A-4147-A177-3AD203B41FA5}">
                      <a16:colId xmlns:a16="http://schemas.microsoft.com/office/drawing/2014/main" val="793675439"/>
                    </a:ext>
                  </a:extLst>
                </a:gridCol>
              </a:tblGrid>
              <a:tr h="364347">
                <a:tc>
                  <a:txBody>
                    <a:bodyPr/>
                    <a:lstStyle/>
                    <a:p>
                      <a:r>
                        <a:rPr lang="ru-RU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Что</a:t>
                      </a:r>
                      <a:r>
                        <a:rPr lang="ru-RU" b="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такое </a:t>
                      </a:r>
                      <a:r>
                        <a:rPr lang="ru-RU" b="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дольмены</a:t>
                      </a:r>
                      <a:endParaRPr lang="ru-RU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02055560"/>
                  </a:ext>
                </a:extLst>
              </a:tr>
              <a:tr h="341856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Местонахождение</a:t>
                      </a:r>
                      <a:r>
                        <a:rPr lang="ru-RU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дольменов на территории нашего края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6778340"/>
                  </a:ext>
                </a:extLst>
              </a:tr>
              <a:tr h="341856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Местонахождение дольменов на  территории других стран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51169486"/>
                  </a:ext>
                </a:extLst>
              </a:tr>
              <a:tr h="648105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Конструкция дольменов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25151578"/>
                  </a:ext>
                </a:extLst>
              </a:tr>
              <a:tr h="648105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Особенности кавказских дольменов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96441113"/>
                  </a:ext>
                </a:extLst>
              </a:tr>
              <a:tr h="648105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Предназначение </a:t>
                      </a:r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дольменов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621754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596740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398206" y="235975"/>
            <a:ext cx="10456607" cy="752167"/>
          </a:xfrm>
        </p:spPr>
        <p:txBody>
          <a:bodyPr>
            <a:normAutofit/>
          </a:bodyPr>
          <a:lstStyle/>
          <a:p>
            <a:pPr algn="ctr"/>
            <a: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дольмены</a:t>
            </a:r>
            <a:endParaRPr lang="ru-RU" sz="32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одзаголовок 9"/>
          <p:cNvSpPr>
            <a:spLocks noGrp="1"/>
          </p:cNvSpPr>
          <p:nvPr>
            <p:ph type="subTitle" idx="1"/>
          </p:nvPr>
        </p:nvSpPr>
        <p:spPr>
          <a:xfrm>
            <a:off x="398206" y="1563330"/>
            <a:ext cx="4365523" cy="4227870"/>
          </a:xfrm>
        </p:spPr>
        <p:txBody>
          <a:bodyPr/>
          <a:lstStyle/>
          <a:p>
            <a:r>
              <a:rPr lang="ru-RU" sz="3200" cap="none" dirty="0">
                <a:ln w="3175" cmpd="sng">
                  <a:noFill/>
                </a:ln>
                <a:solidFill>
                  <a:prstClr val="white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Дольмены – «каменный стол» в переводе с кельтского языка – относятся к культуре  племен, которые использовали в постройках огромные камни</a:t>
            </a:r>
            <a:r>
              <a:rPr lang="ru-RU" sz="2900" cap="none" dirty="0">
                <a:ln w="3175" cmpd="sng">
                  <a:noFill/>
                </a:ln>
                <a:solidFill>
                  <a:prstClr val="white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. 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0711" y="1327354"/>
            <a:ext cx="6990733" cy="4999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39537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3266767" cy="4906297"/>
          </a:xfrm>
        </p:spPr>
        <p:txBody>
          <a:bodyPr>
            <a:normAutofit/>
          </a:bodyPr>
          <a:lstStyle/>
          <a:p>
            <a: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 этих народностей  ничего  не осталось, кроме этих огромных сооружений</a:t>
            </a:r>
            <a:endParaRPr lang="ru-RU" sz="32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800" y="368710"/>
            <a:ext cx="7170174" cy="6268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27221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62232"/>
            <a:ext cx="10906432" cy="1238865"/>
          </a:xfrm>
        </p:spPr>
        <p:txBody>
          <a:bodyPr anchor="t">
            <a:normAutofit/>
          </a:bodyPr>
          <a:lstStyle/>
          <a:p>
            <a: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Местонахождение дольменов на территории нашего края</a:t>
            </a:r>
            <a:endParaRPr lang="ru-RU" sz="32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093973" y="2831689"/>
            <a:ext cx="3723253" cy="2959511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685800" y="1777999"/>
            <a:ext cx="3680885" cy="3496734"/>
          </a:xfrm>
        </p:spPr>
        <p:txBody>
          <a:bodyPr>
            <a:noAutofit/>
          </a:bodyPr>
          <a:lstStyle/>
          <a:p>
            <a:r>
              <a:rPr lang="ru-RU" sz="3200" dirty="0">
                <a:ln w="3175" cmpd="sng">
                  <a:noFill/>
                </a:ln>
                <a:solidFill>
                  <a:prstClr val="white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Древние дольмены находят на территории современного Краснодарского края и Адыгеи. </a:t>
            </a:r>
            <a:endParaRPr lang="ru-RU" sz="32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1368" y="1777999"/>
            <a:ext cx="5810864" cy="4799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3618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40658" y="339213"/>
            <a:ext cx="10677832" cy="1415845"/>
          </a:xfrm>
        </p:spPr>
        <p:txBody>
          <a:bodyPr anchor="t">
            <a:normAutofit/>
          </a:bodyPr>
          <a:lstStyle/>
          <a:p>
            <a: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Местонахождение дольменов на территории других стран.</a:t>
            </a:r>
            <a:endParaRPr lang="ru-RU" sz="32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634181" y="2286000"/>
            <a:ext cx="10525944" cy="3505200"/>
          </a:xfrm>
        </p:spPr>
        <p:txBody>
          <a:bodyPr>
            <a:normAutofit/>
          </a:bodyPr>
          <a:lstStyle/>
          <a:p>
            <a:r>
              <a:rPr lang="ru-RU" sz="28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Встречаются они на территории   Северной Африки , Испании , Португалии , Франции, Голландии , Германии. Если мы соединим места расположения дольменов воображаемой линией, то  получим круг. Возможно, древние племена  кочевали или переселялись  по такому пути. Но как тогда объяснить существование дольменов в Индии или даже Японии – ученые не знают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5962488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91730"/>
            <a:ext cx="10891684" cy="693174"/>
          </a:xfrm>
        </p:spPr>
        <p:txBody>
          <a:bodyPr anchor="t">
            <a:noAutofit/>
          </a:bodyPr>
          <a:lstStyle/>
          <a:p>
            <a: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Конструкция дольменов</a:t>
            </a:r>
            <a:endParaRPr lang="ru-RU" sz="32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7949381" y="1976283"/>
            <a:ext cx="2867846" cy="3814917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383458" y="884904"/>
            <a:ext cx="5560142" cy="5678128"/>
          </a:xfrm>
        </p:spPr>
        <p:txBody>
          <a:bodyPr>
            <a:no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Чаще всего дольмены – это сооружения из гигантских каменных плит, которые либо сложены в виде круглой хижины, либо составлены в виде буквы «П», либо представляют собой тот самый «каменный стол», когда четыре вертикально стоящих плиты накрывают сверху пятой. </a:t>
            </a:r>
            <a:endParaRPr lang="ru-RU" sz="32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3819" y="1533832"/>
            <a:ext cx="5633883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43013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ебеса">
  <a:themeElements>
    <a:clrScheme name="Celestial">
      <a:dk1>
        <a:sysClr val="windowText" lastClr="000000"/>
      </a:dk1>
      <a:lt1>
        <a:sysClr val="window" lastClr="FFFFFF"/>
      </a:lt1>
      <a:dk2>
        <a:srgbClr val="18276C"/>
      </a:dk2>
      <a:lt2>
        <a:srgbClr val="EBEBEB"/>
      </a:lt2>
      <a:accent1>
        <a:srgbClr val="AC3EC1"/>
      </a:accent1>
      <a:accent2>
        <a:srgbClr val="477BD1"/>
      </a:accent2>
      <a:accent3>
        <a:srgbClr val="46B298"/>
      </a:accent3>
      <a:accent4>
        <a:srgbClr val="90BA4C"/>
      </a:accent4>
      <a:accent5>
        <a:srgbClr val="DD9D31"/>
      </a:accent5>
      <a:accent6>
        <a:srgbClr val="E25247"/>
      </a:accent6>
      <a:hlink>
        <a:srgbClr val="C573D2"/>
      </a:hlink>
      <a:folHlink>
        <a:srgbClr val="CCAEE8"/>
      </a:folHlink>
    </a:clrScheme>
    <a:fontScheme name="Celestial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elestial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elestial" id="{C4BB2A3D-0E93-4C5F-B0D2-9D3FCE089CC5}" vid="{42E5908D-19A2-46FD-89FA-638B126129EF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TM03457452[[fn=Небесная]]</Template>
  <TotalTime>465</TotalTime>
  <Words>619</Words>
  <Application>Microsoft Office PowerPoint</Application>
  <PresentationFormat>Широкоэкранный</PresentationFormat>
  <Paragraphs>72</Paragraphs>
  <Slides>14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Arial</vt:lpstr>
      <vt:lpstr>Bookman Old Style</vt:lpstr>
      <vt:lpstr>Calibri</vt:lpstr>
      <vt:lpstr>Calibri Light</vt:lpstr>
      <vt:lpstr>Times New Roman</vt:lpstr>
      <vt:lpstr>Небеса</vt:lpstr>
      <vt:lpstr>Традиции и новаторство в преподавании русского языка как родного и как неродного </vt:lpstr>
      <vt:lpstr>                                    Цели и задачи</vt:lpstr>
      <vt:lpstr>Ожидаемые результаты, основные знания, умения и навыки, характеризующие результативность усвоения материала</vt:lpstr>
      <vt:lpstr>            Маршрутный лист экскурсии </vt:lpstr>
      <vt:lpstr>Что такое дольмены</vt:lpstr>
      <vt:lpstr>От этих народностей  ничего  не осталось, кроме этих огромных сооружений</vt:lpstr>
      <vt:lpstr>Местонахождение дольменов на территории нашего края</vt:lpstr>
      <vt:lpstr>Местонахождение дольменов на территории других стран.</vt:lpstr>
      <vt:lpstr>                      Конструкция дольменов</vt:lpstr>
      <vt:lpstr>                                 Особенности кавказских дольменов</vt:lpstr>
      <vt:lpstr>                                        Предназначение дольменов </vt:lpstr>
      <vt:lpstr>                             Анализ результатов</vt:lpstr>
      <vt:lpstr>Список использованных источников и литературы:</vt:lpstr>
      <vt:lpstr>          Спасибо за внимание!</vt:lpstr>
    </vt:vector>
  </TitlesOfParts>
  <Company>Krokoz™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Учимся правильно писать   безударные личные окончания   глаголов</dc:title>
  <dc:creator>Елена</dc:creator>
  <cp:lastModifiedBy>Елена</cp:lastModifiedBy>
  <cp:revision>39</cp:revision>
  <dcterms:created xsi:type="dcterms:W3CDTF">2018-12-05T16:52:42Z</dcterms:created>
  <dcterms:modified xsi:type="dcterms:W3CDTF">2018-12-08T12:12:58Z</dcterms:modified>
</cp:coreProperties>
</file>