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handoutMasterIdLst>
    <p:handoutMasterId r:id="rId15"/>
  </p:handoutMasterIdLst>
  <p:sldIdLst>
    <p:sldId id="275" r:id="rId2"/>
    <p:sldId id="257" r:id="rId3"/>
    <p:sldId id="272" r:id="rId4"/>
    <p:sldId id="276" r:id="rId5"/>
    <p:sldId id="268" r:id="rId6"/>
    <p:sldId id="263" r:id="rId7"/>
    <p:sldId id="266" r:id="rId8"/>
    <p:sldId id="269" r:id="rId9"/>
    <p:sldId id="270" r:id="rId10"/>
    <p:sldId id="271" r:id="rId11"/>
    <p:sldId id="277" r:id="rId12"/>
    <p:sldId id="278" r:id="rId13"/>
    <p:sldId id="279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0DD24-E83F-4F6B-97B3-E722B496D6AF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2F69E-A767-4189-804B-9A92C630A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3649A-747F-475B-81DE-675C19D03549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09ACA-5A16-40FE-884F-B141EA8A7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643050"/>
            <a:ext cx="67866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беда, что идти далеко,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боимся, что путь будет труден.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Никогда не давались легко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Математики знания  людям.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Колыванская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ваза</a:t>
            </a:r>
          </a:p>
        </p:txBody>
      </p:sp>
      <p:pic>
        <p:nvPicPr>
          <p:cNvPr id="13315" name="Picture 4" descr="hm88_5_0_7_1_bi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624" y="1342196"/>
            <a:ext cx="6599086" cy="496356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628800"/>
            <a:ext cx="2286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Общий вагон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Вычислите : </a:t>
            </a:r>
          </a:p>
          <a:p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45484</a:t>
            </a:r>
          </a:p>
          <a:p>
            <a:r>
              <a:rPr lang="ru-RU" sz="2400" b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+    6245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3050037"/>
            <a:ext cx="3942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Плацкартный вагон</a:t>
            </a:r>
            <a:r>
              <a:rPr lang="ru-RU" sz="24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Вычислить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86056+8795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42210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Купейный вагон: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Поставьте вместо звёздочек, пропущенные цифры. 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83*86</a:t>
            </a:r>
          </a:p>
          <a:p>
            <a:r>
              <a:rPr lang="ru-RU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   *2*7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*619*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83768" y="548680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Реши и сложи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пазл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7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60648"/>
            <a:ext cx="8497078" cy="64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64434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860342"/>
            <a:ext cx="7344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Критерии оценки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04759" y="3097939"/>
            <a:ext cx="66967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«5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13-15 баллов</a:t>
            </a:r>
          </a:p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«4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10-12 баллов</a:t>
            </a:r>
          </a:p>
        </p:txBody>
      </p:sp>
    </p:spTree>
    <p:extLst>
      <p:ext uri="{BB962C8B-B14F-4D97-AF65-F5344CB8AC3E}">
        <p14:creationId xmlns="" xmlns:p14="http://schemas.microsoft.com/office/powerpoint/2010/main" val="1841059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60648"/>
            <a:ext cx="8497078" cy="64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4" name="Picture 4" descr="%D0%97%D0%B8%D0%BC%D0%BD%D0%B8%D0%B9_%D0%B4%D0%B2%D0%BE%D1%80%D0%B5%D1%86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1295400"/>
            <a:ext cx="2098675" cy="1408113"/>
          </a:xfrm>
          <a:noFill/>
        </p:spPr>
      </p:pic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304800" y="2743200"/>
            <a:ext cx="2019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FF0066"/>
                </a:solidFill>
              </a:rPr>
              <a:t>Зимний дворец</a:t>
            </a:r>
            <a:r>
              <a:rPr lang="ru-RU">
                <a:solidFill>
                  <a:srgbClr val="FF0066"/>
                </a:solidFill>
              </a:rPr>
              <a:t> </a:t>
            </a:r>
          </a:p>
        </p:txBody>
      </p:sp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1676400" y="228600"/>
            <a:ext cx="495437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Здания Эрмитажа</a:t>
            </a:r>
          </a:p>
        </p:txBody>
      </p:sp>
      <p:pic>
        <p:nvPicPr>
          <p:cNvPr id="112648" name="Picture 8" descr="Большой Эрмитаж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14600" y="2133600"/>
            <a:ext cx="2033588" cy="1525588"/>
          </a:xfrm>
          <a:noFill/>
        </p:spPr>
      </p:pic>
      <p:sp>
        <p:nvSpPr>
          <p:cNvPr id="112649" name="Text Box 9"/>
          <p:cNvSpPr txBox="1">
            <a:spLocks noChangeArrowheads="1"/>
          </p:cNvSpPr>
          <p:nvPr/>
        </p:nvSpPr>
        <p:spPr bwMode="auto">
          <a:xfrm>
            <a:off x="2743200" y="3581400"/>
            <a:ext cx="1423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FF0066"/>
                </a:solidFill>
              </a:rPr>
              <a:t>Большой </a:t>
            </a:r>
          </a:p>
          <a:p>
            <a:r>
              <a:rPr lang="ru-RU" b="1" i="1">
                <a:solidFill>
                  <a:srgbClr val="FF0066"/>
                </a:solidFill>
              </a:rPr>
              <a:t>Эрмитаж</a:t>
            </a:r>
            <a:r>
              <a:rPr lang="ru-RU">
                <a:solidFill>
                  <a:srgbClr val="FF0066"/>
                </a:solidFill>
              </a:rPr>
              <a:t> </a:t>
            </a:r>
            <a:r>
              <a:rPr lang="ru-RU"/>
              <a:t> </a:t>
            </a:r>
          </a:p>
        </p:txBody>
      </p:sp>
      <p:pic>
        <p:nvPicPr>
          <p:cNvPr id="112650" name="Picture 10" descr="Малый Эрмитаж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1447800"/>
            <a:ext cx="19034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1" name="Text Box 11"/>
          <p:cNvSpPr txBox="1">
            <a:spLocks noChangeArrowheads="1"/>
          </p:cNvSpPr>
          <p:nvPr/>
        </p:nvSpPr>
        <p:spPr bwMode="auto">
          <a:xfrm>
            <a:off x="4876800" y="2971800"/>
            <a:ext cx="1487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i="1">
                <a:solidFill>
                  <a:srgbClr val="FF0066"/>
                </a:solidFill>
              </a:rPr>
              <a:t>Малый</a:t>
            </a:r>
          </a:p>
          <a:p>
            <a:pPr algn="ctr"/>
            <a:r>
              <a:rPr lang="ru-RU" b="1" i="1">
                <a:solidFill>
                  <a:srgbClr val="FF0066"/>
                </a:solidFill>
              </a:rPr>
              <a:t> Эрмитаж</a:t>
            </a:r>
            <a:r>
              <a:rPr lang="ru-RU"/>
              <a:t>  </a:t>
            </a:r>
          </a:p>
        </p:txBody>
      </p:sp>
      <p:pic>
        <p:nvPicPr>
          <p:cNvPr id="112652" name="Picture 12" descr="Новый Эрмитаж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1800" y="1905000"/>
            <a:ext cx="218122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3" name="Text Box 13"/>
          <p:cNvSpPr txBox="1">
            <a:spLocks noChangeArrowheads="1"/>
          </p:cNvSpPr>
          <p:nvPr/>
        </p:nvSpPr>
        <p:spPr bwMode="auto">
          <a:xfrm>
            <a:off x="7086600" y="35052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FF0066"/>
                </a:solidFill>
              </a:rPr>
              <a:t>Новый </a:t>
            </a:r>
          </a:p>
          <a:p>
            <a:pPr algn="ctr"/>
            <a:r>
              <a:rPr lang="ru-RU" b="1" i="1">
                <a:solidFill>
                  <a:srgbClr val="FF0066"/>
                </a:solidFill>
              </a:rPr>
              <a:t>Эрмитаж</a:t>
            </a:r>
            <a:r>
              <a:rPr lang="ru-RU">
                <a:solidFill>
                  <a:srgbClr val="FF0066"/>
                </a:solidFill>
              </a:rPr>
              <a:t> </a:t>
            </a:r>
            <a:r>
              <a:rPr lang="ru-RU"/>
              <a:t> </a:t>
            </a:r>
          </a:p>
        </p:txBody>
      </p:sp>
      <p:pic>
        <p:nvPicPr>
          <p:cNvPr id="112654" name="Picture 14" descr="Главный штаб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4495800"/>
            <a:ext cx="2011363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5" name="Text Box 15"/>
          <p:cNvSpPr txBox="1">
            <a:spLocks noChangeArrowheads="1"/>
          </p:cNvSpPr>
          <p:nvPr/>
        </p:nvSpPr>
        <p:spPr bwMode="auto">
          <a:xfrm>
            <a:off x="914400" y="6019800"/>
            <a:ext cx="200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FF0066"/>
                </a:solidFill>
              </a:rPr>
              <a:t>Главный штаб</a:t>
            </a:r>
            <a:r>
              <a:rPr lang="ru-RU"/>
              <a:t> </a:t>
            </a:r>
          </a:p>
        </p:txBody>
      </p:sp>
      <p:pic>
        <p:nvPicPr>
          <p:cNvPr id="112656" name="Picture 16" descr="16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57600" y="4495800"/>
            <a:ext cx="2033588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7" name="Text Box 17"/>
          <p:cNvSpPr txBox="1">
            <a:spLocks noChangeArrowheads="1"/>
          </p:cNvSpPr>
          <p:nvPr/>
        </p:nvSpPr>
        <p:spPr bwMode="auto">
          <a:xfrm>
            <a:off x="3657600" y="6019800"/>
            <a:ext cx="2098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i="1">
                <a:solidFill>
                  <a:srgbClr val="FF0066"/>
                </a:solidFill>
              </a:rPr>
              <a:t>Меньшиковский </a:t>
            </a:r>
          </a:p>
          <a:p>
            <a:pPr algn="ctr"/>
            <a:r>
              <a:rPr lang="ru-RU" b="1" i="1">
                <a:solidFill>
                  <a:srgbClr val="FF0066"/>
                </a:solidFill>
              </a:rPr>
              <a:t>дворец</a:t>
            </a:r>
            <a:r>
              <a:rPr lang="ru-RU"/>
              <a:t>  </a:t>
            </a:r>
          </a:p>
        </p:txBody>
      </p:sp>
      <p:pic>
        <p:nvPicPr>
          <p:cNvPr id="112658" name="Picture 18" descr="Эрмитажный театр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29400" y="4495800"/>
            <a:ext cx="2076450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9" name="Text Box 19"/>
          <p:cNvSpPr txBox="1">
            <a:spLocks noChangeArrowheads="1"/>
          </p:cNvSpPr>
          <p:nvPr/>
        </p:nvSpPr>
        <p:spPr bwMode="auto">
          <a:xfrm>
            <a:off x="6705600" y="6019800"/>
            <a:ext cx="1770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i="1">
                <a:solidFill>
                  <a:srgbClr val="FF0066"/>
                </a:solidFill>
              </a:rPr>
              <a:t>Эрмитажный</a:t>
            </a:r>
          </a:p>
          <a:p>
            <a:pPr algn="ctr"/>
            <a:r>
              <a:rPr lang="ru-RU" b="1" i="1">
                <a:solidFill>
                  <a:srgbClr val="FF0066"/>
                </a:solidFill>
              </a:rPr>
              <a:t> театр</a:t>
            </a:r>
            <a:r>
              <a:rPr lang="ru-RU">
                <a:solidFill>
                  <a:srgbClr val="FF0066"/>
                </a:solidFill>
              </a:rPr>
              <a:t> 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1053326" y="285728"/>
            <a:ext cx="251980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 часа=300 мин</a:t>
            </a:r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078856" y="642918"/>
            <a:ext cx="72757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Периметр  прямоугольника – это сумма  длин  его  сторон</a:t>
            </a:r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85728"/>
            <a:ext cx="38343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990000"/>
                  </a:solidFill>
                </a:ln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endParaRPr lang="ru-RU" sz="2000" b="1" cap="none" spc="0" dirty="0">
              <a:ln w="1905">
                <a:solidFill>
                  <a:srgbClr val="990000"/>
                </a:solidFill>
              </a:ln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58214" y="642918"/>
            <a:ext cx="38343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905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2000" b="1" cap="none" spc="0" dirty="0">
              <a:ln w="1905">
                <a:solidFill>
                  <a:srgbClr val="0070C0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1071538" y="1000108"/>
            <a:ext cx="750099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Сумма  чисел  не  изменится  при  перестановке  слагаемых</a:t>
            </a:r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42910" y="1357298"/>
            <a:ext cx="64294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Самое маленькое натуральное число- это 0</a:t>
            </a:r>
          </a:p>
          <a:p>
            <a:pPr algn="ctr"/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1142976" y="1714488"/>
            <a:ext cx="28529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2500</a:t>
            </a:r>
            <a:r>
              <a:rPr lang="en-US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&lt;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2499</a:t>
            </a:r>
            <a:endParaRPr lang="ru-RU" sz="2000" b="1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1142976" y="2071678"/>
            <a:ext cx="321471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326=3*100+2*10+6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hlinkClick r:id="rId2" action="ppaction://hlinksldjump"/>
          </p:cNvPr>
          <p:cNvSpPr/>
          <p:nvPr/>
        </p:nvSpPr>
        <p:spPr>
          <a:xfrm>
            <a:off x="971600" y="2428868"/>
            <a:ext cx="235745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200+0=2000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hlinkClick r:id="rId2" action="ppaction://hlinksldjump"/>
          </p:cNvPr>
          <p:cNvSpPr/>
          <p:nvPr/>
        </p:nvSpPr>
        <p:spPr>
          <a:xfrm>
            <a:off x="1214414" y="2786058"/>
            <a:ext cx="256549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en-US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дм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= 500</a:t>
            </a:r>
            <a:r>
              <a:rPr lang="en-US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см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1212134" y="3143248"/>
            <a:ext cx="27146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8кг</a:t>
            </a:r>
            <a:r>
              <a:rPr lang="en-US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200</a:t>
            </a:r>
            <a:r>
              <a:rPr lang="en-US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 = 8200</a:t>
            </a:r>
            <a:r>
              <a:rPr lang="en-US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1071538" y="3500438"/>
            <a:ext cx="206030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en-US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5246</a:t>
            </a:r>
            <a:r>
              <a:rPr lang="en-US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&gt;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5120</a:t>
            </a:r>
            <a:endParaRPr lang="ru-RU" sz="2000" b="1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1142976" y="3857628"/>
            <a:ext cx="24288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11.</a:t>
            </a:r>
            <a:r>
              <a:rPr lang="en-US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5000-1=4099</a:t>
            </a:r>
          </a:p>
          <a:p>
            <a:pPr algn="ctr"/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>
            <a:hlinkClick r:id="rId2" action="ppaction://hlinksldjump"/>
          </p:cNvPr>
          <p:cNvSpPr/>
          <p:nvPr/>
        </p:nvSpPr>
        <p:spPr>
          <a:xfrm>
            <a:off x="1097787" y="4214818"/>
            <a:ext cx="50006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000" b="1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10 - </a:t>
            </a:r>
            <a:r>
              <a:rPr lang="ru-RU" sz="2000" b="1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наименьшее двузначное число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>
            <a:hlinkClick r:id="rId2" action="ppaction://hlinksldjump"/>
          </p:cNvPr>
          <p:cNvSpPr/>
          <p:nvPr/>
        </p:nvSpPr>
        <p:spPr>
          <a:xfrm>
            <a:off x="1142976" y="4572008"/>
            <a:ext cx="4149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13. 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сотне 9 десятков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>
            <a:hlinkClick r:id="rId2" action="ppaction://hlinksldjump"/>
          </p:cNvPr>
          <p:cNvSpPr/>
          <p:nvPr/>
        </p:nvSpPr>
        <p:spPr>
          <a:xfrm>
            <a:off x="921822" y="4929198"/>
            <a:ext cx="27860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2000" b="1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  3 км 2м =320 м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>
            <a:hlinkClick r:id="rId2" action="ppaction://hlinksldjump"/>
          </p:cNvPr>
          <p:cNvSpPr/>
          <p:nvPr/>
        </p:nvSpPr>
        <p:spPr>
          <a:xfrm>
            <a:off x="827584" y="5276129"/>
            <a:ext cx="34290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2000" b="1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 999999+1= 1000000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hlinkClick r:id="rId2" action="ppaction://hlinksldjump"/>
          </p:cNvPr>
          <p:cNvSpPr/>
          <p:nvPr/>
        </p:nvSpPr>
        <p:spPr>
          <a:xfrm>
            <a:off x="1009790" y="5572140"/>
            <a:ext cx="47863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2000" b="1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 99- наибольшее двузначное число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>
            <a:hlinkClick r:id="rId2" action="ppaction://hlinksldjump"/>
          </p:cNvPr>
          <p:cNvSpPr/>
          <p:nvPr/>
        </p:nvSpPr>
        <p:spPr>
          <a:xfrm>
            <a:off x="1080658" y="5842337"/>
            <a:ext cx="464347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17</a:t>
            </a:r>
            <a:r>
              <a:rPr lang="ru-RU" sz="2000" b="1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 29+420+11=450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>
            <a:hlinkClick r:id="rId2" action="ppaction://hlinksldjump"/>
          </p:cNvPr>
          <p:cNvSpPr/>
          <p:nvPr/>
        </p:nvSpPr>
        <p:spPr>
          <a:xfrm>
            <a:off x="1000100" y="6143644"/>
            <a:ext cx="778674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18.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Число, получившееся при сложении, называется слагаемым</a:t>
            </a:r>
            <a:endParaRPr lang="ru-RU" sz="2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358214" y="1000108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endParaRPr lang="ru-RU" sz="2000" b="1" cap="none" spc="0" dirty="0">
              <a:ln w="1905">
                <a:solidFill>
                  <a:srgbClr val="0070C0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358214" y="2071678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cap="none" spc="0" dirty="0">
              <a:ln w="1905">
                <a:solidFill>
                  <a:srgbClr val="0070C0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58214" y="3071810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</a:t>
            </a:r>
            <a:endParaRPr lang="ru-RU" sz="2000" b="1" cap="none" spc="0" dirty="0">
              <a:ln w="1905">
                <a:solidFill>
                  <a:srgbClr val="0070C0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358214" y="3429000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b="1" cap="none" spc="0" dirty="0">
              <a:ln w="1905">
                <a:solidFill>
                  <a:srgbClr val="0070C0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358214" y="4143380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="1" cap="none" spc="0" dirty="0">
              <a:ln w="1905">
                <a:solidFill>
                  <a:srgbClr val="0070C0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358214" y="5214950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endParaRPr lang="ru-RU" sz="2000" b="1" cap="none" spc="0" dirty="0">
              <a:ln w="1905">
                <a:solidFill>
                  <a:srgbClr val="0070C0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358214" y="5572140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b="1" cap="none" spc="0" dirty="0">
              <a:ln w="1905">
                <a:solidFill>
                  <a:srgbClr val="0070C0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14348" y="1357298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990000"/>
                  </a:solidFill>
                </a:ln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cap="none" spc="0" dirty="0">
              <a:ln w="1905">
                <a:solidFill>
                  <a:srgbClr val="990000"/>
                </a:solidFill>
              </a:ln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14348" y="1714488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990000"/>
                  </a:solidFill>
                </a:ln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endParaRPr lang="ru-RU" sz="2000" b="1" cap="none" spc="0" dirty="0">
              <a:ln w="1905">
                <a:solidFill>
                  <a:srgbClr val="990000"/>
                </a:solidFill>
              </a:ln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14348" y="2428868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990000"/>
                  </a:solidFill>
                </a:ln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b="1" cap="none" spc="0" dirty="0">
              <a:ln w="1905">
                <a:solidFill>
                  <a:srgbClr val="990000"/>
                </a:solidFill>
              </a:ln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4348" y="2786058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990000"/>
                  </a:solidFill>
                </a:ln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b="1" cap="none" spc="0" dirty="0">
              <a:ln w="1905">
                <a:solidFill>
                  <a:srgbClr val="990000"/>
                </a:solidFill>
              </a:ln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14348" y="3857628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990000"/>
                  </a:solidFill>
                </a:ln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="1" cap="none" spc="0" dirty="0">
              <a:ln w="1905">
                <a:solidFill>
                  <a:srgbClr val="990000"/>
                </a:solidFill>
              </a:ln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14348" y="4500570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>
                  <a:solidFill>
                    <a:srgbClr val="990000"/>
                  </a:solidFill>
                </a:ln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b="1" cap="none" spc="0" dirty="0">
              <a:ln w="1905">
                <a:solidFill>
                  <a:srgbClr val="990000"/>
                </a:solidFill>
              </a:ln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14348" y="4857760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990000"/>
                  </a:solidFill>
                </a:ln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="1" cap="none" spc="0" dirty="0">
              <a:ln w="1905">
                <a:solidFill>
                  <a:srgbClr val="990000"/>
                </a:solidFill>
              </a:ln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4348" y="5857892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>
                  <a:solidFill>
                    <a:srgbClr val="990000"/>
                  </a:solidFill>
                </a:ln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endParaRPr lang="ru-RU" sz="2000" b="1" cap="none" spc="0" dirty="0">
              <a:ln w="1905">
                <a:solidFill>
                  <a:srgbClr val="990000"/>
                </a:solidFill>
              </a:ln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4348" y="6143644"/>
            <a:ext cx="383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>
                  <a:solidFill>
                    <a:srgbClr val="990000"/>
                  </a:solidFill>
                </a:ln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b="1" cap="none" spc="0" dirty="0">
              <a:ln w="1905">
                <a:solidFill>
                  <a:srgbClr val="990000"/>
                </a:solidFill>
              </a:ln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228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2-tub-ru.yandex.net/i?id=c1dbcff55f3dcfbce072d0deac25b1af-65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285728"/>
            <a:ext cx="2667019" cy="200026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71604" y="2857496"/>
            <a:ext cx="70099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одном вагоне едет 214 котов,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во втором вагоне на 36 котов больше.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Сколько котов едет в двух вагонах?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214290"/>
            <a:ext cx="8874245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358247" cy="628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m5_2_1_4_b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00108"/>
            <a:ext cx="7143800" cy="5619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57422" y="214290"/>
            <a:ext cx="47329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Малахитовый зал</a:t>
            </a:r>
            <a:endParaRPr lang="ru-RU" sz="4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4" name="Picture 4" descr="Картинка 37 из 347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381000"/>
            <a:ext cx="3656013" cy="2743200"/>
          </a:xfrm>
          <a:noFill/>
        </p:spPr>
      </p:pic>
      <p:pic>
        <p:nvPicPr>
          <p:cNvPr id="117765" name="Picture 5" descr="ib656fh544e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00100" y="3500438"/>
            <a:ext cx="3000396" cy="3284684"/>
          </a:xfrm>
          <a:noFill/>
        </p:spPr>
      </p:pic>
      <p:pic>
        <p:nvPicPr>
          <p:cNvPr id="117767" name="Picture 7" descr="Картинка 10 из 2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57166"/>
            <a:ext cx="3723570" cy="551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</TotalTime>
  <Words>250</Words>
  <Application>Microsoft Office PowerPoint</Application>
  <PresentationFormat>Экран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Колыванская ваза</vt:lpstr>
      <vt:lpstr>Слайд 11</vt:lpstr>
      <vt:lpstr>Слайд 12</vt:lpstr>
      <vt:lpstr>Слайд 13</vt:lpstr>
    </vt:vector>
  </TitlesOfParts>
  <Company>МОУ Унъюганская СОШ №1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XTreme.ws</cp:lastModifiedBy>
  <cp:revision>56</cp:revision>
  <dcterms:created xsi:type="dcterms:W3CDTF">2014-09-24T18:11:58Z</dcterms:created>
  <dcterms:modified xsi:type="dcterms:W3CDTF">2015-02-07T10:25:27Z</dcterms:modified>
</cp:coreProperties>
</file>