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7DD0A-216B-4848-B2AE-433A0607F223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7B3F7-F3E1-433D-B8CF-A5653486E0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1556792"/>
            <a:ext cx="75921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Процентные расчеты </a:t>
            </a:r>
            <a:b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на каждый день</a:t>
            </a:r>
            <a:endParaRPr lang="ru-RU" sz="40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4941168"/>
            <a:ext cx="354783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Ученик 6 «Б» класса </a:t>
            </a:r>
            <a:b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ГОКУ СКШ № 11</a:t>
            </a:r>
            <a:b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Татарников Владислав</a:t>
            </a:r>
          </a:p>
          <a:p>
            <a:pPr algn="r"/>
            <a:endParaRPr lang="ru-RU" sz="2000" b="1" dirty="0">
              <a:ln w="9000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algn="r"/>
            <a:r>
              <a:rPr lang="ru-RU" sz="2000" b="1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Учитель:</a:t>
            </a:r>
            <a:r>
              <a:rPr lang="ru-RU" sz="2000" b="1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2000" b="1" dirty="0" err="1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Батова</a:t>
            </a:r>
            <a:r>
              <a:rPr lang="ru-RU" sz="2000" b="1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Т. В.</a:t>
            </a:r>
            <a:endParaRPr lang="ru-RU" sz="2000" b="1" spc="0" dirty="0" smtClean="0">
              <a:ln w="9000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0609" y="332656"/>
            <a:ext cx="31678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Бюджет семьи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340768"/>
            <a:ext cx="76328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Доход семьи составляет </a:t>
            </a: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30000 </a:t>
            </a:r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рублей.</a:t>
            </a:r>
          </a:p>
          <a:p>
            <a:endParaRPr lang="ru-RU" sz="1200" b="1" dirty="0" smtClean="0">
              <a:ln w="9000" cmpd="sng">
                <a:noFill/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91680" y="2564904"/>
          <a:ext cx="5632095" cy="1656183"/>
        </p:xfrm>
        <a:graphic>
          <a:graphicData uri="http://schemas.openxmlformats.org/drawingml/2006/table">
            <a:tbl>
              <a:tblPr/>
              <a:tblGrid>
                <a:gridCol w="2304256"/>
                <a:gridCol w="1008112"/>
                <a:gridCol w="2319727"/>
              </a:tblGrid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1. На сбережения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30000 * 0,2 = 6000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2. На необходимые вещи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30000 * 0,5 = 15000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3. На желанные вещи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30000 </a:t>
                      </a: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* 0,3 </a:t>
                      </a:r>
                      <a:r>
                        <a:rPr lang="ru-RU" sz="1200" b="1" kern="120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= 9000</a:t>
                      </a: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52303" y="332656"/>
            <a:ext cx="39244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Банковский вклад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1340768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Вкладчик положил на счет в банке 50 000 р. </a:t>
            </a:r>
            <a:b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Сбербанк начисляет на срочный вклад 9% годовых?</a:t>
            </a:r>
            <a:endParaRPr lang="ru-RU" sz="1200" b="1" dirty="0" smtClean="0">
              <a:ln w="9000" cmpd="sng">
                <a:noFill/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691680" y="2564904"/>
          <a:ext cx="5632095" cy="1656183"/>
        </p:xfrm>
        <a:graphic>
          <a:graphicData uri="http://schemas.openxmlformats.org/drawingml/2006/table">
            <a:tbl>
              <a:tblPr/>
              <a:tblGrid>
                <a:gridCol w="2304256"/>
                <a:gridCol w="1008112"/>
                <a:gridCol w="2319727"/>
              </a:tblGrid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1. Сумма вклада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50 000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2. Проценты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9%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50 000* 0,09 = 4 500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50 000</a:t>
                      </a:r>
                      <a:r>
                        <a:rPr lang="ru-RU" sz="1200" b="1" kern="1200" baseline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+ 4 500 = 54 500</a:t>
                      </a: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22838" y="332656"/>
            <a:ext cx="378340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Здравоохранение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9675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Известно, что в среднем 80% курящих страдают заболеванием легких. Найдите количество больных, если в исследовании приняло участие 500 курящих человек.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47664" y="2852936"/>
          <a:ext cx="5776111" cy="1104122"/>
        </p:xfrm>
        <a:graphic>
          <a:graphicData uri="http://schemas.openxmlformats.org/drawingml/2006/table">
            <a:tbl>
              <a:tblPr/>
              <a:tblGrid>
                <a:gridCol w="2736304"/>
                <a:gridCol w="864096"/>
                <a:gridCol w="2175711"/>
              </a:tblGrid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1. Количество исследуемых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500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2. Количество больных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500* 0,80 = 400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68662" y="332656"/>
            <a:ext cx="269176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Распродажа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196752"/>
            <a:ext cx="7632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Зонт стоил 1 500 р. В ноябре цена зонта была снижена на 15 %, а в декабре еще на 10 %. </a:t>
            </a:r>
          </a:p>
          <a:p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Какой стала стоимость зонта в декабре?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10910"/>
              </p:ext>
            </p:extLst>
          </p:nvPr>
        </p:nvGraphicFramePr>
        <p:xfrm>
          <a:off x="1691680" y="2564904"/>
          <a:ext cx="5632095" cy="1656183"/>
        </p:xfrm>
        <a:graphic>
          <a:graphicData uri="http://schemas.openxmlformats.org/drawingml/2006/table">
            <a:tbl>
              <a:tblPr/>
              <a:tblGrid>
                <a:gridCol w="2304256"/>
                <a:gridCol w="1008112"/>
                <a:gridCol w="2319727"/>
              </a:tblGrid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1. Цена без скидки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1 500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2. Цена в ноябре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-15%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1 500 * 0,85 = 1 275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3. Цена в декабре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-10%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 1 275</a:t>
                      </a:r>
                      <a:r>
                        <a:rPr lang="ru-RU" sz="1200" b="1" kern="1200" baseline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* </a:t>
                      </a:r>
                      <a:r>
                        <a:rPr lang="ru-RU" sz="1200" b="1" kern="1200" baseline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0,9 </a:t>
                      </a:r>
                      <a:r>
                        <a:rPr lang="ru-RU" sz="1200" b="1" kern="1200" baseline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= 1 147,5</a:t>
                      </a:r>
                      <a:endParaRPr lang="ru-RU" sz="12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32656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скидки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115616" y="1268760"/>
          <a:ext cx="7248128" cy="3078480"/>
        </p:xfrm>
        <a:graphic>
          <a:graphicData uri="http://schemas.openxmlformats.org/drawingml/2006/table">
            <a:tbl>
              <a:tblPr/>
              <a:tblGrid>
                <a:gridCol w="2592288"/>
                <a:gridCol w="1440160"/>
                <a:gridCol w="1584176"/>
                <a:gridCol w="1631504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Наименование товара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Цена (руб.)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Количество (шт.)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Стоимость (руб.)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Моющее средство «AOS»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Порошок «Лоск»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З/п «Новый жемчуг»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Т/мыло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Известь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Белизна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209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AEAE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115616" y="4647619"/>
            <a:ext cx="72699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i="1" u="sng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Решение: </a:t>
            </a:r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20% = </a:t>
            </a: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0,2                       209 * </a:t>
            </a:r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0,2 = 41,8 (руб.)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5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332656"/>
            <a:ext cx="914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Проценты помогают нам</a:t>
            </a: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43608" y="1340768"/>
            <a:ext cx="5544616" cy="305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грамотно разбираться в большом потоке информации;</a:t>
            </a: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правильно вкладывать деньги;</a:t>
            </a: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совершать выгодные покупки;</a:t>
            </a: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грамотно брать кредиты;</a:t>
            </a: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решать математические задачи.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132856"/>
            <a:ext cx="9144000" cy="23819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Спасибо </a:t>
            </a:r>
            <a:b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</a:br>
            <a:r>
              <a:rPr lang="ru-RU" sz="40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за внимание!!!</a:t>
            </a:r>
          </a:p>
        </p:txBody>
      </p:sp>
      <p:pic>
        <p:nvPicPr>
          <p:cNvPr id="1028" name="Picture 4" descr="ÐÐ°ÑÑÐ¸Ð½ÐºÐ¸ Ð¿Ð¾ Ð·Ð°Ð¿ÑÐ¾ÑÑ ÑÐ¼Ð°Ð¹Ð»Ð¸Ðº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620688"/>
            <a:ext cx="1542306" cy="1350812"/>
          </a:xfrm>
          <a:prstGeom prst="rect">
            <a:avLst/>
          </a:prstGeom>
          <a:noFill/>
        </p:spPr>
      </p:pic>
      <p:pic>
        <p:nvPicPr>
          <p:cNvPr id="1032" name="Picture 8" descr="ÐÐ°ÑÑÐ¸Ð½ÐºÐ¸ Ð¿Ð¾ Ð·Ð°Ð¿ÑÐ¾ÑÑ ÑÐ¼Ð°Ð¹Ð»Ð¸Ðº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5154166"/>
            <a:ext cx="1152128" cy="115212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83568" y="452756"/>
            <a:ext cx="77768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Цель работы: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расширение знаний о применении процентных вычислений в различных сферах деятельности и жизни человека.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3568" y="2204864"/>
            <a:ext cx="8064896" cy="437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Задачи: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выяснить историю происхождения процентов;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рассмотреть основные типы задач на проценты;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раскрыть практическую значимость процентов;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показать широту применения </a:t>
            </a: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процентных вычислений;</a:t>
            </a:r>
            <a:endParaRPr lang="ru-RU" sz="2000" b="1" dirty="0">
              <a:ln w="90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провести статистическое исследование;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обобщить результаты работы.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n w="90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1536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445224"/>
            <a:ext cx="1081089" cy="126876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83568" y="860376"/>
            <a:ext cx="8064896" cy="4760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4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Методы исследования: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1)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теоретический анализ научной и учебной </a:t>
            </a: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литературы, систематизация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полученной информации, обобщение выводов;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2)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практический метод: решение различных задач на проценты, </a:t>
            </a: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представление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результатов исследований в виде таблиц;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0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3) </a:t>
            </a:r>
            <a:r>
              <a:rPr lang="ru-RU" sz="20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опросно-диагностический метод.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>
              <a:ln w="90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332656"/>
            <a:ext cx="719780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ИСТОРИЯ ВОЗНИКНОВЕНИЯ ПРОЦЕНТА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24744"/>
            <a:ext cx="8352928" cy="46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 (от лат</a:t>
            </a:r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. «</a:t>
            </a:r>
            <a:r>
              <a:rPr lang="ru-RU" b="1" i="1" dirty="0" err="1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pro</a:t>
            </a: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b="1" i="1" dirty="0" err="1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centum</a:t>
            </a:r>
            <a:r>
              <a:rPr lang="ru-RU" b="1" i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») - за </a:t>
            </a:r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сотню» или «со ста».</a:t>
            </a:r>
          </a:p>
        </p:txBody>
      </p:sp>
      <p:pic>
        <p:nvPicPr>
          <p:cNvPr id="15364" name="Picture 4" descr="ÐÐ°ÑÑÐ¸Ð½ÐºÐ¸ Ð¿Ð¾ Ð·Ð°Ð¿ÑÐ¾ÑÑ Ð²Ð°Ð²Ð¸Ð»Ð¾Ð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988840"/>
            <a:ext cx="3672408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4797152"/>
            <a:ext cx="38884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Уже в клинописных таблицах вавилонян содержатся задачи на расчет </a:t>
            </a:r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процентов (шестидесятеричные дроби)</a:t>
            </a:r>
            <a:endParaRPr lang="ru-RU" sz="1600" dirty="0"/>
          </a:p>
        </p:txBody>
      </p:sp>
      <p:pic>
        <p:nvPicPr>
          <p:cNvPr id="15366" name="Picture 6" descr="ÐÐ°ÑÑÐ¸Ð½ÐºÐ¸ Ð¿Ð¾ Ð·Ð°Ð¿ÑÐ¾ÑÑ Ð¸Ð½Ð´Ð¸Ñ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988840"/>
            <a:ext cx="367240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788024" y="4797152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Были известны проценты и в Индии. Индийские математики вычисляли проценты, пользуясь пропорцией</a:t>
            </a:r>
            <a:endParaRPr lang="ru-RU" sz="1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ÐÐ°ÑÑÐ¸Ð½ÐºÐ¸ Ð¿Ð¾ Ð·Ð°Ð¿ÑÐ¾ÑÑ Ð Ð¸Ð¼"/>
          <p:cNvPicPr>
            <a:picLocks noChangeAspect="1" noChangeArrowheads="1"/>
          </p:cNvPicPr>
          <p:nvPr/>
        </p:nvPicPr>
        <p:blipFill>
          <a:blip r:embed="rId3" cstate="print"/>
          <a:srcRect r="4762"/>
          <a:stretch>
            <a:fillRect/>
          </a:stretch>
        </p:blipFill>
        <p:spPr bwMode="auto">
          <a:xfrm>
            <a:off x="539552" y="2132856"/>
            <a:ext cx="3672409" cy="2570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ÐÐ°ÑÑÐ¸Ð½ÐºÐ¸ Ð¿Ð¾ Ð·Ð°Ð¿ÑÐ¾ÑÑ ÐµÐ²ÑÐ¾Ð¿Ð° ÐºÐ°ÑÑÐ¸Ð½ÐºÐ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132856"/>
            <a:ext cx="3842553" cy="256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15616" y="332656"/>
            <a:ext cx="719780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ИСТОРИЯ ВОЗНИКНОВЕНИЯ ПРОЦЕНТА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869160"/>
            <a:ext cx="38884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Римляне называли процентами деньги, которые платил должник заимодавцу за каждую сотню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4869160"/>
            <a:ext cx="410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 </a:t>
            </a:r>
            <a:r>
              <a:rPr lang="ru-RU" sz="16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Европе в связи с </a:t>
            </a:r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развитием </a:t>
            </a:r>
            <a:r>
              <a:rPr lang="ru-RU" sz="16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торговли </a:t>
            </a:r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рассчитывали </a:t>
            </a:r>
            <a:r>
              <a:rPr lang="ru-RU" sz="1600" b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не только проценты, но и проценты с </a:t>
            </a:r>
            <a:r>
              <a:rPr lang="ru-RU" sz="1600" b="1" dirty="0" smtClean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процентов (сложные проценты) </a:t>
            </a:r>
            <a:endParaRPr lang="ru-RU" sz="1600" b="1" dirty="0">
              <a:ln w="9000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28854" y="332656"/>
            <a:ext cx="417133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Что такое процент?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268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Долгое время под процентами понимались исключительно прибыль и убыток на каждые 100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27809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n w="9000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Сейчас процент – это сотая доля целого, принимаемого за единицу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187624" y="4725144"/>
          <a:ext cx="7056788" cy="1319022"/>
        </p:xfrm>
        <a:graphic>
          <a:graphicData uri="http://schemas.openxmlformats.org/drawingml/2006/table">
            <a:tbl>
              <a:tblPr/>
              <a:tblGrid>
                <a:gridCol w="1566617"/>
                <a:gridCol w="610019"/>
                <a:gridCol w="610019"/>
                <a:gridCol w="610019"/>
                <a:gridCol w="610019"/>
                <a:gridCol w="610019"/>
                <a:gridCol w="610019"/>
                <a:gridCol w="610019"/>
                <a:gridCol w="610019"/>
                <a:gridCol w="61001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Дробь</a:t>
                      </a:r>
                    </a:p>
                  </a:txBody>
                  <a:tcPr marL="9525" marR="9525" marT="9525" marB="9525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1/2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1/4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3/4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2/5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3/5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1/10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1/20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1/50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Десятичная дробь</a:t>
                      </a:r>
                    </a:p>
                  </a:txBody>
                  <a:tcPr marL="9525" marR="9525" marT="9525" marB="9525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0,25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0,75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0,4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0,6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0,05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0,02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Проценты</a:t>
                      </a:r>
                    </a:p>
                  </a:txBody>
                  <a:tcPr marL="9525" marR="9525" marT="9525" marB="9525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7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484784"/>
            <a:ext cx="1782973" cy="165618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28854" y="332656"/>
            <a:ext cx="417133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Что такое процент?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91680" y="1412776"/>
          <a:ext cx="6096000" cy="449326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032000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noFill/>
                            <a:prstDash val="solid"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Варианты ответов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noFill/>
                            <a:prstDash val="solid"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Число ответивших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noFill/>
                            <a:prstDash val="solid"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Сотая часть числа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Что-то из математики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Это прибыль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Банковские расчёты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Затрудняюсь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ответить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0" kern="1200" dirty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9525" anchor="ctr">
                    <a:lnL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52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62197" y="332656"/>
            <a:ext cx="53046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Виды задач на проценты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993095"/>
              </p:ext>
            </p:extLst>
          </p:nvPr>
        </p:nvGraphicFramePr>
        <p:xfrm>
          <a:off x="179513" y="1340768"/>
          <a:ext cx="8820471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0157"/>
                <a:gridCol w="2940157"/>
                <a:gridCol w="2940157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Нахождение процентов </a:t>
                      </a:r>
                      <a:b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</a:b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от числа 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Нахождение числа по его процентам</a:t>
                      </a:r>
                      <a:endParaRPr lang="ru-RU" sz="1600" b="1" dirty="0" smtClean="0">
                        <a:ln w="9000" cmpd="sng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base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Нахождение процентного отношения чисел</a:t>
                      </a:r>
                      <a:endParaRPr lang="ru-RU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Плата за телефон составляет 400 р. </a:t>
                      </a:r>
                      <a:b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</a:b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 месяц. </a:t>
                      </a:r>
                      <a:b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</a:b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 следующем году она увеличится на 9% . </a:t>
                      </a:r>
                      <a:b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</a:b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На сколько рублей повысится плата в следующем году?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/>
                      </a:r>
                      <a:b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</a:br>
                      <a:r>
                        <a:rPr lang="ru-RU" sz="1000" b="1" i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Решение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9% = 0,09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400 *</a:t>
                      </a:r>
                      <a:r>
                        <a:rPr lang="ru-RU" sz="1000" b="1" i="1" baseline="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 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0,09 = 36 (р.) повысится плата за телефон в следующем году .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i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Ответ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на 36 рублей</a:t>
                      </a:r>
                      <a:endParaRPr lang="ru-RU" sz="1000" i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Вес Вани равен 45 кг и составляет 90% от среднего веса мальчиков того же возраста, что и Ваня.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Какой средний вес мальчиков </a:t>
                      </a: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Ваниного </a:t>
                      </a: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возраста?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i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Решение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90% = 0,9; 45 : 0,9 = 50 (кг) средний вес мальчиков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Ответ</a:t>
                      </a: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50 кг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Поступивший в продажу в сентябре мобильный телефон стоил 2 400 р.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 октябре он стал стоить 1 320 р.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Сколько процентов составляет новая цена от первоначальной? 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 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Решение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 1) 1 320 : 2 400 = 0,55 = 55% составляет новая цена от первоначальной?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Ответ</a:t>
                      </a: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55%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ÐÐ°ÑÑÐ¸Ð½ÐºÐ¸ Ð¿Ð¾ Ð·Ð°Ð¿ÑÐ¾ÑÑ ÑÐ¿Ð¾ÐºÐ¾Ð¹Ð½ÑÐ¹ ÑÐ¾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1670" y="332656"/>
            <a:ext cx="800571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Способы  решения задач на проценты</a:t>
            </a:r>
            <a:endParaRPr lang="ru-RU" sz="2400" b="1" cap="all" spc="0" dirty="0">
              <a:ln w="9000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755576" y="1412776"/>
          <a:ext cx="7632848" cy="411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/>
                <a:gridCol w="3816424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Составление пропорции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 w="9000" cmpd="sng">
                            <a:solidFill>
                              <a:schemeClr val="tx1">
                                <a:lumMod val="85000"/>
                                <a:lumOff val="15000"/>
                              </a:schemeClr>
                            </a:solidFill>
                            <a:prstDash val="solid"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Алгебраический метод</a:t>
                      </a:r>
                      <a:endParaRPr lang="ru-RU" sz="1600" b="1" dirty="0" smtClean="0">
                        <a:ln w="9000" cmpd="sng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prstDash val="solid"/>
                        </a:ln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 парке растут березы и клены, берез 36. Сколько всего деревьев в парке, если клёны составляют 52%?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Решение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Берёзы составляют 100% - 52% = 48% всех деревьев.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Берёзы: 36 д. - 48%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Все деревья: </a:t>
                      </a:r>
                      <a:r>
                        <a:rPr lang="ru-RU" sz="1000" b="1" i="1" dirty="0" err="1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х</a:t>
                      </a: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 д. - 100%</a:t>
                      </a: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i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Составляем пропорцию: 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z="1000" b="1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</a:endParaRPr>
                    </a:p>
                    <a:p>
                      <a:pPr lvl="0" fontAlgn="base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1000" b="1" u="sng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Ответ</a:t>
                      </a:r>
                      <a:r>
                        <a:rPr lang="ru-RU" sz="1000" b="1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</a:rPr>
                        <a:t>: 75 деревьев.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Одна из сторон прямоугольника на 42% больше другой, его площадь равна 568. Найдите меньшую из сторон прямоугольника.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 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i="1" u="sng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Решение: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i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Пусть </a:t>
                      </a:r>
                      <a:r>
                        <a:rPr lang="ru-RU" sz="1000" b="1" i="1" kern="1200" dirty="0" err="1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000" b="1" i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см – меньшая сторона прямоугольника, тогда большая сторона - 1,42 </a:t>
                      </a:r>
                      <a:r>
                        <a:rPr lang="ru-RU" sz="1000" b="1" i="1" kern="1200" dirty="0" err="1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1000" b="1" i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 см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i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Площадь прямоугольника равна 568. Составим и решим уравнение: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ru-RU" sz="1000" b="1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ru-RU" sz="1000" b="1" u="sng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ru-RU" sz="1000" b="1" u="sng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ru-RU" sz="1000" b="1" u="sng" kern="1200" dirty="0" smtClean="0">
                        <a:ln w="9000" cmpd="sng">
                          <a:noFill/>
                          <a:prstDash val="solid"/>
                        </a:ln>
                        <a:solidFill>
                          <a:schemeClr val="tx1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  <a:latin typeface="Arial Black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000" b="1" u="sng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Ответ</a:t>
                      </a:r>
                      <a:r>
                        <a:rPr lang="ru-RU" sz="1000" b="1" kern="1200" dirty="0" smtClean="0">
                          <a:ln w="9000" cmpd="sng">
                            <a:noFill/>
                            <a:prstDash val="solid"/>
                          </a:ln>
                          <a:solidFill>
                            <a:schemeClr val="tx1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latin typeface="Arial Black" pitchFamily="34" charset="0"/>
                          <a:ea typeface="+mn-ea"/>
                          <a:cs typeface="+mn-cs"/>
                        </a:rPr>
                        <a:t>: меньшая сторона прямоугольника равна 20 см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645024"/>
            <a:ext cx="662596" cy="4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077072"/>
            <a:ext cx="963073" cy="390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861048"/>
            <a:ext cx="1800200" cy="124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775</Words>
  <Application>Microsoft Office PowerPoint</Application>
  <PresentationFormat>Экран (4:3)</PresentationFormat>
  <Paragraphs>204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DEXP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Batova</dc:creator>
  <cp:lastModifiedBy>Admin</cp:lastModifiedBy>
  <cp:revision>36</cp:revision>
  <dcterms:created xsi:type="dcterms:W3CDTF">2019-04-16T06:09:44Z</dcterms:created>
  <dcterms:modified xsi:type="dcterms:W3CDTF">2019-04-24T07:10:05Z</dcterms:modified>
</cp:coreProperties>
</file>