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66" r:id="rId19"/>
    <p:sldId id="268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года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дислалия</c:v>
                </c:pt>
                <c:pt idx="1">
                  <c:v>дизартрия</c:v>
                </c:pt>
                <c:pt idx="2">
                  <c:v>заикание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года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дислалия</c:v>
                </c:pt>
                <c:pt idx="1">
                  <c:v>дизартрия</c:v>
                </c:pt>
                <c:pt idx="2">
                  <c:v>заикание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831104"/>
        <c:axId val="44832640"/>
      </c:barChart>
      <c:catAx>
        <c:axId val="44831104"/>
        <c:scaling>
          <c:orientation val="minMax"/>
        </c:scaling>
        <c:delete val="0"/>
        <c:axPos val="b"/>
        <c:majorTickMark val="out"/>
        <c:minorTickMark val="none"/>
        <c:tickLblPos val="nextTo"/>
        <c:crossAx val="44832640"/>
        <c:crosses val="autoZero"/>
        <c:auto val="1"/>
        <c:lblAlgn val="ctr"/>
        <c:lblOffset val="100"/>
        <c:noMultiLvlLbl val="0"/>
      </c:catAx>
      <c:valAx>
        <c:axId val="44832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8311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396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435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37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8397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185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2982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213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008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5253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5111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7700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C6BF2-D5F4-4A18-AA98-1B01695A066B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4BA37-ACCD-4B71-8AC9-963B5B289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33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82" y="-99392"/>
            <a:ext cx="9191981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196752"/>
            <a:ext cx="6400800" cy="41764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«Реализация дифференцированного подхода в процессе формирования произносительной стороны речи у дошкольников с тяжелыми формами нарушения речи»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675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56068" y="116632"/>
            <a:ext cx="3233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Развитие дыхания</a:t>
            </a:r>
            <a:endParaRPr lang="ru-RU" sz="2800" i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614" y="3344888"/>
            <a:ext cx="4779764" cy="356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8066"/>
            <a:ext cx="4071908" cy="2523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600" y="601613"/>
            <a:ext cx="4071908" cy="254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5554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2263" y="116632"/>
            <a:ext cx="574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Развитие фонематического слуха</a:t>
            </a:r>
            <a:endParaRPr lang="ru-RU" sz="28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" y="692696"/>
            <a:ext cx="5072072" cy="321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897" y="3884193"/>
            <a:ext cx="4545503" cy="299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389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4175" y="116632"/>
            <a:ext cx="5207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Коррекция звукопроизношения</a:t>
            </a:r>
            <a:endParaRPr lang="ru-RU" sz="2800" i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" y="548680"/>
            <a:ext cx="464716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602" y="3679975"/>
            <a:ext cx="4880328" cy="321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5081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3443" y="116632"/>
            <a:ext cx="6718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Работа над слоговой структурой слова</a:t>
            </a:r>
            <a:endParaRPr lang="ru-RU" sz="2800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88" y="632868"/>
            <a:ext cx="4877191" cy="186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1" y="2636912"/>
            <a:ext cx="44727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678" y="3941630"/>
            <a:ext cx="4439181" cy="289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8025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8946" y="764704"/>
            <a:ext cx="7082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Работа над просодической стороной речи</a:t>
            </a:r>
            <a:endParaRPr lang="ru-RU" sz="28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35" y="2132856"/>
            <a:ext cx="5831316" cy="3648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5215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0535" y="476672"/>
            <a:ext cx="6935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Сотрудничество со специалистами ДОУ</a:t>
            </a:r>
            <a:endParaRPr lang="ru-RU" sz="2800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213" y="1700808"/>
            <a:ext cx="6726451" cy="393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9675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2130" y="188640"/>
            <a:ext cx="5391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Сотрудничество с родителями</a:t>
            </a:r>
            <a:endParaRPr lang="ru-RU" sz="280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98" y="711860"/>
            <a:ext cx="5243885" cy="28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91694"/>
            <a:ext cx="5256584" cy="3321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6674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0345" y="1844824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Методы и приемы инновационных технологий:</a:t>
            </a:r>
            <a:endParaRPr lang="ru-RU" sz="3200" b="1" dirty="0"/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3200" dirty="0" smtClean="0"/>
              <a:t>Моделирование;</a:t>
            </a:r>
            <a:endParaRPr lang="ru-RU" sz="3200" dirty="0"/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3200" dirty="0" smtClean="0"/>
              <a:t>Проектная деятельность;</a:t>
            </a:r>
            <a:endParaRPr lang="ru-RU" sz="3200" dirty="0"/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3200" dirty="0" smtClean="0"/>
              <a:t>Макетирование;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000165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371600" y="1772816"/>
            <a:ext cx="6400800" cy="6858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i="1" dirty="0" smtClean="0"/>
              <a:t>итоговый, результативный этап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3146" y="2782962"/>
            <a:ext cx="795929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Цель: </a:t>
            </a:r>
            <a:r>
              <a:rPr lang="ru-RU" sz="2400" dirty="0" smtClean="0"/>
              <a:t>представление качественного анализа динамики</a:t>
            </a:r>
          </a:p>
          <a:p>
            <a:pPr algn="ctr"/>
            <a:r>
              <a:rPr lang="ru-RU" sz="2400" dirty="0" smtClean="0"/>
              <a:t> коррекции речевых нарушений.</a:t>
            </a:r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/>
              <a:t> </a:t>
            </a:r>
            <a:r>
              <a:rPr lang="ru-RU" sz="2400" dirty="0" smtClean="0"/>
              <a:t>В конце учебного года по окончании коррекционной </a:t>
            </a:r>
          </a:p>
          <a:p>
            <a:pPr algn="ctr"/>
            <a:r>
              <a:rPr lang="ru-RU" sz="2400" dirty="0"/>
              <a:t>р</a:t>
            </a:r>
            <a:r>
              <a:rPr lang="ru-RU" sz="2400" dirty="0" smtClean="0"/>
              <a:t>аботы было проведено повторное обследование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53319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60647"/>
            <a:ext cx="612911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Диаграмма динамики  развития</a:t>
            </a:r>
          </a:p>
          <a:p>
            <a:pPr algn="ctr"/>
            <a:r>
              <a:rPr lang="ru-RU" sz="2800" b="1" dirty="0" smtClean="0"/>
              <a:t>произносительной стороны речи</a:t>
            </a:r>
            <a:endParaRPr lang="ru-RU" sz="28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2156553"/>
              </p:ext>
            </p:extLst>
          </p:nvPr>
        </p:nvGraphicFramePr>
        <p:xfrm>
          <a:off x="323528" y="1340769"/>
          <a:ext cx="8496944" cy="5288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1700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Graphic spid="4" grpId="0">
        <p:bldSub>
          <a:bldChart bld="series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6038"/>
            <a:ext cx="9193213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348880"/>
            <a:ext cx="6400800" cy="1944216"/>
          </a:xfrm>
        </p:spPr>
        <p:txBody>
          <a:bodyPr>
            <a:noAutofit/>
          </a:bodyPr>
          <a:lstStyle/>
          <a:p>
            <a:r>
              <a:rPr lang="ru-RU" dirty="0" smtClean="0"/>
              <a:t>Технология коррекционной 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6776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81996" y="2746375"/>
            <a:ext cx="6400800" cy="6858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i="1" dirty="0" smtClean="0"/>
              <a:t>БЛАГОДАРЮ ЗА ВНИМАНИЕ!!!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300699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2393" y="260648"/>
            <a:ext cx="6400800" cy="901824"/>
          </a:xfrm>
        </p:spPr>
        <p:txBody>
          <a:bodyPr>
            <a:noAutofit/>
          </a:bodyPr>
          <a:lstStyle/>
          <a:p>
            <a:r>
              <a:rPr lang="ru-RU" sz="2400" b="1" i="1" dirty="0"/>
              <a:t>Подготовительный, </a:t>
            </a:r>
            <a:r>
              <a:rPr lang="ru-RU" sz="2400" b="1" i="1" dirty="0" smtClean="0"/>
              <a:t>диагностический этап</a:t>
            </a:r>
            <a:endParaRPr lang="ru-RU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7632848" cy="4392488"/>
          </a:xfrm>
        </p:spPr>
        <p:txBody>
          <a:bodyPr>
            <a:noAutofit/>
          </a:bodyPr>
          <a:lstStyle/>
          <a:p>
            <a:pPr indent="0">
              <a:lnSpc>
                <a:spcPct val="110000"/>
              </a:lnSpc>
              <a:buNone/>
            </a:pPr>
            <a:r>
              <a:rPr lang="ru-RU" sz="2400" b="1" dirty="0" smtClean="0"/>
              <a:t>Цель:</a:t>
            </a:r>
            <a:r>
              <a:rPr lang="ru-RU" sz="2400" dirty="0" smtClean="0"/>
              <a:t> установление первичного диагноза речевых нарушений, распределение детей по подгруппам.</a:t>
            </a:r>
          </a:p>
          <a:p>
            <a:pPr indent="0">
              <a:lnSpc>
                <a:spcPct val="110000"/>
              </a:lnSpc>
              <a:buNone/>
            </a:pPr>
            <a:r>
              <a:rPr lang="ru-RU" sz="2400" b="1" dirty="0" smtClean="0"/>
              <a:t>Задачи: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400" dirty="0" smtClean="0"/>
              <a:t>Изучить методическую литературу, интернет ресурсы по теме, подбор необходимых материалов;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400" dirty="0" smtClean="0"/>
              <a:t>Выявить специфику произносительной стороны речи детей с тяжелыми формами нарушения речи;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2400" dirty="0" smtClean="0"/>
              <a:t>Разделить детей на подгруппы, с учетом выявленной ведущей симптоматики нарушений произносительной стороны речи.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78646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5701" y="893018"/>
            <a:ext cx="74168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/>
              <a:t>Направления обследования произносительной стороны речи</a:t>
            </a:r>
          </a:p>
          <a:p>
            <a:pPr algn="ctr"/>
            <a:endParaRPr lang="ru-RU" sz="2400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артикуляционной моторики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звукопроизношения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фонематического слуха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фонематического восприятия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слоговой структуры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/>
              <a:t>Обследование состояния просодической стороны речи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/>
          </a:p>
          <a:p>
            <a:pPr marL="285750" indent="-285750">
              <a:buFont typeface="Wingdings" pitchFamily="2" charset="2"/>
              <a:buChar char="v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396445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44401" y="1354683"/>
            <a:ext cx="7056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u="sng" dirty="0" smtClean="0"/>
              <a:t>Подгруппы с учетом выявленной ведущей симптоматики нарушений произносительной стороны речи:</a:t>
            </a:r>
          </a:p>
          <a:p>
            <a:pPr algn="ctr"/>
            <a:endParaRPr lang="ru-RU" sz="2400" dirty="0" smtClean="0"/>
          </a:p>
          <a:p>
            <a:r>
              <a:rPr lang="ru-RU" sz="2400" dirty="0" smtClean="0"/>
              <a:t>1 подгруппа – 2 ребенка с клинической симптоматикой стертая дизартрия спастической формы;</a:t>
            </a:r>
          </a:p>
          <a:p>
            <a:r>
              <a:rPr lang="ru-RU" sz="2400" dirty="0" smtClean="0"/>
              <a:t>2 подгруппа - 2 ребенка с клинической симптоматикой заикание;</a:t>
            </a:r>
          </a:p>
          <a:p>
            <a:r>
              <a:rPr lang="ru-RU" sz="2400" dirty="0" smtClean="0"/>
              <a:t>3 подгруппа – 6 детей с клинической симптоматикой механическая </a:t>
            </a:r>
            <a:r>
              <a:rPr lang="ru-RU" sz="2400" dirty="0" err="1" smtClean="0"/>
              <a:t>дислалия</a:t>
            </a:r>
            <a:r>
              <a:rPr 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5925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060848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Вывод:</a:t>
            </a:r>
          </a:p>
          <a:p>
            <a:pPr algn="ctr"/>
            <a:r>
              <a:rPr lang="ru-RU" sz="2800" dirty="0"/>
              <a:t>ф</a:t>
            </a:r>
            <a:r>
              <a:rPr lang="ru-RU" sz="2800" dirty="0" smtClean="0"/>
              <a:t>ормирование произносительной стороны речи должно осуществляться дифференцированно, с учетом ведущего в структуре дефекта.</a:t>
            </a:r>
          </a:p>
        </p:txBody>
      </p:sp>
    </p:spTree>
    <p:extLst>
      <p:ext uri="{BB962C8B-B14F-4D97-AF65-F5344CB8AC3E}">
        <p14:creationId xmlns:p14="http://schemas.microsoft.com/office/powerpoint/2010/main" val="41460780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30729" y="404664"/>
            <a:ext cx="6400800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i="1" dirty="0" smtClean="0"/>
              <a:t>Основной, коррекционно-развивающи</a:t>
            </a:r>
            <a:r>
              <a:rPr lang="ru-RU" sz="2400" b="1" i="1" dirty="0"/>
              <a:t>й</a:t>
            </a:r>
            <a:r>
              <a:rPr lang="ru-RU" sz="2400" b="1" i="1" dirty="0" smtClean="0"/>
              <a:t> этап</a:t>
            </a:r>
            <a:endParaRPr lang="ru-RU" sz="2400" b="1" i="1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39552" y="1336517"/>
            <a:ext cx="7704856" cy="4320480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20000"/>
              </a:lnSpc>
            </a:pPr>
            <a:r>
              <a:rPr lang="ru-RU" sz="3100" b="1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Цель: </a:t>
            </a:r>
            <a:r>
              <a:rPr lang="ru-RU" sz="3100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разработка и реализация индивидуальных коррекционных маршрутов.</a:t>
            </a:r>
          </a:p>
          <a:p>
            <a:pPr algn="l">
              <a:lnSpc>
                <a:spcPct val="120000"/>
              </a:lnSpc>
            </a:pPr>
            <a:r>
              <a:rPr lang="ru-RU" sz="3100" b="1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Задачи:</a:t>
            </a:r>
          </a:p>
          <a:p>
            <a:pPr marL="457200" lvl="0" indent="-457200" algn="l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100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Определить содержание коррекционной работы с внедрением инновационных технологий;</a:t>
            </a:r>
          </a:p>
          <a:p>
            <a:pPr marL="457200" lvl="0" indent="-457200" algn="l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100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Определить эффективные методы и приемы дифференцированного подхода к коррекции произносительной стороны речи детей с учетом различной клинической симптоматики.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0820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0345" y="1724015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Коррекционная работа осуществлялась с использованием следующих форм работы: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400" dirty="0"/>
              <a:t>Непосредственная образовательная деятельность с детьми по лексическим темам;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400" dirty="0"/>
              <a:t>Совместная подгрупповая деятельность;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400" dirty="0"/>
              <a:t>Индивидуальная работа по постановке и дифференциации звуков.</a:t>
            </a:r>
          </a:p>
        </p:txBody>
      </p:sp>
    </p:spTree>
    <p:extLst>
      <p:ext uri="{BB962C8B-B14F-4D97-AF65-F5344CB8AC3E}">
        <p14:creationId xmlns:p14="http://schemas.microsoft.com/office/powerpoint/2010/main" val="34214801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49213"/>
            <a:ext cx="9193213" cy="696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0062" y="188640"/>
            <a:ext cx="80054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Направления коррекционной работы: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07029" y="773415"/>
            <a:ext cx="6611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Развитие артикуляционной моторики</a:t>
            </a:r>
            <a:endParaRPr lang="ru-RU" sz="2800" i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250" y="3312368"/>
            <a:ext cx="416626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" y="1296635"/>
            <a:ext cx="4898174" cy="317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1992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</TotalTime>
  <Words>326</Words>
  <Application>Microsoft Office PowerPoint</Application>
  <PresentationFormat>Экран (4:3)</PresentationFormat>
  <Paragraphs>55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«Реализация дифференцированного подхода в процессе формирования произносительной стороны речи у дошкольников с тяжелыми формами нарушения речи»</vt:lpstr>
      <vt:lpstr>Технология коррекционной деятельности</vt:lpstr>
      <vt:lpstr>Подготовительный, диагностический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33</cp:revision>
  <dcterms:created xsi:type="dcterms:W3CDTF">2014-05-07T13:24:01Z</dcterms:created>
  <dcterms:modified xsi:type="dcterms:W3CDTF">2015-03-16T17:08:27Z</dcterms:modified>
</cp:coreProperties>
</file>