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4"/>
  </p:notesMasterIdLst>
  <p:sldIdLst>
    <p:sldId id="302" r:id="rId2"/>
    <p:sldId id="265" r:id="rId3"/>
    <p:sldId id="304" r:id="rId4"/>
    <p:sldId id="294" r:id="rId5"/>
    <p:sldId id="258" r:id="rId6"/>
    <p:sldId id="259" r:id="rId7"/>
    <p:sldId id="260" r:id="rId8"/>
    <p:sldId id="298" r:id="rId9"/>
    <p:sldId id="310" r:id="rId10"/>
    <p:sldId id="295" r:id="rId11"/>
    <p:sldId id="297" r:id="rId12"/>
    <p:sldId id="303" r:id="rId13"/>
    <p:sldId id="275" r:id="rId14"/>
    <p:sldId id="276" r:id="rId15"/>
    <p:sldId id="280" r:id="rId16"/>
    <p:sldId id="281" r:id="rId17"/>
    <p:sldId id="307" r:id="rId18"/>
    <p:sldId id="309" r:id="rId19"/>
    <p:sldId id="308" r:id="rId20"/>
    <p:sldId id="282" r:id="rId21"/>
    <p:sldId id="283" r:id="rId22"/>
    <p:sldId id="261" r:id="rId23"/>
    <p:sldId id="286" r:id="rId24"/>
    <p:sldId id="287" r:id="rId25"/>
    <p:sldId id="289" r:id="rId26"/>
    <p:sldId id="306" r:id="rId27"/>
    <p:sldId id="290" r:id="rId28"/>
    <p:sldId id="300" r:id="rId29"/>
    <p:sldId id="301" r:id="rId30"/>
    <p:sldId id="299" r:id="rId31"/>
    <p:sldId id="292" r:id="rId32"/>
    <p:sldId id="293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9494"/>
    <a:srgbClr val="808080"/>
    <a:srgbClr val="9F9F9F"/>
    <a:srgbClr val="6A6A6A"/>
    <a:srgbClr val="CFEFA4"/>
    <a:srgbClr val="FFFFCC"/>
    <a:srgbClr val="D72121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2EB4F4-9068-49A3-A05C-074D433338BF}" type="doc">
      <dgm:prSet loTypeId="urn:microsoft.com/office/officeart/2005/8/layout/pyramid2" loCatId="pyramid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691E2D-0162-4747-BE44-CC13E9C4B4E3}">
      <dgm:prSet phldrT="[Текст]" custT="1"/>
      <dgm:spPr>
        <a:solidFill>
          <a:schemeClr val="accent3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Знаю теорию, умею решать задачи группы В</a:t>
          </a:r>
          <a:endParaRPr lang="ru-RU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48C3FB-5924-445F-8FF7-930A3FA3648F}" type="parTrans" cxnId="{F6D45D88-DD90-49C1-9711-92A7BEBDD344}">
      <dgm:prSet/>
      <dgm:spPr/>
      <dgm:t>
        <a:bodyPr/>
        <a:lstStyle/>
        <a:p>
          <a:endParaRPr lang="ru-RU"/>
        </a:p>
      </dgm:t>
    </dgm:pt>
    <dgm:pt modelId="{0B2081D4-ED52-4386-9097-8250EF011E40}" type="sibTrans" cxnId="{F6D45D88-DD90-49C1-9711-92A7BEBDD344}">
      <dgm:prSet/>
      <dgm:spPr/>
      <dgm:t>
        <a:bodyPr/>
        <a:lstStyle/>
        <a:p>
          <a:endParaRPr lang="ru-RU"/>
        </a:p>
      </dgm:t>
    </dgm:pt>
    <dgm:pt modelId="{CAAC893F-A390-419B-9613-9AACC4093A53}">
      <dgm:prSet phldrT="[Текст]" custT="1"/>
      <dgm:spPr>
        <a:solidFill>
          <a:schemeClr val="accent3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algn="ctr"/>
          <a:r>
            <a: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Умею решать задачи, пользуясь справочным материалом</a:t>
          </a:r>
          <a:endParaRPr lang="ru-RU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C9DDE8-FC0B-4659-915E-9E08B941E4E0}" type="parTrans" cxnId="{4DA35C0B-6751-4543-BF09-16EE0C7282BE}">
      <dgm:prSet/>
      <dgm:spPr/>
      <dgm:t>
        <a:bodyPr/>
        <a:lstStyle/>
        <a:p>
          <a:endParaRPr lang="ru-RU"/>
        </a:p>
      </dgm:t>
    </dgm:pt>
    <dgm:pt modelId="{D8017C2C-AE32-4409-ABB1-C0561FF7FCD7}" type="sibTrans" cxnId="{4DA35C0B-6751-4543-BF09-16EE0C7282BE}">
      <dgm:prSet/>
      <dgm:spPr/>
      <dgm:t>
        <a:bodyPr/>
        <a:lstStyle/>
        <a:p>
          <a:endParaRPr lang="ru-RU"/>
        </a:p>
      </dgm:t>
    </dgm:pt>
    <dgm:pt modelId="{41CAD592-36F7-46D7-8178-6F4820B1711B}">
      <dgm:prSet phldrT="[Текст]" custT="1"/>
      <dgm:spPr>
        <a:solidFill>
          <a:schemeClr val="accent3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Знаю теорию, но не всегда могу её применить</a:t>
          </a:r>
          <a:endParaRPr lang="ru-RU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E6181C-921C-4175-A1CD-C16D0C15D4C7}" type="parTrans" cxnId="{684E86DD-6C01-4857-9791-9CE5B7F82F49}">
      <dgm:prSet/>
      <dgm:spPr/>
      <dgm:t>
        <a:bodyPr/>
        <a:lstStyle/>
        <a:p>
          <a:endParaRPr lang="ru-RU"/>
        </a:p>
      </dgm:t>
    </dgm:pt>
    <dgm:pt modelId="{20DA8216-0EE8-4DA6-A704-FEC8E134961D}" type="sibTrans" cxnId="{684E86DD-6C01-4857-9791-9CE5B7F82F49}">
      <dgm:prSet/>
      <dgm:spPr/>
      <dgm:t>
        <a:bodyPr/>
        <a:lstStyle/>
        <a:p>
          <a:endParaRPr lang="ru-RU"/>
        </a:p>
      </dgm:t>
    </dgm:pt>
    <dgm:pt modelId="{61BB3027-E6B1-48D8-B998-A2BF244A9F31}">
      <dgm:prSet custT="1"/>
      <dgm:spPr>
        <a:solidFill>
          <a:schemeClr val="accent3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знаю теорию, не умею её применять</a:t>
          </a:r>
          <a:endParaRPr lang="ru-RU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542071-235D-4946-8B0E-1090A3DCA641}" type="parTrans" cxnId="{083E7CDD-5CB7-453A-830D-DF0E01580817}">
      <dgm:prSet/>
      <dgm:spPr/>
      <dgm:t>
        <a:bodyPr/>
        <a:lstStyle/>
        <a:p>
          <a:endParaRPr lang="ru-RU"/>
        </a:p>
      </dgm:t>
    </dgm:pt>
    <dgm:pt modelId="{559C73E9-140C-47F7-A66C-377B87949963}" type="sibTrans" cxnId="{083E7CDD-5CB7-453A-830D-DF0E01580817}">
      <dgm:prSet/>
      <dgm:spPr/>
      <dgm:t>
        <a:bodyPr/>
        <a:lstStyle/>
        <a:p>
          <a:endParaRPr lang="ru-RU"/>
        </a:p>
      </dgm:t>
    </dgm:pt>
    <dgm:pt modelId="{4A132705-4E6C-4980-8A44-B7C2FC27E482}">
      <dgm:prSet custT="1"/>
      <dgm:spPr>
        <a:solidFill>
          <a:schemeClr val="accent3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Учусь решать задачи группы С</a:t>
          </a:r>
          <a:endParaRPr lang="ru-RU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B0DC16-C608-4593-AD7C-58F27096A1D7}" type="parTrans" cxnId="{96A29A57-63E1-4EEF-A040-1D34103B826E}">
      <dgm:prSet/>
      <dgm:spPr/>
      <dgm:t>
        <a:bodyPr/>
        <a:lstStyle/>
        <a:p>
          <a:endParaRPr lang="ru-RU"/>
        </a:p>
      </dgm:t>
    </dgm:pt>
    <dgm:pt modelId="{4B29B6E4-D97F-4C62-9134-E8237583F26C}" type="sibTrans" cxnId="{96A29A57-63E1-4EEF-A040-1D34103B826E}">
      <dgm:prSet/>
      <dgm:spPr/>
      <dgm:t>
        <a:bodyPr/>
        <a:lstStyle/>
        <a:p>
          <a:endParaRPr lang="ru-RU"/>
        </a:p>
      </dgm:t>
    </dgm:pt>
    <dgm:pt modelId="{A163189B-EE59-4B85-A205-A50FFBA13BC8}" type="pres">
      <dgm:prSet presAssocID="{FB2EB4F4-9068-49A3-A05C-074D433338B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97EFA022-8255-478C-8BD4-40E81E14158A}" type="pres">
      <dgm:prSet presAssocID="{FB2EB4F4-9068-49A3-A05C-074D433338BF}" presName="pyramid" presStyleLbl="node1" presStyleIdx="0" presStyleCnt="1" custScaleX="106819" custLinFactNeighborX="-7246" custLinFactNeighborY="-2902"/>
      <dgm:spPr>
        <a:scene3d>
          <a:camera prst="orthographicFront"/>
          <a:lightRig rig="flat" dir="t"/>
        </a:scene3d>
        <a:sp3d prstMaterial="dkEdge">
          <a:bevelT w="8200" h="38100" prst="angle"/>
        </a:sp3d>
      </dgm:spPr>
      <dgm:t>
        <a:bodyPr/>
        <a:lstStyle/>
        <a:p>
          <a:endParaRPr lang="ru-RU"/>
        </a:p>
      </dgm:t>
    </dgm:pt>
    <dgm:pt modelId="{5E32D89F-34BB-4B6A-82C9-C8F422D14492}" type="pres">
      <dgm:prSet presAssocID="{FB2EB4F4-9068-49A3-A05C-074D433338BF}" presName="theList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D43B4322-38F3-45EB-8F78-405C73ABE10E}" type="pres">
      <dgm:prSet presAssocID="{4A132705-4E6C-4980-8A44-B7C2FC27E482}" presName="aNode" presStyleLbl="fgAcc1" presStyleIdx="0" presStyleCnt="5" custScaleX="124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C6803C-9069-475B-B661-D038EF0ECAB8}" type="pres">
      <dgm:prSet presAssocID="{4A132705-4E6C-4980-8A44-B7C2FC27E482}" presName="aSpace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C460EC70-E426-45C9-86EC-3511E2735DC8}" type="pres">
      <dgm:prSet presAssocID="{93691E2D-0162-4747-BE44-CC13E9C4B4E3}" presName="aNode" presStyleLbl="fgAcc1" presStyleIdx="1" presStyleCnt="5" custScaleX="1245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AE53B-0002-4340-A99B-A830B2BCE4D8}" type="pres">
      <dgm:prSet presAssocID="{93691E2D-0162-4747-BE44-CC13E9C4B4E3}" presName="aSpace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220E1885-C6E4-49E5-A54A-FBCBB50CBC1C}" type="pres">
      <dgm:prSet presAssocID="{CAAC893F-A390-419B-9613-9AACC4093A53}" presName="aNode" presStyleLbl="fgAcc1" presStyleIdx="2" presStyleCnt="5" custScaleX="125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A674A4-AA16-4256-A0DC-67FF6029730C}" type="pres">
      <dgm:prSet presAssocID="{CAAC893F-A390-419B-9613-9AACC4093A53}" presName="aSpace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6BA8BF94-7324-4CA9-ABFE-A015439A42EB}" type="pres">
      <dgm:prSet presAssocID="{41CAD592-36F7-46D7-8178-6F4820B1711B}" presName="aNode" presStyleLbl="fgAcc1" presStyleIdx="3" presStyleCnt="5" custScaleX="1226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3EFFB4-8F0A-48C6-81CA-860D22D52C9D}" type="pres">
      <dgm:prSet presAssocID="{41CAD592-36F7-46D7-8178-6F4820B1711B}" presName="aSpace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0AB6D9AD-6319-4B70-8C72-D6BD5CFF62A5}" type="pres">
      <dgm:prSet presAssocID="{61BB3027-E6B1-48D8-B998-A2BF244A9F31}" presName="aNode" presStyleLbl="fgAcc1" presStyleIdx="4" presStyleCnt="5" custScaleX="122475" custLinFactNeighborX="-104" custLinFactNeighborY="55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494774-733A-4C41-A1C5-9CB99A2C56D1}" type="pres">
      <dgm:prSet presAssocID="{61BB3027-E6B1-48D8-B998-A2BF244A9F31}" presName="aSpace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</dgm:ptLst>
  <dgm:cxnLst>
    <dgm:cxn modelId="{96A29A57-63E1-4EEF-A040-1D34103B826E}" srcId="{FB2EB4F4-9068-49A3-A05C-074D433338BF}" destId="{4A132705-4E6C-4980-8A44-B7C2FC27E482}" srcOrd="0" destOrd="0" parTransId="{81B0DC16-C608-4593-AD7C-58F27096A1D7}" sibTransId="{4B29B6E4-D97F-4C62-9134-E8237583F26C}"/>
    <dgm:cxn modelId="{7C04CBB6-F98F-4120-92C9-352D325946CB}" type="presOf" srcId="{CAAC893F-A390-419B-9613-9AACC4093A53}" destId="{220E1885-C6E4-49E5-A54A-FBCBB50CBC1C}" srcOrd="0" destOrd="0" presId="urn:microsoft.com/office/officeart/2005/8/layout/pyramid2"/>
    <dgm:cxn modelId="{834F1DF4-C384-42A8-B5CD-BD1824EFCD03}" type="presOf" srcId="{41CAD592-36F7-46D7-8178-6F4820B1711B}" destId="{6BA8BF94-7324-4CA9-ABFE-A015439A42EB}" srcOrd="0" destOrd="0" presId="urn:microsoft.com/office/officeart/2005/8/layout/pyramid2"/>
    <dgm:cxn modelId="{43081A0C-E886-4D8D-A6BB-216160084669}" type="presOf" srcId="{93691E2D-0162-4747-BE44-CC13E9C4B4E3}" destId="{C460EC70-E426-45C9-86EC-3511E2735DC8}" srcOrd="0" destOrd="0" presId="urn:microsoft.com/office/officeart/2005/8/layout/pyramid2"/>
    <dgm:cxn modelId="{6B7CA094-2163-4EC7-A202-1D6284199750}" type="presOf" srcId="{61BB3027-E6B1-48D8-B998-A2BF244A9F31}" destId="{0AB6D9AD-6319-4B70-8C72-D6BD5CFF62A5}" srcOrd="0" destOrd="0" presId="urn:microsoft.com/office/officeart/2005/8/layout/pyramid2"/>
    <dgm:cxn modelId="{083E7CDD-5CB7-453A-830D-DF0E01580817}" srcId="{FB2EB4F4-9068-49A3-A05C-074D433338BF}" destId="{61BB3027-E6B1-48D8-B998-A2BF244A9F31}" srcOrd="4" destOrd="0" parTransId="{9E542071-235D-4946-8B0E-1090A3DCA641}" sibTransId="{559C73E9-140C-47F7-A66C-377B87949963}"/>
    <dgm:cxn modelId="{F6D45D88-DD90-49C1-9711-92A7BEBDD344}" srcId="{FB2EB4F4-9068-49A3-A05C-074D433338BF}" destId="{93691E2D-0162-4747-BE44-CC13E9C4B4E3}" srcOrd="1" destOrd="0" parTransId="{9348C3FB-5924-445F-8FF7-930A3FA3648F}" sibTransId="{0B2081D4-ED52-4386-9097-8250EF011E40}"/>
    <dgm:cxn modelId="{8BF4C80B-E67A-4E68-95BF-8979801E0FC8}" type="presOf" srcId="{4A132705-4E6C-4980-8A44-B7C2FC27E482}" destId="{D43B4322-38F3-45EB-8F78-405C73ABE10E}" srcOrd="0" destOrd="0" presId="urn:microsoft.com/office/officeart/2005/8/layout/pyramid2"/>
    <dgm:cxn modelId="{4DA35C0B-6751-4543-BF09-16EE0C7282BE}" srcId="{FB2EB4F4-9068-49A3-A05C-074D433338BF}" destId="{CAAC893F-A390-419B-9613-9AACC4093A53}" srcOrd="2" destOrd="0" parTransId="{5AC9DDE8-FC0B-4659-915E-9E08B941E4E0}" sibTransId="{D8017C2C-AE32-4409-ABB1-C0561FF7FCD7}"/>
    <dgm:cxn modelId="{684E86DD-6C01-4857-9791-9CE5B7F82F49}" srcId="{FB2EB4F4-9068-49A3-A05C-074D433338BF}" destId="{41CAD592-36F7-46D7-8178-6F4820B1711B}" srcOrd="3" destOrd="0" parTransId="{52E6181C-921C-4175-A1CD-C16D0C15D4C7}" sibTransId="{20DA8216-0EE8-4DA6-A704-FEC8E134961D}"/>
    <dgm:cxn modelId="{4BFB500A-0E87-4024-86A4-AA0270EB188A}" type="presOf" srcId="{FB2EB4F4-9068-49A3-A05C-074D433338BF}" destId="{A163189B-EE59-4B85-A205-A50FFBA13BC8}" srcOrd="0" destOrd="0" presId="urn:microsoft.com/office/officeart/2005/8/layout/pyramid2"/>
    <dgm:cxn modelId="{15627792-D38E-4016-8D3A-2224466EB67F}" type="presParOf" srcId="{A163189B-EE59-4B85-A205-A50FFBA13BC8}" destId="{97EFA022-8255-478C-8BD4-40E81E14158A}" srcOrd="0" destOrd="0" presId="urn:microsoft.com/office/officeart/2005/8/layout/pyramid2"/>
    <dgm:cxn modelId="{6229C0AE-7A50-4FCB-9A47-FF8C5A7F3A1E}" type="presParOf" srcId="{A163189B-EE59-4B85-A205-A50FFBA13BC8}" destId="{5E32D89F-34BB-4B6A-82C9-C8F422D14492}" srcOrd="1" destOrd="0" presId="urn:microsoft.com/office/officeart/2005/8/layout/pyramid2"/>
    <dgm:cxn modelId="{7425549F-427B-437A-8DCA-12434B6CF691}" type="presParOf" srcId="{5E32D89F-34BB-4B6A-82C9-C8F422D14492}" destId="{D43B4322-38F3-45EB-8F78-405C73ABE10E}" srcOrd="0" destOrd="0" presId="urn:microsoft.com/office/officeart/2005/8/layout/pyramid2"/>
    <dgm:cxn modelId="{5616EDD0-5805-44BA-BF5E-DBCD0CDF73B8}" type="presParOf" srcId="{5E32D89F-34BB-4B6A-82C9-C8F422D14492}" destId="{51C6803C-9069-475B-B661-D038EF0ECAB8}" srcOrd="1" destOrd="0" presId="urn:microsoft.com/office/officeart/2005/8/layout/pyramid2"/>
    <dgm:cxn modelId="{9AC3CF72-4EEB-4D4A-A0A8-E3CE1F812446}" type="presParOf" srcId="{5E32D89F-34BB-4B6A-82C9-C8F422D14492}" destId="{C460EC70-E426-45C9-86EC-3511E2735DC8}" srcOrd="2" destOrd="0" presId="urn:microsoft.com/office/officeart/2005/8/layout/pyramid2"/>
    <dgm:cxn modelId="{2DDD5AF2-0D2E-4547-88F6-157531D76C62}" type="presParOf" srcId="{5E32D89F-34BB-4B6A-82C9-C8F422D14492}" destId="{C38AE53B-0002-4340-A99B-A830B2BCE4D8}" srcOrd="3" destOrd="0" presId="urn:microsoft.com/office/officeart/2005/8/layout/pyramid2"/>
    <dgm:cxn modelId="{F54630F3-3F15-4A8B-9644-6CFACDD660BF}" type="presParOf" srcId="{5E32D89F-34BB-4B6A-82C9-C8F422D14492}" destId="{220E1885-C6E4-49E5-A54A-FBCBB50CBC1C}" srcOrd="4" destOrd="0" presId="urn:microsoft.com/office/officeart/2005/8/layout/pyramid2"/>
    <dgm:cxn modelId="{CFF06A07-8360-4EC6-B4D0-A9B1F7F7118A}" type="presParOf" srcId="{5E32D89F-34BB-4B6A-82C9-C8F422D14492}" destId="{30A674A4-AA16-4256-A0DC-67FF6029730C}" srcOrd="5" destOrd="0" presId="urn:microsoft.com/office/officeart/2005/8/layout/pyramid2"/>
    <dgm:cxn modelId="{E50DBA52-79F1-4A32-B77A-C32C854600F3}" type="presParOf" srcId="{5E32D89F-34BB-4B6A-82C9-C8F422D14492}" destId="{6BA8BF94-7324-4CA9-ABFE-A015439A42EB}" srcOrd="6" destOrd="0" presId="urn:microsoft.com/office/officeart/2005/8/layout/pyramid2"/>
    <dgm:cxn modelId="{AAFBEF9C-B7CB-458F-B8D5-18A6503C655A}" type="presParOf" srcId="{5E32D89F-34BB-4B6A-82C9-C8F422D14492}" destId="{073EFFB4-8F0A-48C6-81CA-860D22D52C9D}" srcOrd="7" destOrd="0" presId="urn:microsoft.com/office/officeart/2005/8/layout/pyramid2"/>
    <dgm:cxn modelId="{7A36BB48-D800-485B-B5A2-D03A1BC44A90}" type="presParOf" srcId="{5E32D89F-34BB-4B6A-82C9-C8F422D14492}" destId="{0AB6D9AD-6319-4B70-8C72-D6BD5CFF62A5}" srcOrd="8" destOrd="0" presId="urn:microsoft.com/office/officeart/2005/8/layout/pyramid2"/>
    <dgm:cxn modelId="{1A435F8C-EA37-44A2-AF95-6D7EB8C6016E}" type="presParOf" srcId="{5E32D89F-34BB-4B6A-82C9-C8F422D14492}" destId="{3A494774-733A-4C41-A1C5-9CB99A2C56D1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6365E8-17F9-4456-B461-AC980EF64BA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E6CDCC-C4A1-4CB4-B0C4-93B6F4323992}">
      <dgm:prSet phldrT="[Текст]" phldr="1"/>
      <dgm:spPr/>
      <dgm:t>
        <a:bodyPr/>
        <a:lstStyle/>
        <a:p>
          <a:endParaRPr lang="ru-RU" dirty="0"/>
        </a:p>
      </dgm:t>
    </dgm:pt>
    <dgm:pt modelId="{0084AAC0-E418-4462-BE04-CC95B7F34ECD}" type="parTrans" cxnId="{35E9F658-2137-476A-B08D-ED98A8C068CF}">
      <dgm:prSet/>
      <dgm:spPr/>
      <dgm:t>
        <a:bodyPr/>
        <a:lstStyle/>
        <a:p>
          <a:endParaRPr lang="ru-RU"/>
        </a:p>
      </dgm:t>
    </dgm:pt>
    <dgm:pt modelId="{23719429-BD00-4B80-9D73-B78DD0E4EA7C}" type="sibTrans" cxnId="{35E9F658-2137-476A-B08D-ED98A8C068CF}">
      <dgm:prSet/>
      <dgm:spPr/>
      <dgm:t>
        <a:bodyPr/>
        <a:lstStyle/>
        <a:p>
          <a:endParaRPr lang="ru-RU"/>
        </a:p>
      </dgm:t>
    </dgm:pt>
    <dgm:pt modelId="{1F278BE6-135A-4B59-B24C-AFCCB8E2B6CA}">
      <dgm:prSet phldrT="[Текст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Решая планиметрическую задачу, находим длину стороны а</a:t>
          </a:r>
          <a:endParaRPr lang="ru-RU" sz="24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971F7D-16EF-460E-A832-02591DBB021E}" type="parTrans" cxnId="{E638CAFB-F996-4010-807F-410799472378}">
      <dgm:prSet/>
      <dgm:spPr/>
      <dgm:t>
        <a:bodyPr/>
        <a:lstStyle/>
        <a:p>
          <a:endParaRPr lang="ru-RU"/>
        </a:p>
      </dgm:t>
    </dgm:pt>
    <dgm:pt modelId="{305D5280-CC18-4E78-86A1-14F9F67ADD61}" type="sibTrans" cxnId="{E638CAFB-F996-4010-807F-410799472378}">
      <dgm:prSet/>
      <dgm:spPr/>
      <dgm:t>
        <a:bodyPr/>
        <a:lstStyle/>
        <a:p>
          <a:endParaRPr lang="ru-RU"/>
        </a:p>
      </dgm:t>
    </dgm:pt>
    <dgm:pt modelId="{AACDF750-178C-44E2-8A9A-E49CB76FA344}">
      <dgm:prSet phldrT="[Текст]" phldr="1"/>
      <dgm:spPr/>
      <dgm:t>
        <a:bodyPr/>
        <a:lstStyle/>
        <a:p>
          <a:endParaRPr lang="ru-RU" dirty="0"/>
        </a:p>
      </dgm:t>
    </dgm:pt>
    <dgm:pt modelId="{CEAF739A-1B28-4874-9CDB-8CA964FFD95F}" type="parTrans" cxnId="{4EDE97AA-8919-4B2F-BA8C-6A486A6C9FBE}">
      <dgm:prSet/>
      <dgm:spPr/>
      <dgm:t>
        <a:bodyPr/>
        <a:lstStyle/>
        <a:p>
          <a:endParaRPr lang="ru-RU"/>
        </a:p>
      </dgm:t>
    </dgm:pt>
    <dgm:pt modelId="{64B26EBC-DF30-49DB-95F2-E24BC5625B20}" type="sibTrans" cxnId="{4EDE97AA-8919-4B2F-BA8C-6A486A6C9FBE}">
      <dgm:prSet/>
      <dgm:spPr/>
      <dgm:t>
        <a:bodyPr/>
        <a:lstStyle/>
        <a:p>
          <a:endParaRPr lang="ru-RU"/>
        </a:p>
      </dgm:t>
    </dgm:pt>
    <dgm:pt modelId="{05233B4C-ADA5-44E6-8477-82AA78E15F7B}">
      <dgm:prSet phldrT="[Текст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Находим объём призмы</a:t>
          </a:r>
          <a:r>
            <a:rPr lang="ru-RU" sz="39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  <a:endParaRPr lang="ru-RU" sz="39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62DEEB-2C49-4C10-9E7D-E6E03D584569}" type="parTrans" cxnId="{857EA342-E83A-484A-BD56-925A6322C9AF}">
      <dgm:prSet/>
      <dgm:spPr/>
      <dgm:t>
        <a:bodyPr/>
        <a:lstStyle/>
        <a:p>
          <a:endParaRPr lang="ru-RU"/>
        </a:p>
      </dgm:t>
    </dgm:pt>
    <dgm:pt modelId="{7145D9FA-2E8E-4DF8-88F9-919128EF8167}" type="sibTrans" cxnId="{857EA342-E83A-484A-BD56-925A6322C9AF}">
      <dgm:prSet/>
      <dgm:spPr/>
      <dgm:t>
        <a:bodyPr/>
        <a:lstStyle/>
        <a:p>
          <a:endParaRPr lang="ru-RU"/>
        </a:p>
      </dgm:t>
    </dgm:pt>
    <dgm:pt modelId="{BE2E2373-8EE2-4328-A0AC-60D53CFF84D0}">
      <dgm:prSet/>
      <dgm:spPr/>
      <dgm:t>
        <a:bodyPr/>
        <a:lstStyle/>
        <a:p>
          <a:endParaRPr lang="ru-RU"/>
        </a:p>
      </dgm:t>
    </dgm:pt>
    <dgm:pt modelId="{326391D1-AD8B-4B8E-85BE-E7C41A364035}" type="parTrans" cxnId="{6DB4F621-A7A4-4B0B-BC1A-40E95D27FF34}">
      <dgm:prSet/>
      <dgm:spPr/>
      <dgm:t>
        <a:bodyPr/>
        <a:lstStyle/>
        <a:p>
          <a:endParaRPr lang="ru-RU"/>
        </a:p>
      </dgm:t>
    </dgm:pt>
    <dgm:pt modelId="{4C149E63-E3C1-4BFD-A1CC-06DC618ACAB5}" type="sibTrans" cxnId="{6DB4F621-A7A4-4B0B-BC1A-40E95D27FF34}">
      <dgm:prSet/>
      <dgm:spPr/>
      <dgm:t>
        <a:bodyPr/>
        <a:lstStyle/>
        <a:p>
          <a:endParaRPr lang="ru-RU"/>
        </a:p>
      </dgm:t>
    </dgm:pt>
    <dgm:pt modelId="{23332D19-B4B7-45D5-9A0F-9C29C0811F07}">
      <dgm:prSet/>
      <dgm:spPr/>
      <dgm:t>
        <a:bodyPr/>
        <a:lstStyle/>
        <a:p>
          <a:endParaRPr lang="ru-RU" dirty="0"/>
        </a:p>
      </dgm:t>
    </dgm:pt>
    <dgm:pt modelId="{23455194-9610-400A-8F74-805C7E91A0EE}" type="parTrans" cxnId="{1CB7A843-0739-4AD2-9391-513692191815}">
      <dgm:prSet/>
      <dgm:spPr/>
      <dgm:t>
        <a:bodyPr/>
        <a:lstStyle/>
        <a:p>
          <a:endParaRPr lang="ru-RU"/>
        </a:p>
      </dgm:t>
    </dgm:pt>
    <dgm:pt modelId="{0A01E9A0-5F0C-478C-B0C0-C21CC66E5220}" type="sibTrans" cxnId="{1CB7A843-0739-4AD2-9391-513692191815}">
      <dgm:prSet/>
      <dgm:spPr/>
      <dgm:t>
        <a:bodyPr/>
        <a:lstStyle/>
        <a:p>
          <a:endParaRPr lang="ru-RU"/>
        </a:p>
      </dgm:t>
    </dgm:pt>
    <dgm:pt modelId="{3935C6D1-7FE3-4023-913E-EE066CF95AA5}">
      <dgm:prSet/>
      <dgm:spPr/>
      <dgm:t>
        <a:bodyPr/>
        <a:lstStyle/>
        <a:p>
          <a:endParaRPr lang="ru-RU"/>
        </a:p>
      </dgm:t>
    </dgm:pt>
    <dgm:pt modelId="{FA9427C0-DDC5-4615-9F8D-20E64588C9E8}" type="parTrans" cxnId="{60B01B21-F14D-4946-973B-605BBE297840}">
      <dgm:prSet/>
      <dgm:spPr/>
      <dgm:t>
        <a:bodyPr/>
        <a:lstStyle/>
        <a:p>
          <a:endParaRPr lang="ru-RU"/>
        </a:p>
      </dgm:t>
    </dgm:pt>
    <dgm:pt modelId="{1CBAAF20-F5DB-4EA4-8EC4-382122CC6902}" type="sibTrans" cxnId="{60B01B21-F14D-4946-973B-605BBE297840}">
      <dgm:prSet/>
      <dgm:spPr/>
      <dgm:t>
        <a:bodyPr/>
        <a:lstStyle/>
        <a:p>
          <a:endParaRPr lang="ru-RU"/>
        </a:p>
      </dgm:t>
    </dgm:pt>
    <dgm:pt modelId="{3E285595-087A-475A-A757-B7640EE5130F}">
      <dgm:prSet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Строим</a:t>
          </a:r>
          <a:r>
            <a:rPr lang="ru-RU" sz="2400" b="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сечение</a:t>
          </a:r>
          <a:endParaRPr lang="ru-RU" sz="24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FE695A-5E88-4656-906B-D7F41160F978}" type="parTrans" cxnId="{CC924EF5-03A5-4E24-987F-F853C0FF46C2}">
      <dgm:prSet/>
      <dgm:spPr/>
      <dgm:t>
        <a:bodyPr/>
        <a:lstStyle/>
        <a:p>
          <a:endParaRPr lang="ru-RU"/>
        </a:p>
      </dgm:t>
    </dgm:pt>
    <dgm:pt modelId="{0AEB0E54-F84D-40F7-BFD0-4ACC857477FD}" type="sibTrans" cxnId="{CC924EF5-03A5-4E24-987F-F853C0FF46C2}">
      <dgm:prSet/>
      <dgm:spPr/>
      <dgm:t>
        <a:bodyPr/>
        <a:lstStyle/>
        <a:p>
          <a:endParaRPr lang="ru-RU"/>
        </a:p>
      </dgm:t>
    </dgm:pt>
    <dgm:pt modelId="{D68013DD-EBA0-45B4-8D51-7E572E55F444}">
      <dgm:prSet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Доказываем, что сечение является равнобедренной трапецией</a:t>
          </a:r>
          <a:endParaRPr lang="ru-RU" sz="24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316E08-0258-4072-B372-C156BA98652E}" type="parTrans" cxnId="{952C542D-9FE6-458E-B426-77D778F3DDA3}">
      <dgm:prSet/>
      <dgm:spPr/>
      <dgm:t>
        <a:bodyPr/>
        <a:lstStyle/>
        <a:p>
          <a:endParaRPr lang="ru-RU"/>
        </a:p>
      </dgm:t>
    </dgm:pt>
    <dgm:pt modelId="{9AA16442-04A7-4BA2-B0D1-80BF6ADDC461}" type="sibTrans" cxnId="{952C542D-9FE6-458E-B426-77D778F3DDA3}">
      <dgm:prSet/>
      <dgm:spPr/>
      <dgm:t>
        <a:bodyPr/>
        <a:lstStyle/>
        <a:p>
          <a:endParaRPr lang="ru-RU"/>
        </a:p>
      </dgm:t>
    </dgm:pt>
    <dgm:pt modelId="{001C27D8-705F-4B49-91C8-516390ECA28F}">
      <dgm:prSet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Выполняем рисунок трапеции в плоскости</a:t>
          </a:r>
          <a:endParaRPr lang="ru-RU" sz="24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2C18CD-6CD3-4D2F-A6B6-BF513173D95C}" type="parTrans" cxnId="{4B87C490-3194-4C84-8D91-48AF54017348}">
      <dgm:prSet/>
      <dgm:spPr/>
      <dgm:t>
        <a:bodyPr/>
        <a:lstStyle/>
        <a:p>
          <a:endParaRPr lang="ru-RU"/>
        </a:p>
      </dgm:t>
    </dgm:pt>
    <dgm:pt modelId="{B4C5E7E6-760E-4AC4-B0AB-58E072AB9594}" type="sibTrans" cxnId="{4B87C490-3194-4C84-8D91-48AF54017348}">
      <dgm:prSet/>
      <dgm:spPr/>
      <dgm:t>
        <a:bodyPr/>
        <a:lstStyle/>
        <a:p>
          <a:endParaRPr lang="ru-RU"/>
        </a:p>
      </dgm:t>
    </dgm:pt>
    <dgm:pt modelId="{DB33F71D-CE59-420F-BEBF-B8A9C5197D94}" type="pres">
      <dgm:prSet presAssocID="{1A6365E8-17F9-4456-B461-AC980EF64BA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359EEB-5B6C-4372-A0E9-B48AE88798D3}" type="pres">
      <dgm:prSet presAssocID="{23332D19-B4B7-45D5-9A0F-9C29C0811F07}" presName="composite" presStyleCnt="0"/>
      <dgm:spPr/>
    </dgm:pt>
    <dgm:pt modelId="{40DB951C-47A9-499B-85A3-C87446D353E4}" type="pres">
      <dgm:prSet presAssocID="{23332D19-B4B7-45D5-9A0F-9C29C0811F07}" presName="parentText" presStyleLbl="alignNode1" presStyleIdx="0" presStyleCnt="5" custLinFactNeighborX="-32013" custLinFactNeighborY="-785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29B5F9-AE8D-48CB-98B7-B73E124F5984}" type="pres">
      <dgm:prSet presAssocID="{23332D19-B4B7-45D5-9A0F-9C29C0811F07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2300E3-0407-4113-95C6-81FAF26611D5}" type="pres">
      <dgm:prSet presAssocID="{0A01E9A0-5F0C-478C-B0C0-C21CC66E5220}" presName="sp" presStyleCnt="0"/>
      <dgm:spPr/>
    </dgm:pt>
    <dgm:pt modelId="{5620F3FC-D977-4CED-BF55-9CAA241B78E8}" type="pres">
      <dgm:prSet presAssocID="{3935C6D1-7FE3-4023-913E-EE066CF95AA5}" presName="composite" presStyleCnt="0"/>
      <dgm:spPr/>
    </dgm:pt>
    <dgm:pt modelId="{6946736B-6CD9-42F4-8D47-240C0E58EB8C}" type="pres">
      <dgm:prSet presAssocID="{3935C6D1-7FE3-4023-913E-EE066CF95AA5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082DCA-9D4C-48C0-A2AB-213916AE2E56}" type="pres">
      <dgm:prSet presAssocID="{3935C6D1-7FE3-4023-913E-EE066CF95AA5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B96233-0927-408D-A5AC-6309F5085EC0}" type="pres">
      <dgm:prSet presAssocID="{1CBAAF20-F5DB-4EA4-8EC4-382122CC6902}" presName="sp" presStyleCnt="0"/>
      <dgm:spPr/>
    </dgm:pt>
    <dgm:pt modelId="{C24C3FC7-DE9F-4590-9CAD-B5D618B333C4}" type="pres">
      <dgm:prSet presAssocID="{BE2E2373-8EE2-4328-A0AC-60D53CFF84D0}" presName="composite" presStyleCnt="0"/>
      <dgm:spPr/>
    </dgm:pt>
    <dgm:pt modelId="{56F93054-CDBE-4B5A-A0C9-9F31E493966E}" type="pres">
      <dgm:prSet presAssocID="{BE2E2373-8EE2-4328-A0AC-60D53CFF84D0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03ED53-2100-4262-A9C1-046C99D79927}" type="pres">
      <dgm:prSet presAssocID="{BE2E2373-8EE2-4328-A0AC-60D53CFF84D0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7971A2-180E-410A-B536-36EBBAA62B48}" type="pres">
      <dgm:prSet presAssocID="{4C149E63-E3C1-4BFD-A1CC-06DC618ACAB5}" presName="sp" presStyleCnt="0"/>
      <dgm:spPr/>
    </dgm:pt>
    <dgm:pt modelId="{B4572B39-1041-43DA-B2D3-F59287E3433B}" type="pres">
      <dgm:prSet presAssocID="{9BE6CDCC-C4A1-4CB4-B0C4-93B6F4323992}" presName="composite" presStyleCnt="0"/>
      <dgm:spPr/>
    </dgm:pt>
    <dgm:pt modelId="{17488787-6A30-4F62-96EC-4C21EF4BA0C6}" type="pres">
      <dgm:prSet presAssocID="{9BE6CDCC-C4A1-4CB4-B0C4-93B6F4323992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7EC558-E274-4541-9D25-9B38F82EC623}" type="pres">
      <dgm:prSet presAssocID="{9BE6CDCC-C4A1-4CB4-B0C4-93B6F4323992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87A088-F780-4977-B15E-972502A98CF4}" type="pres">
      <dgm:prSet presAssocID="{23719429-BD00-4B80-9D73-B78DD0E4EA7C}" presName="sp" presStyleCnt="0"/>
      <dgm:spPr/>
    </dgm:pt>
    <dgm:pt modelId="{21E43276-FF18-4D18-B102-2035FB16171D}" type="pres">
      <dgm:prSet presAssocID="{AACDF750-178C-44E2-8A9A-E49CB76FA344}" presName="composite" presStyleCnt="0"/>
      <dgm:spPr/>
    </dgm:pt>
    <dgm:pt modelId="{7964C373-E761-446F-87DA-B18698E8DD2A}" type="pres">
      <dgm:prSet presAssocID="{AACDF750-178C-44E2-8A9A-E49CB76FA344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02BDC1-236B-4587-B9E5-73E9292B9629}" type="pres">
      <dgm:prSet presAssocID="{AACDF750-178C-44E2-8A9A-E49CB76FA344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B01B21-F14D-4946-973B-605BBE297840}" srcId="{1A6365E8-17F9-4456-B461-AC980EF64BAB}" destId="{3935C6D1-7FE3-4023-913E-EE066CF95AA5}" srcOrd="1" destOrd="0" parTransId="{FA9427C0-DDC5-4615-9F8D-20E64588C9E8}" sibTransId="{1CBAAF20-F5DB-4EA4-8EC4-382122CC6902}"/>
    <dgm:cxn modelId="{4EDE97AA-8919-4B2F-BA8C-6A486A6C9FBE}" srcId="{1A6365E8-17F9-4456-B461-AC980EF64BAB}" destId="{AACDF750-178C-44E2-8A9A-E49CB76FA344}" srcOrd="4" destOrd="0" parTransId="{CEAF739A-1B28-4874-9CDB-8CA964FFD95F}" sibTransId="{64B26EBC-DF30-49DB-95F2-E24BC5625B20}"/>
    <dgm:cxn modelId="{96F48CFC-28E5-4BE3-BF8B-1354CD74CDAE}" type="presOf" srcId="{D68013DD-EBA0-45B4-8D51-7E572E55F444}" destId="{4D082DCA-9D4C-48C0-A2AB-213916AE2E56}" srcOrd="0" destOrd="0" presId="urn:microsoft.com/office/officeart/2005/8/layout/chevron2"/>
    <dgm:cxn modelId="{A13869A3-890D-4ABE-9F85-06E53C1A9A80}" type="presOf" srcId="{AACDF750-178C-44E2-8A9A-E49CB76FA344}" destId="{7964C373-E761-446F-87DA-B18698E8DD2A}" srcOrd="0" destOrd="0" presId="urn:microsoft.com/office/officeart/2005/8/layout/chevron2"/>
    <dgm:cxn modelId="{C604DF01-4B8E-42C5-8FA9-A21A9D69FD5D}" type="presOf" srcId="{1A6365E8-17F9-4456-B461-AC980EF64BAB}" destId="{DB33F71D-CE59-420F-BEBF-B8A9C5197D94}" srcOrd="0" destOrd="0" presId="urn:microsoft.com/office/officeart/2005/8/layout/chevron2"/>
    <dgm:cxn modelId="{6C6332BD-CCF3-4D5E-9BE6-5EAE2BBAC7DD}" type="presOf" srcId="{BE2E2373-8EE2-4328-A0AC-60D53CFF84D0}" destId="{56F93054-CDBE-4B5A-A0C9-9F31E493966E}" srcOrd="0" destOrd="0" presId="urn:microsoft.com/office/officeart/2005/8/layout/chevron2"/>
    <dgm:cxn modelId="{CC691513-CD1C-4198-8628-D6889ED97F2D}" type="presOf" srcId="{23332D19-B4B7-45D5-9A0F-9C29C0811F07}" destId="{40DB951C-47A9-499B-85A3-C87446D353E4}" srcOrd="0" destOrd="0" presId="urn:microsoft.com/office/officeart/2005/8/layout/chevron2"/>
    <dgm:cxn modelId="{9DD4C5D5-08A7-44CB-820A-045B8D2223E5}" type="presOf" srcId="{05233B4C-ADA5-44E6-8477-82AA78E15F7B}" destId="{E202BDC1-236B-4587-B9E5-73E9292B9629}" srcOrd="0" destOrd="0" presId="urn:microsoft.com/office/officeart/2005/8/layout/chevron2"/>
    <dgm:cxn modelId="{35E9F658-2137-476A-B08D-ED98A8C068CF}" srcId="{1A6365E8-17F9-4456-B461-AC980EF64BAB}" destId="{9BE6CDCC-C4A1-4CB4-B0C4-93B6F4323992}" srcOrd="3" destOrd="0" parTransId="{0084AAC0-E418-4462-BE04-CC95B7F34ECD}" sibTransId="{23719429-BD00-4B80-9D73-B78DD0E4EA7C}"/>
    <dgm:cxn modelId="{EAA33DF2-E526-4419-9059-050A2DA13C86}" type="presOf" srcId="{9BE6CDCC-C4A1-4CB4-B0C4-93B6F4323992}" destId="{17488787-6A30-4F62-96EC-4C21EF4BA0C6}" srcOrd="0" destOrd="0" presId="urn:microsoft.com/office/officeart/2005/8/layout/chevron2"/>
    <dgm:cxn modelId="{952C542D-9FE6-458E-B426-77D778F3DDA3}" srcId="{3935C6D1-7FE3-4023-913E-EE066CF95AA5}" destId="{D68013DD-EBA0-45B4-8D51-7E572E55F444}" srcOrd="0" destOrd="0" parTransId="{E7316E08-0258-4072-B372-C156BA98652E}" sibTransId="{9AA16442-04A7-4BA2-B0D1-80BF6ADDC461}"/>
    <dgm:cxn modelId="{50B8D6E3-D333-415E-8CDC-79716DDEE51E}" type="presOf" srcId="{1F278BE6-135A-4B59-B24C-AFCCB8E2B6CA}" destId="{4E7EC558-E274-4541-9D25-9B38F82EC623}" srcOrd="0" destOrd="0" presId="urn:microsoft.com/office/officeart/2005/8/layout/chevron2"/>
    <dgm:cxn modelId="{1CB7A843-0739-4AD2-9391-513692191815}" srcId="{1A6365E8-17F9-4456-B461-AC980EF64BAB}" destId="{23332D19-B4B7-45D5-9A0F-9C29C0811F07}" srcOrd="0" destOrd="0" parTransId="{23455194-9610-400A-8F74-805C7E91A0EE}" sibTransId="{0A01E9A0-5F0C-478C-B0C0-C21CC66E5220}"/>
    <dgm:cxn modelId="{498682FB-0880-481F-A90A-FF21FAA2DC51}" type="presOf" srcId="{3935C6D1-7FE3-4023-913E-EE066CF95AA5}" destId="{6946736B-6CD9-42F4-8D47-240C0E58EB8C}" srcOrd="0" destOrd="0" presId="urn:microsoft.com/office/officeart/2005/8/layout/chevron2"/>
    <dgm:cxn modelId="{CC924EF5-03A5-4E24-987F-F853C0FF46C2}" srcId="{23332D19-B4B7-45D5-9A0F-9C29C0811F07}" destId="{3E285595-087A-475A-A757-B7640EE5130F}" srcOrd="0" destOrd="0" parTransId="{D7FE695A-5E88-4656-906B-D7F41160F978}" sibTransId="{0AEB0E54-F84D-40F7-BFD0-4ACC857477FD}"/>
    <dgm:cxn modelId="{153351F2-48B9-4760-9F49-D434EC61C4C0}" type="presOf" srcId="{3E285595-087A-475A-A757-B7640EE5130F}" destId="{2D29B5F9-AE8D-48CB-98B7-B73E124F5984}" srcOrd="0" destOrd="0" presId="urn:microsoft.com/office/officeart/2005/8/layout/chevron2"/>
    <dgm:cxn modelId="{F65F5BD4-1AA5-4F7E-AE2A-7F46D4CD233F}" type="presOf" srcId="{001C27D8-705F-4B49-91C8-516390ECA28F}" destId="{DF03ED53-2100-4262-A9C1-046C99D79927}" srcOrd="0" destOrd="0" presId="urn:microsoft.com/office/officeart/2005/8/layout/chevron2"/>
    <dgm:cxn modelId="{6DB4F621-A7A4-4B0B-BC1A-40E95D27FF34}" srcId="{1A6365E8-17F9-4456-B461-AC980EF64BAB}" destId="{BE2E2373-8EE2-4328-A0AC-60D53CFF84D0}" srcOrd="2" destOrd="0" parTransId="{326391D1-AD8B-4B8E-85BE-E7C41A364035}" sibTransId="{4C149E63-E3C1-4BFD-A1CC-06DC618ACAB5}"/>
    <dgm:cxn modelId="{4B87C490-3194-4C84-8D91-48AF54017348}" srcId="{BE2E2373-8EE2-4328-A0AC-60D53CFF84D0}" destId="{001C27D8-705F-4B49-91C8-516390ECA28F}" srcOrd="0" destOrd="0" parTransId="{A02C18CD-6CD3-4D2F-A6B6-BF513173D95C}" sibTransId="{B4C5E7E6-760E-4AC4-B0AB-58E072AB9594}"/>
    <dgm:cxn modelId="{E638CAFB-F996-4010-807F-410799472378}" srcId="{9BE6CDCC-C4A1-4CB4-B0C4-93B6F4323992}" destId="{1F278BE6-135A-4B59-B24C-AFCCB8E2B6CA}" srcOrd="0" destOrd="0" parTransId="{07971F7D-16EF-460E-A832-02591DBB021E}" sibTransId="{305D5280-CC18-4E78-86A1-14F9F67ADD61}"/>
    <dgm:cxn modelId="{857EA342-E83A-484A-BD56-925A6322C9AF}" srcId="{AACDF750-178C-44E2-8A9A-E49CB76FA344}" destId="{05233B4C-ADA5-44E6-8477-82AA78E15F7B}" srcOrd="0" destOrd="0" parTransId="{CD62DEEB-2C49-4C10-9E7D-E6E03D584569}" sibTransId="{7145D9FA-2E8E-4DF8-88F9-919128EF8167}"/>
    <dgm:cxn modelId="{F79AE8F7-C122-4E65-974D-86DD22893E0A}" type="presParOf" srcId="{DB33F71D-CE59-420F-BEBF-B8A9C5197D94}" destId="{11359EEB-5B6C-4372-A0E9-B48AE88798D3}" srcOrd="0" destOrd="0" presId="urn:microsoft.com/office/officeart/2005/8/layout/chevron2"/>
    <dgm:cxn modelId="{052A8D00-F331-4E11-A797-13150E493CAE}" type="presParOf" srcId="{11359EEB-5B6C-4372-A0E9-B48AE88798D3}" destId="{40DB951C-47A9-499B-85A3-C87446D353E4}" srcOrd="0" destOrd="0" presId="urn:microsoft.com/office/officeart/2005/8/layout/chevron2"/>
    <dgm:cxn modelId="{8E73756C-AB76-4330-A048-192B92A24327}" type="presParOf" srcId="{11359EEB-5B6C-4372-A0E9-B48AE88798D3}" destId="{2D29B5F9-AE8D-48CB-98B7-B73E124F5984}" srcOrd="1" destOrd="0" presId="urn:microsoft.com/office/officeart/2005/8/layout/chevron2"/>
    <dgm:cxn modelId="{33C4E3E3-0EC4-4FFD-AAEB-1723B8F72120}" type="presParOf" srcId="{DB33F71D-CE59-420F-BEBF-B8A9C5197D94}" destId="{132300E3-0407-4113-95C6-81FAF26611D5}" srcOrd="1" destOrd="0" presId="urn:microsoft.com/office/officeart/2005/8/layout/chevron2"/>
    <dgm:cxn modelId="{93847528-566E-4DDC-85BB-8ECE18D57B79}" type="presParOf" srcId="{DB33F71D-CE59-420F-BEBF-B8A9C5197D94}" destId="{5620F3FC-D977-4CED-BF55-9CAA241B78E8}" srcOrd="2" destOrd="0" presId="urn:microsoft.com/office/officeart/2005/8/layout/chevron2"/>
    <dgm:cxn modelId="{3C187689-E4BA-4872-9A35-0DA6B66D5169}" type="presParOf" srcId="{5620F3FC-D977-4CED-BF55-9CAA241B78E8}" destId="{6946736B-6CD9-42F4-8D47-240C0E58EB8C}" srcOrd="0" destOrd="0" presId="urn:microsoft.com/office/officeart/2005/8/layout/chevron2"/>
    <dgm:cxn modelId="{A7037898-08C1-438B-BD77-FC391A35059F}" type="presParOf" srcId="{5620F3FC-D977-4CED-BF55-9CAA241B78E8}" destId="{4D082DCA-9D4C-48C0-A2AB-213916AE2E56}" srcOrd="1" destOrd="0" presId="urn:microsoft.com/office/officeart/2005/8/layout/chevron2"/>
    <dgm:cxn modelId="{B9F0D011-B887-49B9-AE68-FA06A8FEA3D0}" type="presParOf" srcId="{DB33F71D-CE59-420F-BEBF-B8A9C5197D94}" destId="{57B96233-0927-408D-A5AC-6309F5085EC0}" srcOrd="3" destOrd="0" presId="urn:microsoft.com/office/officeart/2005/8/layout/chevron2"/>
    <dgm:cxn modelId="{1CFA8038-7637-4A29-B6FA-8AE7BCCA431D}" type="presParOf" srcId="{DB33F71D-CE59-420F-BEBF-B8A9C5197D94}" destId="{C24C3FC7-DE9F-4590-9CAD-B5D618B333C4}" srcOrd="4" destOrd="0" presId="urn:microsoft.com/office/officeart/2005/8/layout/chevron2"/>
    <dgm:cxn modelId="{0DB3F3C2-2ADC-4D98-94CD-2F8828EB03B1}" type="presParOf" srcId="{C24C3FC7-DE9F-4590-9CAD-B5D618B333C4}" destId="{56F93054-CDBE-4B5A-A0C9-9F31E493966E}" srcOrd="0" destOrd="0" presId="urn:microsoft.com/office/officeart/2005/8/layout/chevron2"/>
    <dgm:cxn modelId="{6C45EE4F-973F-419B-B9C5-F2A39B33B531}" type="presParOf" srcId="{C24C3FC7-DE9F-4590-9CAD-B5D618B333C4}" destId="{DF03ED53-2100-4262-A9C1-046C99D79927}" srcOrd="1" destOrd="0" presId="urn:microsoft.com/office/officeart/2005/8/layout/chevron2"/>
    <dgm:cxn modelId="{F6922ADE-9127-4C86-AB09-700F38A98F99}" type="presParOf" srcId="{DB33F71D-CE59-420F-BEBF-B8A9C5197D94}" destId="{DB7971A2-180E-410A-B536-36EBBAA62B48}" srcOrd="5" destOrd="0" presId="urn:microsoft.com/office/officeart/2005/8/layout/chevron2"/>
    <dgm:cxn modelId="{62B87F54-1113-4377-83F7-877AB97CC744}" type="presParOf" srcId="{DB33F71D-CE59-420F-BEBF-B8A9C5197D94}" destId="{B4572B39-1041-43DA-B2D3-F59287E3433B}" srcOrd="6" destOrd="0" presId="urn:microsoft.com/office/officeart/2005/8/layout/chevron2"/>
    <dgm:cxn modelId="{29C330C5-FAD9-402D-8218-AB8D36498519}" type="presParOf" srcId="{B4572B39-1041-43DA-B2D3-F59287E3433B}" destId="{17488787-6A30-4F62-96EC-4C21EF4BA0C6}" srcOrd="0" destOrd="0" presId="urn:microsoft.com/office/officeart/2005/8/layout/chevron2"/>
    <dgm:cxn modelId="{BC904E79-1B2A-41DB-8FA0-CEAC5DD3F675}" type="presParOf" srcId="{B4572B39-1041-43DA-B2D3-F59287E3433B}" destId="{4E7EC558-E274-4541-9D25-9B38F82EC623}" srcOrd="1" destOrd="0" presId="urn:microsoft.com/office/officeart/2005/8/layout/chevron2"/>
    <dgm:cxn modelId="{150B1208-D3AA-4581-B8F5-18FAD4B73775}" type="presParOf" srcId="{DB33F71D-CE59-420F-BEBF-B8A9C5197D94}" destId="{F487A088-F780-4977-B15E-972502A98CF4}" srcOrd="7" destOrd="0" presId="urn:microsoft.com/office/officeart/2005/8/layout/chevron2"/>
    <dgm:cxn modelId="{449DF735-8D86-44F6-8037-063B0CEA3E2C}" type="presParOf" srcId="{DB33F71D-CE59-420F-BEBF-B8A9C5197D94}" destId="{21E43276-FF18-4D18-B102-2035FB16171D}" srcOrd="8" destOrd="0" presId="urn:microsoft.com/office/officeart/2005/8/layout/chevron2"/>
    <dgm:cxn modelId="{2AA7D31B-F4A5-43E0-8A23-1374D89AA284}" type="presParOf" srcId="{21E43276-FF18-4D18-B102-2035FB16171D}" destId="{7964C373-E761-446F-87DA-B18698E8DD2A}" srcOrd="0" destOrd="0" presId="urn:microsoft.com/office/officeart/2005/8/layout/chevron2"/>
    <dgm:cxn modelId="{EF5F0F75-649E-4267-89CE-282C8B30016F}" type="presParOf" srcId="{21E43276-FF18-4D18-B102-2035FB16171D}" destId="{E202BDC1-236B-4587-B9E5-73E9292B962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B2EB4F4-9068-49A3-A05C-074D433338BF}" type="doc">
      <dgm:prSet loTypeId="urn:microsoft.com/office/officeart/2005/8/layout/pyramid2" loCatId="pyramid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691E2D-0162-4747-BE44-CC13E9C4B4E3}">
      <dgm:prSet phldrT="[Текст]" custT="1"/>
      <dgm:spPr>
        <a:solidFill>
          <a:schemeClr val="accent3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Знаю теорию, умею решать задачи группы В</a:t>
          </a:r>
          <a:endParaRPr lang="ru-RU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48C3FB-5924-445F-8FF7-930A3FA3648F}" type="parTrans" cxnId="{F6D45D88-DD90-49C1-9711-92A7BEBDD344}">
      <dgm:prSet/>
      <dgm:spPr/>
      <dgm:t>
        <a:bodyPr/>
        <a:lstStyle/>
        <a:p>
          <a:endParaRPr lang="ru-RU"/>
        </a:p>
      </dgm:t>
    </dgm:pt>
    <dgm:pt modelId="{0B2081D4-ED52-4386-9097-8250EF011E40}" type="sibTrans" cxnId="{F6D45D88-DD90-49C1-9711-92A7BEBDD344}">
      <dgm:prSet/>
      <dgm:spPr/>
      <dgm:t>
        <a:bodyPr/>
        <a:lstStyle/>
        <a:p>
          <a:endParaRPr lang="ru-RU"/>
        </a:p>
      </dgm:t>
    </dgm:pt>
    <dgm:pt modelId="{CAAC893F-A390-419B-9613-9AACC4093A53}">
      <dgm:prSet phldrT="[Текст]" custT="1"/>
      <dgm:spPr>
        <a:solidFill>
          <a:schemeClr val="accent3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algn="ctr"/>
          <a:r>
            <a: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Умею решать задачи, пользуясь справочным материалом</a:t>
          </a:r>
          <a:endParaRPr lang="ru-RU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C9DDE8-FC0B-4659-915E-9E08B941E4E0}" type="parTrans" cxnId="{4DA35C0B-6751-4543-BF09-16EE0C7282BE}">
      <dgm:prSet/>
      <dgm:spPr/>
      <dgm:t>
        <a:bodyPr/>
        <a:lstStyle/>
        <a:p>
          <a:endParaRPr lang="ru-RU"/>
        </a:p>
      </dgm:t>
    </dgm:pt>
    <dgm:pt modelId="{D8017C2C-AE32-4409-ABB1-C0561FF7FCD7}" type="sibTrans" cxnId="{4DA35C0B-6751-4543-BF09-16EE0C7282BE}">
      <dgm:prSet/>
      <dgm:spPr/>
      <dgm:t>
        <a:bodyPr/>
        <a:lstStyle/>
        <a:p>
          <a:endParaRPr lang="ru-RU"/>
        </a:p>
      </dgm:t>
    </dgm:pt>
    <dgm:pt modelId="{41CAD592-36F7-46D7-8178-6F4820B1711B}">
      <dgm:prSet phldrT="[Текст]" custT="1"/>
      <dgm:spPr>
        <a:solidFill>
          <a:schemeClr val="accent3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Знаю теорию, но не всегда могу её применить</a:t>
          </a:r>
          <a:endParaRPr lang="ru-RU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E6181C-921C-4175-A1CD-C16D0C15D4C7}" type="parTrans" cxnId="{684E86DD-6C01-4857-9791-9CE5B7F82F49}">
      <dgm:prSet/>
      <dgm:spPr/>
      <dgm:t>
        <a:bodyPr/>
        <a:lstStyle/>
        <a:p>
          <a:endParaRPr lang="ru-RU"/>
        </a:p>
      </dgm:t>
    </dgm:pt>
    <dgm:pt modelId="{20DA8216-0EE8-4DA6-A704-FEC8E134961D}" type="sibTrans" cxnId="{684E86DD-6C01-4857-9791-9CE5B7F82F49}">
      <dgm:prSet/>
      <dgm:spPr/>
      <dgm:t>
        <a:bodyPr/>
        <a:lstStyle/>
        <a:p>
          <a:endParaRPr lang="ru-RU"/>
        </a:p>
      </dgm:t>
    </dgm:pt>
    <dgm:pt modelId="{61BB3027-E6B1-48D8-B998-A2BF244A9F31}">
      <dgm:prSet custT="1"/>
      <dgm:spPr>
        <a:solidFill>
          <a:schemeClr val="accent3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знаю теорию, не умею её применять</a:t>
          </a:r>
          <a:endParaRPr lang="ru-RU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542071-235D-4946-8B0E-1090A3DCA641}" type="parTrans" cxnId="{083E7CDD-5CB7-453A-830D-DF0E01580817}">
      <dgm:prSet/>
      <dgm:spPr/>
      <dgm:t>
        <a:bodyPr/>
        <a:lstStyle/>
        <a:p>
          <a:endParaRPr lang="ru-RU"/>
        </a:p>
      </dgm:t>
    </dgm:pt>
    <dgm:pt modelId="{559C73E9-140C-47F7-A66C-377B87949963}" type="sibTrans" cxnId="{083E7CDD-5CB7-453A-830D-DF0E01580817}">
      <dgm:prSet/>
      <dgm:spPr/>
      <dgm:t>
        <a:bodyPr/>
        <a:lstStyle/>
        <a:p>
          <a:endParaRPr lang="ru-RU"/>
        </a:p>
      </dgm:t>
    </dgm:pt>
    <dgm:pt modelId="{4A132705-4E6C-4980-8A44-B7C2FC27E482}">
      <dgm:prSet custT="1"/>
      <dgm:spPr>
        <a:solidFill>
          <a:schemeClr val="accent3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Учусь решать задачи группы С</a:t>
          </a:r>
          <a:endParaRPr lang="ru-RU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B0DC16-C608-4593-AD7C-58F27096A1D7}" type="parTrans" cxnId="{96A29A57-63E1-4EEF-A040-1D34103B826E}">
      <dgm:prSet/>
      <dgm:spPr/>
      <dgm:t>
        <a:bodyPr/>
        <a:lstStyle/>
        <a:p>
          <a:endParaRPr lang="ru-RU"/>
        </a:p>
      </dgm:t>
    </dgm:pt>
    <dgm:pt modelId="{4B29B6E4-D97F-4C62-9134-E8237583F26C}" type="sibTrans" cxnId="{96A29A57-63E1-4EEF-A040-1D34103B826E}">
      <dgm:prSet/>
      <dgm:spPr/>
      <dgm:t>
        <a:bodyPr/>
        <a:lstStyle/>
        <a:p>
          <a:endParaRPr lang="ru-RU"/>
        </a:p>
      </dgm:t>
    </dgm:pt>
    <dgm:pt modelId="{A163189B-EE59-4B85-A205-A50FFBA13BC8}" type="pres">
      <dgm:prSet presAssocID="{FB2EB4F4-9068-49A3-A05C-074D433338B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97EFA022-8255-478C-8BD4-40E81E14158A}" type="pres">
      <dgm:prSet presAssocID="{FB2EB4F4-9068-49A3-A05C-074D433338BF}" presName="pyramid" presStyleLbl="node1" presStyleIdx="0" presStyleCnt="1" custScaleX="106819" custLinFactNeighborX="-7246" custLinFactNeighborY="-2902"/>
      <dgm:spPr>
        <a:scene3d>
          <a:camera prst="orthographicFront"/>
          <a:lightRig rig="flat" dir="t"/>
        </a:scene3d>
        <a:sp3d prstMaterial="dkEdge">
          <a:bevelT w="8200" h="38100" prst="angle"/>
        </a:sp3d>
      </dgm:spPr>
      <dgm:t>
        <a:bodyPr/>
        <a:lstStyle/>
        <a:p>
          <a:endParaRPr lang="ru-RU"/>
        </a:p>
      </dgm:t>
    </dgm:pt>
    <dgm:pt modelId="{5E32D89F-34BB-4B6A-82C9-C8F422D14492}" type="pres">
      <dgm:prSet presAssocID="{FB2EB4F4-9068-49A3-A05C-074D433338BF}" presName="theList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D43B4322-38F3-45EB-8F78-405C73ABE10E}" type="pres">
      <dgm:prSet presAssocID="{4A132705-4E6C-4980-8A44-B7C2FC27E482}" presName="aNode" presStyleLbl="fgAcc1" presStyleIdx="0" presStyleCnt="5" custScaleX="124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C6803C-9069-475B-B661-D038EF0ECAB8}" type="pres">
      <dgm:prSet presAssocID="{4A132705-4E6C-4980-8A44-B7C2FC27E482}" presName="aSpace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C460EC70-E426-45C9-86EC-3511E2735DC8}" type="pres">
      <dgm:prSet presAssocID="{93691E2D-0162-4747-BE44-CC13E9C4B4E3}" presName="aNode" presStyleLbl="fgAcc1" presStyleIdx="1" presStyleCnt="5" custScaleX="1245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AE53B-0002-4340-A99B-A830B2BCE4D8}" type="pres">
      <dgm:prSet presAssocID="{93691E2D-0162-4747-BE44-CC13E9C4B4E3}" presName="aSpace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220E1885-C6E4-49E5-A54A-FBCBB50CBC1C}" type="pres">
      <dgm:prSet presAssocID="{CAAC893F-A390-419B-9613-9AACC4093A53}" presName="aNode" presStyleLbl="fgAcc1" presStyleIdx="2" presStyleCnt="5" custScaleX="125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A674A4-AA16-4256-A0DC-67FF6029730C}" type="pres">
      <dgm:prSet presAssocID="{CAAC893F-A390-419B-9613-9AACC4093A53}" presName="aSpace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6BA8BF94-7324-4CA9-ABFE-A015439A42EB}" type="pres">
      <dgm:prSet presAssocID="{41CAD592-36F7-46D7-8178-6F4820B1711B}" presName="aNode" presStyleLbl="fgAcc1" presStyleIdx="3" presStyleCnt="5" custScaleX="1226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3EFFB4-8F0A-48C6-81CA-860D22D52C9D}" type="pres">
      <dgm:prSet presAssocID="{41CAD592-36F7-46D7-8178-6F4820B1711B}" presName="aSpace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0AB6D9AD-6319-4B70-8C72-D6BD5CFF62A5}" type="pres">
      <dgm:prSet presAssocID="{61BB3027-E6B1-48D8-B998-A2BF244A9F31}" presName="aNode" presStyleLbl="fgAcc1" presStyleIdx="4" presStyleCnt="5" custScaleX="122475" custLinFactNeighborX="-104" custLinFactNeighborY="55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494774-733A-4C41-A1C5-9CB99A2C56D1}" type="pres">
      <dgm:prSet presAssocID="{61BB3027-E6B1-48D8-B998-A2BF244A9F31}" presName="aSpace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</dgm:ptLst>
  <dgm:cxnLst>
    <dgm:cxn modelId="{96A29A57-63E1-4EEF-A040-1D34103B826E}" srcId="{FB2EB4F4-9068-49A3-A05C-074D433338BF}" destId="{4A132705-4E6C-4980-8A44-B7C2FC27E482}" srcOrd="0" destOrd="0" parTransId="{81B0DC16-C608-4593-AD7C-58F27096A1D7}" sibTransId="{4B29B6E4-D97F-4C62-9134-E8237583F26C}"/>
    <dgm:cxn modelId="{D4D2F40F-AB7D-42CA-86D9-16EDBD66202F}" type="presOf" srcId="{4A132705-4E6C-4980-8A44-B7C2FC27E482}" destId="{D43B4322-38F3-45EB-8F78-405C73ABE10E}" srcOrd="0" destOrd="0" presId="urn:microsoft.com/office/officeart/2005/8/layout/pyramid2"/>
    <dgm:cxn modelId="{225C2EDD-360F-4708-B041-770ADCD68584}" type="presOf" srcId="{93691E2D-0162-4747-BE44-CC13E9C4B4E3}" destId="{C460EC70-E426-45C9-86EC-3511E2735DC8}" srcOrd="0" destOrd="0" presId="urn:microsoft.com/office/officeart/2005/8/layout/pyramid2"/>
    <dgm:cxn modelId="{69A8C715-CF0C-4397-826E-61D3EF414BE6}" type="presOf" srcId="{FB2EB4F4-9068-49A3-A05C-074D433338BF}" destId="{A163189B-EE59-4B85-A205-A50FFBA13BC8}" srcOrd="0" destOrd="0" presId="urn:microsoft.com/office/officeart/2005/8/layout/pyramid2"/>
    <dgm:cxn modelId="{FF6B8FEF-D2F4-4C9D-8310-6F999611E3D6}" type="presOf" srcId="{41CAD592-36F7-46D7-8178-6F4820B1711B}" destId="{6BA8BF94-7324-4CA9-ABFE-A015439A42EB}" srcOrd="0" destOrd="0" presId="urn:microsoft.com/office/officeart/2005/8/layout/pyramid2"/>
    <dgm:cxn modelId="{083E7CDD-5CB7-453A-830D-DF0E01580817}" srcId="{FB2EB4F4-9068-49A3-A05C-074D433338BF}" destId="{61BB3027-E6B1-48D8-B998-A2BF244A9F31}" srcOrd="4" destOrd="0" parTransId="{9E542071-235D-4946-8B0E-1090A3DCA641}" sibTransId="{559C73E9-140C-47F7-A66C-377B87949963}"/>
    <dgm:cxn modelId="{4E4E8458-2E0D-4EAA-AE57-C9DC021E049A}" type="presOf" srcId="{CAAC893F-A390-419B-9613-9AACC4093A53}" destId="{220E1885-C6E4-49E5-A54A-FBCBB50CBC1C}" srcOrd="0" destOrd="0" presId="urn:microsoft.com/office/officeart/2005/8/layout/pyramid2"/>
    <dgm:cxn modelId="{848ACBFE-C044-4DCD-B890-F6D3562B2114}" type="presOf" srcId="{61BB3027-E6B1-48D8-B998-A2BF244A9F31}" destId="{0AB6D9AD-6319-4B70-8C72-D6BD5CFF62A5}" srcOrd="0" destOrd="0" presId="urn:microsoft.com/office/officeart/2005/8/layout/pyramid2"/>
    <dgm:cxn modelId="{F6D45D88-DD90-49C1-9711-92A7BEBDD344}" srcId="{FB2EB4F4-9068-49A3-A05C-074D433338BF}" destId="{93691E2D-0162-4747-BE44-CC13E9C4B4E3}" srcOrd="1" destOrd="0" parTransId="{9348C3FB-5924-445F-8FF7-930A3FA3648F}" sibTransId="{0B2081D4-ED52-4386-9097-8250EF011E40}"/>
    <dgm:cxn modelId="{4DA35C0B-6751-4543-BF09-16EE0C7282BE}" srcId="{FB2EB4F4-9068-49A3-A05C-074D433338BF}" destId="{CAAC893F-A390-419B-9613-9AACC4093A53}" srcOrd="2" destOrd="0" parTransId="{5AC9DDE8-FC0B-4659-915E-9E08B941E4E0}" sibTransId="{D8017C2C-AE32-4409-ABB1-C0561FF7FCD7}"/>
    <dgm:cxn modelId="{684E86DD-6C01-4857-9791-9CE5B7F82F49}" srcId="{FB2EB4F4-9068-49A3-A05C-074D433338BF}" destId="{41CAD592-36F7-46D7-8178-6F4820B1711B}" srcOrd="3" destOrd="0" parTransId="{52E6181C-921C-4175-A1CD-C16D0C15D4C7}" sibTransId="{20DA8216-0EE8-4DA6-A704-FEC8E134961D}"/>
    <dgm:cxn modelId="{961316FD-27A8-489C-8DEF-974C39486FC6}" type="presParOf" srcId="{A163189B-EE59-4B85-A205-A50FFBA13BC8}" destId="{97EFA022-8255-478C-8BD4-40E81E14158A}" srcOrd="0" destOrd="0" presId="urn:microsoft.com/office/officeart/2005/8/layout/pyramid2"/>
    <dgm:cxn modelId="{6CAD796E-E1E6-47CB-953F-010ADFE1291F}" type="presParOf" srcId="{A163189B-EE59-4B85-A205-A50FFBA13BC8}" destId="{5E32D89F-34BB-4B6A-82C9-C8F422D14492}" srcOrd="1" destOrd="0" presId="urn:microsoft.com/office/officeart/2005/8/layout/pyramid2"/>
    <dgm:cxn modelId="{C672A38F-D2E7-45C7-A38C-14030B96F984}" type="presParOf" srcId="{5E32D89F-34BB-4B6A-82C9-C8F422D14492}" destId="{D43B4322-38F3-45EB-8F78-405C73ABE10E}" srcOrd="0" destOrd="0" presId="urn:microsoft.com/office/officeart/2005/8/layout/pyramid2"/>
    <dgm:cxn modelId="{A9C14373-9E7F-4D52-95F4-3388BFEB1D44}" type="presParOf" srcId="{5E32D89F-34BB-4B6A-82C9-C8F422D14492}" destId="{51C6803C-9069-475B-B661-D038EF0ECAB8}" srcOrd="1" destOrd="0" presId="urn:microsoft.com/office/officeart/2005/8/layout/pyramid2"/>
    <dgm:cxn modelId="{2AD241A1-692D-4C24-BFC9-8D04BDC96483}" type="presParOf" srcId="{5E32D89F-34BB-4B6A-82C9-C8F422D14492}" destId="{C460EC70-E426-45C9-86EC-3511E2735DC8}" srcOrd="2" destOrd="0" presId="urn:microsoft.com/office/officeart/2005/8/layout/pyramid2"/>
    <dgm:cxn modelId="{45283324-0A9F-4207-BC0D-7BED1BA78682}" type="presParOf" srcId="{5E32D89F-34BB-4B6A-82C9-C8F422D14492}" destId="{C38AE53B-0002-4340-A99B-A830B2BCE4D8}" srcOrd="3" destOrd="0" presId="urn:microsoft.com/office/officeart/2005/8/layout/pyramid2"/>
    <dgm:cxn modelId="{17CA995E-D708-46F5-A8C2-59D58BA74817}" type="presParOf" srcId="{5E32D89F-34BB-4B6A-82C9-C8F422D14492}" destId="{220E1885-C6E4-49E5-A54A-FBCBB50CBC1C}" srcOrd="4" destOrd="0" presId="urn:microsoft.com/office/officeart/2005/8/layout/pyramid2"/>
    <dgm:cxn modelId="{FCB140C6-98C4-42A5-8D84-414A0F74F5D9}" type="presParOf" srcId="{5E32D89F-34BB-4B6A-82C9-C8F422D14492}" destId="{30A674A4-AA16-4256-A0DC-67FF6029730C}" srcOrd="5" destOrd="0" presId="urn:microsoft.com/office/officeart/2005/8/layout/pyramid2"/>
    <dgm:cxn modelId="{AA906911-BC47-4107-9812-E0841DBA9982}" type="presParOf" srcId="{5E32D89F-34BB-4B6A-82C9-C8F422D14492}" destId="{6BA8BF94-7324-4CA9-ABFE-A015439A42EB}" srcOrd="6" destOrd="0" presId="urn:microsoft.com/office/officeart/2005/8/layout/pyramid2"/>
    <dgm:cxn modelId="{CB4EFA65-F093-4570-95C0-3688D8FA861B}" type="presParOf" srcId="{5E32D89F-34BB-4B6A-82C9-C8F422D14492}" destId="{073EFFB4-8F0A-48C6-81CA-860D22D52C9D}" srcOrd="7" destOrd="0" presId="urn:microsoft.com/office/officeart/2005/8/layout/pyramid2"/>
    <dgm:cxn modelId="{D9F118F3-1EB1-4509-BD20-160194CA9F9C}" type="presParOf" srcId="{5E32D89F-34BB-4B6A-82C9-C8F422D14492}" destId="{0AB6D9AD-6319-4B70-8C72-D6BD5CFF62A5}" srcOrd="8" destOrd="0" presId="urn:microsoft.com/office/officeart/2005/8/layout/pyramid2"/>
    <dgm:cxn modelId="{E787526F-BDE8-4C63-B2E4-15BFD297ABBD}" type="presParOf" srcId="{5E32D89F-34BB-4B6A-82C9-C8F422D14492}" destId="{3A494774-733A-4C41-A1C5-9CB99A2C56D1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EFA022-8255-478C-8BD4-40E81E14158A}">
      <dsp:nvSpPr>
        <dsp:cNvPr id="0" name=""/>
        <dsp:cNvSpPr/>
      </dsp:nvSpPr>
      <dsp:spPr>
        <a:xfrm>
          <a:off x="561143" y="0"/>
          <a:ext cx="5307198" cy="4968403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 prst="angle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43B4322-38F3-45EB-8F78-405C73ABE10E}">
      <dsp:nvSpPr>
        <dsp:cNvPr id="0" name=""/>
        <dsp:cNvSpPr/>
      </dsp:nvSpPr>
      <dsp:spPr>
        <a:xfrm>
          <a:off x="3178805" y="497325"/>
          <a:ext cx="4021358" cy="706444"/>
        </a:xfrm>
        <a:prstGeom prst="roundRect">
          <a:avLst/>
        </a:prstGeom>
        <a:solidFill>
          <a:schemeClr val="accent3"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Учусь решать задачи группы С</a:t>
          </a:r>
          <a:endParaRPr lang="ru-RU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13291" y="531811"/>
        <a:ext cx="3952386" cy="637472"/>
      </dsp:txXfrm>
    </dsp:sp>
    <dsp:sp modelId="{C460EC70-E426-45C9-86EC-3511E2735DC8}">
      <dsp:nvSpPr>
        <dsp:cNvPr id="0" name=""/>
        <dsp:cNvSpPr/>
      </dsp:nvSpPr>
      <dsp:spPr>
        <a:xfrm>
          <a:off x="3178530" y="1292075"/>
          <a:ext cx="4021907" cy="706444"/>
        </a:xfrm>
        <a:prstGeom prst="roundRect">
          <a:avLst/>
        </a:prstGeom>
        <a:solidFill>
          <a:schemeClr val="accent3"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Знаю теорию, умею решать задачи группы В</a:t>
          </a:r>
          <a:endParaRPr lang="ru-RU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13016" y="1326561"/>
        <a:ext cx="3952935" cy="637472"/>
      </dsp:txXfrm>
    </dsp:sp>
    <dsp:sp modelId="{220E1885-C6E4-49E5-A54A-FBCBB50CBC1C}">
      <dsp:nvSpPr>
        <dsp:cNvPr id="0" name=""/>
        <dsp:cNvSpPr/>
      </dsp:nvSpPr>
      <dsp:spPr>
        <a:xfrm>
          <a:off x="3165451" y="2086826"/>
          <a:ext cx="4048065" cy="706444"/>
        </a:xfrm>
        <a:prstGeom prst="roundRect">
          <a:avLst/>
        </a:prstGeom>
        <a:solidFill>
          <a:schemeClr val="accent3"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Умею решать задачи, пользуясь справочным материалом</a:t>
          </a:r>
          <a:endParaRPr lang="ru-RU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99937" y="2121312"/>
        <a:ext cx="3979093" cy="637472"/>
      </dsp:txXfrm>
    </dsp:sp>
    <dsp:sp modelId="{6BA8BF94-7324-4CA9-ABFE-A015439A42EB}">
      <dsp:nvSpPr>
        <dsp:cNvPr id="0" name=""/>
        <dsp:cNvSpPr/>
      </dsp:nvSpPr>
      <dsp:spPr>
        <a:xfrm>
          <a:off x="3208484" y="2881576"/>
          <a:ext cx="3962000" cy="706444"/>
        </a:xfrm>
        <a:prstGeom prst="roundRect">
          <a:avLst/>
        </a:prstGeom>
        <a:solidFill>
          <a:schemeClr val="accent3"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Знаю теорию, но не всегда могу её применить</a:t>
          </a:r>
          <a:endParaRPr lang="ru-RU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42970" y="2916062"/>
        <a:ext cx="3893028" cy="637472"/>
      </dsp:txXfrm>
    </dsp:sp>
    <dsp:sp modelId="{0AB6D9AD-6319-4B70-8C72-D6BD5CFF62A5}">
      <dsp:nvSpPr>
        <dsp:cNvPr id="0" name=""/>
        <dsp:cNvSpPr/>
      </dsp:nvSpPr>
      <dsp:spPr>
        <a:xfrm>
          <a:off x="3208484" y="3681201"/>
          <a:ext cx="3955283" cy="706444"/>
        </a:xfrm>
        <a:prstGeom prst="roundRect">
          <a:avLst/>
        </a:prstGeom>
        <a:solidFill>
          <a:schemeClr val="accent3"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знаю теорию, не умею её применять</a:t>
          </a:r>
          <a:endParaRPr lang="ru-RU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42970" y="3715687"/>
        <a:ext cx="3886311" cy="6374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DB951C-47A9-499B-85A3-C87446D353E4}">
      <dsp:nvSpPr>
        <dsp:cNvPr id="0" name=""/>
        <dsp:cNvSpPr/>
      </dsp:nvSpPr>
      <dsp:spPr>
        <a:xfrm rot="5400000">
          <a:off x="-144601" y="144601"/>
          <a:ext cx="964012" cy="67480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1" y="337403"/>
        <a:ext cx="674808" cy="289204"/>
      </dsp:txXfrm>
    </dsp:sp>
    <dsp:sp modelId="{2D29B5F9-AE8D-48CB-98B7-B73E124F5984}">
      <dsp:nvSpPr>
        <dsp:cNvPr id="0" name=""/>
        <dsp:cNvSpPr/>
      </dsp:nvSpPr>
      <dsp:spPr>
        <a:xfrm rot="5400000">
          <a:off x="3910300" y="-3231793"/>
          <a:ext cx="626608" cy="7097591"/>
        </a:xfrm>
        <a:prstGeom prst="round2SameRect">
          <a:avLst/>
        </a:prstGeom>
        <a:solidFill>
          <a:srgbClr val="FFFFCC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Строим</a:t>
          </a:r>
          <a:r>
            <a:rPr lang="ru-RU" sz="2400" b="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сечение</a:t>
          </a:r>
          <a:endParaRPr lang="ru-RU" sz="24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74809" y="34286"/>
        <a:ext cx="7067003" cy="565432"/>
      </dsp:txXfrm>
    </dsp:sp>
    <dsp:sp modelId="{6946736B-6CD9-42F4-8D47-240C0E58EB8C}">
      <dsp:nvSpPr>
        <dsp:cNvPr id="0" name=""/>
        <dsp:cNvSpPr/>
      </dsp:nvSpPr>
      <dsp:spPr>
        <a:xfrm rot="5400000">
          <a:off x="-144601" y="993678"/>
          <a:ext cx="964012" cy="67480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-5400000">
        <a:off x="1" y="1186480"/>
        <a:ext cx="674808" cy="289204"/>
      </dsp:txXfrm>
    </dsp:sp>
    <dsp:sp modelId="{4D082DCA-9D4C-48C0-A2AB-213916AE2E56}">
      <dsp:nvSpPr>
        <dsp:cNvPr id="0" name=""/>
        <dsp:cNvSpPr/>
      </dsp:nvSpPr>
      <dsp:spPr>
        <a:xfrm rot="5400000">
          <a:off x="3910300" y="-2386414"/>
          <a:ext cx="626608" cy="7097591"/>
        </a:xfrm>
        <a:prstGeom prst="round2SameRect">
          <a:avLst/>
        </a:prstGeom>
        <a:solidFill>
          <a:srgbClr val="FFFFCC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Доказываем, что сечение является равнобедренной трапецией</a:t>
          </a:r>
          <a:endParaRPr lang="ru-RU" sz="24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74809" y="879665"/>
        <a:ext cx="7067003" cy="565432"/>
      </dsp:txXfrm>
    </dsp:sp>
    <dsp:sp modelId="{56F93054-CDBE-4B5A-A0C9-9F31E493966E}">
      <dsp:nvSpPr>
        <dsp:cNvPr id="0" name=""/>
        <dsp:cNvSpPr/>
      </dsp:nvSpPr>
      <dsp:spPr>
        <a:xfrm rot="5400000">
          <a:off x="-144601" y="1839058"/>
          <a:ext cx="964012" cy="67480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-5400000">
        <a:off x="1" y="2031860"/>
        <a:ext cx="674808" cy="289204"/>
      </dsp:txXfrm>
    </dsp:sp>
    <dsp:sp modelId="{DF03ED53-2100-4262-A9C1-046C99D79927}">
      <dsp:nvSpPr>
        <dsp:cNvPr id="0" name=""/>
        <dsp:cNvSpPr/>
      </dsp:nvSpPr>
      <dsp:spPr>
        <a:xfrm rot="5400000">
          <a:off x="3910300" y="-1541035"/>
          <a:ext cx="626608" cy="7097591"/>
        </a:xfrm>
        <a:prstGeom prst="round2SameRect">
          <a:avLst/>
        </a:prstGeom>
        <a:solidFill>
          <a:srgbClr val="FFFFCC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Выполняем рисунок трапеции в плоскости</a:t>
          </a:r>
          <a:endParaRPr lang="ru-RU" sz="24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74809" y="1725044"/>
        <a:ext cx="7067003" cy="565432"/>
      </dsp:txXfrm>
    </dsp:sp>
    <dsp:sp modelId="{17488787-6A30-4F62-96EC-4C21EF4BA0C6}">
      <dsp:nvSpPr>
        <dsp:cNvPr id="0" name=""/>
        <dsp:cNvSpPr/>
      </dsp:nvSpPr>
      <dsp:spPr>
        <a:xfrm rot="5400000">
          <a:off x="-144601" y="2684437"/>
          <a:ext cx="964012" cy="67480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1" y="2877239"/>
        <a:ext cx="674808" cy="289204"/>
      </dsp:txXfrm>
    </dsp:sp>
    <dsp:sp modelId="{4E7EC558-E274-4541-9D25-9B38F82EC623}">
      <dsp:nvSpPr>
        <dsp:cNvPr id="0" name=""/>
        <dsp:cNvSpPr/>
      </dsp:nvSpPr>
      <dsp:spPr>
        <a:xfrm rot="5400000">
          <a:off x="3910300" y="-695655"/>
          <a:ext cx="626608" cy="7097591"/>
        </a:xfrm>
        <a:prstGeom prst="round2SameRect">
          <a:avLst/>
        </a:prstGeom>
        <a:solidFill>
          <a:srgbClr val="FFFFCC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Решая планиметрическую задачу, находим длину стороны а</a:t>
          </a:r>
          <a:endParaRPr lang="ru-RU" sz="24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74809" y="2570424"/>
        <a:ext cx="7067003" cy="565432"/>
      </dsp:txXfrm>
    </dsp:sp>
    <dsp:sp modelId="{7964C373-E761-446F-87DA-B18698E8DD2A}">
      <dsp:nvSpPr>
        <dsp:cNvPr id="0" name=""/>
        <dsp:cNvSpPr/>
      </dsp:nvSpPr>
      <dsp:spPr>
        <a:xfrm rot="5400000">
          <a:off x="-144601" y="3529816"/>
          <a:ext cx="964012" cy="67480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1" y="3722618"/>
        <a:ext cx="674808" cy="289204"/>
      </dsp:txXfrm>
    </dsp:sp>
    <dsp:sp modelId="{E202BDC1-236B-4587-B9E5-73E9292B9629}">
      <dsp:nvSpPr>
        <dsp:cNvPr id="0" name=""/>
        <dsp:cNvSpPr/>
      </dsp:nvSpPr>
      <dsp:spPr>
        <a:xfrm rot="5400000">
          <a:off x="3910300" y="149723"/>
          <a:ext cx="626608" cy="7097591"/>
        </a:xfrm>
        <a:prstGeom prst="round2SameRect">
          <a:avLst/>
        </a:prstGeom>
        <a:solidFill>
          <a:srgbClr val="FFFFCC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Находим объём призмы</a:t>
          </a:r>
          <a:r>
            <a:rPr lang="ru-RU" sz="39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  <a:endParaRPr lang="ru-RU" sz="39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74809" y="3415802"/>
        <a:ext cx="7067003" cy="5654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29.wmf"/><Relationship Id="rId1" Type="http://schemas.openxmlformats.org/officeDocument/2006/relationships/image" Target="../media/image62.wmf"/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29.wmf"/><Relationship Id="rId1" Type="http://schemas.openxmlformats.org/officeDocument/2006/relationships/image" Target="../media/image68.wmf"/><Relationship Id="rId5" Type="http://schemas.openxmlformats.org/officeDocument/2006/relationships/image" Target="../media/image71.wmf"/><Relationship Id="rId4" Type="http://schemas.openxmlformats.org/officeDocument/2006/relationships/image" Target="../media/image7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29.wmf"/><Relationship Id="rId1" Type="http://schemas.openxmlformats.org/officeDocument/2006/relationships/image" Target="../media/image77.wmf"/><Relationship Id="rId6" Type="http://schemas.openxmlformats.org/officeDocument/2006/relationships/image" Target="../media/image81.wmf"/><Relationship Id="rId5" Type="http://schemas.openxmlformats.org/officeDocument/2006/relationships/image" Target="../media/image80.wmf"/><Relationship Id="rId4" Type="http://schemas.openxmlformats.org/officeDocument/2006/relationships/image" Target="../media/image79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93.wmf"/><Relationship Id="rId3" Type="http://schemas.openxmlformats.org/officeDocument/2006/relationships/image" Target="../media/image88.wmf"/><Relationship Id="rId7" Type="http://schemas.openxmlformats.org/officeDocument/2006/relationships/image" Target="../media/image92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Relationship Id="rId6" Type="http://schemas.openxmlformats.org/officeDocument/2006/relationships/image" Target="../media/image91.wmf"/><Relationship Id="rId11" Type="http://schemas.openxmlformats.org/officeDocument/2006/relationships/image" Target="../media/image96.wmf"/><Relationship Id="rId5" Type="http://schemas.openxmlformats.org/officeDocument/2006/relationships/image" Target="../media/image90.wmf"/><Relationship Id="rId10" Type="http://schemas.openxmlformats.org/officeDocument/2006/relationships/image" Target="../media/image95.wmf"/><Relationship Id="rId4" Type="http://schemas.openxmlformats.org/officeDocument/2006/relationships/image" Target="../media/image89.wmf"/><Relationship Id="rId9" Type="http://schemas.openxmlformats.org/officeDocument/2006/relationships/image" Target="../media/image94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7" Type="http://schemas.openxmlformats.org/officeDocument/2006/relationships/image" Target="../media/image101.wmf"/><Relationship Id="rId2" Type="http://schemas.openxmlformats.org/officeDocument/2006/relationships/image" Target="../media/image29.wmf"/><Relationship Id="rId1" Type="http://schemas.openxmlformats.org/officeDocument/2006/relationships/image" Target="../media/image97.wmf"/><Relationship Id="rId6" Type="http://schemas.openxmlformats.org/officeDocument/2006/relationships/image" Target="../media/image81.wmf"/><Relationship Id="rId5" Type="http://schemas.openxmlformats.org/officeDocument/2006/relationships/image" Target="../media/image100.wmf"/><Relationship Id="rId4" Type="http://schemas.openxmlformats.org/officeDocument/2006/relationships/image" Target="../media/image99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wmf"/><Relationship Id="rId1" Type="http://schemas.openxmlformats.org/officeDocument/2006/relationships/image" Target="../media/image102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7" Type="http://schemas.openxmlformats.org/officeDocument/2006/relationships/image" Target="../media/image37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image" Target="../media/image40.wmf"/><Relationship Id="rId7" Type="http://schemas.openxmlformats.org/officeDocument/2006/relationships/image" Target="../media/image29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7" Type="http://schemas.openxmlformats.org/officeDocument/2006/relationships/image" Target="../media/image52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2B08322-0CD0-46F7-BC7F-5E197DE3D62C}" type="datetimeFigureOut">
              <a:rPr lang="ru-RU"/>
              <a:pPr>
                <a:defRPr/>
              </a:pPr>
              <a:t>12.12.2019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B6AAF61-73B6-40A3-9D0E-64BA26DD2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6583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2F49CE7-9104-4071-A092-D3F9B0712F35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>
          <a:xfrm>
            <a:off x="0" y="5292725"/>
            <a:ext cx="9144000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/>
          </a:p>
        </p:txBody>
      </p:sp>
      <p:sp>
        <p:nvSpPr>
          <p:cNvPr id="5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/>
          </a:p>
        </p:txBody>
      </p:sp>
      <p:sp>
        <p:nvSpPr>
          <p:cNvPr id="6" name="Freeform 8"/>
          <p:cNvSpPr/>
          <p:nvPr/>
        </p:nvSpPr>
        <p:spPr>
          <a:xfrm>
            <a:off x="0" y="5546725"/>
            <a:ext cx="9147175" cy="1312863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/>
          </a:p>
        </p:txBody>
      </p:sp>
      <p:sp>
        <p:nvSpPr>
          <p:cNvPr id="7" name="Rectangle 9"/>
          <p:cNvSpPr/>
          <p:nvPr/>
        </p:nvSpPr>
        <p:spPr>
          <a:xfrm>
            <a:off x="0" y="5262563"/>
            <a:ext cx="9144000" cy="746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10"/>
          <p:cNvSpPr/>
          <p:nvPr/>
        </p:nvSpPr>
        <p:spPr>
          <a:xfrm>
            <a:off x="0" y="5502275"/>
            <a:ext cx="9144000" cy="1271588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2A4EF-73E7-4339-8B6E-E7321D8ABD31}" type="datetimeFigureOut">
              <a:rPr lang="ru-RU"/>
              <a:pPr>
                <a:defRPr/>
              </a:pPr>
              <a:t>12.12.2019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B039255B-30E1-4683-BF5E-5CE389D5D3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7BABB-3C03-4906-B2ED-6B6536488FC3}" type="datetimeFigureOut">
              <a:rPr lang="ru-RU"/>
              <a:pPr>
                <a:defRPr/>
              </a:pPr>
              <a:t>12.12.2019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8D68F-9D8E-4F93-9B25-C0365B1D6F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18063-17AF-4FC9-9263-1CBA7458FFD1}" type="datetimeFigureOut">
              <a:rPr lang="ru-RU"/>
              <a:pPr>
                <a:defRPr/>
              </a:pPr>
              <a:t>12.12.2019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E25C1-C8E6-498F-9CC6-F62FFFAFDC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1C1D1-323F-42DD-B00B-4A75245652CF}" type="datetimeFigureOut">
              <a:rPr lang="ru-RU"/>
              <a:pPr>
                <a:defRPr/>
              </a:pPr>
              <a:t>12.12.2019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E12DC-0FC7-4049-8FD6-B0E80E4C4B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>
          <a:xfrm>
            <a:off x="0" y="5546725"/>
            <a:ext cx="9147175" cy="1312863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>
          <a:xfrm>
            <a:off x="0" y="5292725"/>
            <a:ext cx="9144000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0" y="5262563"/>
            <a:ext cx="9144000" cy="746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10"/>
          <p:cNvSpPr/>
          <p:nvPr/>
        </p:nvSpPr>
        <p:spPr>
          <a:xfrm>
            <a:off x="0" y="5502275"/>
            <a:ext cx="9144000" cy="1271588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962AE-C4DD-4DA2-811A-F8B162C25D58}" type="datetimeFigureOut">
              <a:rPr lang="ru-RU"/>
              <a:pPr>
                <a:defRPr/>
              </a:pPr>
              <a:t>12.12.2019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1B023-C2BB-493A-8CBF-800BF0058E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10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5630A-7E5D-4B6A-88BE-FDF17F1D57F6}" type="datetimeFigureOut">
              <a:rPr lang="ru-RU"/>
              <a:pPr>
                <a:defRPr/>
              </a:pPr>
              <a:t>12.12.2019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1D72F-BEE7-431C-9DFD-6CFB82B2CB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9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Freeform 12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1CC79-C1C4-4A7B-9297-7DDF9B982364}" type="datetimeFigureOut">
              <a:rPr lang="ru-RU"/>
              <a:pPr>
                <a:defRPr/>
              </a:pPr>
              <a:t>12.12.2019</a:t>
            </a:fld>
            <a:endParaRPr lang="ru-RU"/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7BE79-32BC-4291-A45D-B65140CE7A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>
          <a:xfrm>
            <a:off x="0" y="5010150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Freeform 6"/>
          <p:cNvSpPr/>
          <p:nvPr/>
        </p:nvSpPr>
        <p:spPr>
          <a:xfrm>
            <a:off x="0" y="5730875"/>
            <a:ext cx="9147175" cy="1127125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>
          <a:xfrm>
            <a:off x="0" y="4973638"/>
            <a:ext cx="7675563" cy="928687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>
          <a:xfrm>
            <a:off x="-3175" y="5695950"/>
            <a:ext cx="9147175" cy="930275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4D791-CC4E-4708-BCDA-10D5C26C88A1}" type="datetimeFigureOut">
              <a:rPr lang="ru-RU"/>
              <a:pPr>
                <a:defRPr/>
              </a:pPr>
              <a:t>12.12.2019</a:t>
            </a:fld>
            <a:endParaRPr lang="ru-RU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DFE54-33E6-49B5-8EA6-956A305E2B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/>
          <p:cNvSpPr/>
          <p:nvPr/>
        </p:nvSpPr>
        <p:spPr>
          <a:xfrm>
            <a:off x="0" y="5730875"/>
            <a:ext cx="9147175" cy="1127125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Freeform 5"/>
          <p:cNvSpPr/>
          <p:nvPr/>
        </p:nvSpPr>
        <p:spPr>
          <a:xfrm>
            <a:off x="0" y="5381625"/>
            <a:ext cx="3286125" cy="1208088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Freeform 6"/>
          <p:cNvSpPr/>
          <p:nvPr/>
        </p:nvSpPr>
        <p:spPr>
          <a:xfrm>
            <a:off x="-3175" y="5695950"/>
            <a:ext cx="9147175" cy="930275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>
          <a:xfrm>
            <a:off x="0" y="5346700"/>
            <a:ext cx="3425825" cy="944563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C629A-A775-4841-B947-E8F2156561A0}" type="datetimeFigureOut">
              <a:rPr lang="ru-RU"/>
              <a:pPr>
                <a:defRPr/>
              </a:pPr>
              <a:t>12.12.2019</a:t>
            </a:fld>
            <a:endParaRPr lang="ru-RU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04211-B360-440A-9E60-CC3E58D207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/>
          <p:nvPr/>
        </p:nvSpPr>
        <p:spPr>
          <a:xfrm>
            <a:off x="0" y="5010150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>
          <a:xfrm>
            <a:off x="0" y="5730875"/>
            <a:ext cx="9147175" cy="1127125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/>
          <p:nvPr/>
        </p:nvSpPr>
        <p:spPr>
          <a:xfrm>
            <a:off x="0" y="4973638"/>
            <a:ext cx="7675563" cy="928687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10"/>
          <p:cNvSpPr/>
          <p:nvPr/>
        </p:nvSpPr>
        <p:spPr>
          <a:xfrm>
            <a:off x="-3175" y="5695950"/>
            <a:ext cx="9147175" cy="930275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20A81-77A2-4C70-8B15-FBB085CC4A1B}" type="datetimeFigureOut">
              <a:rPr lang="ru-RU"/>
              <a:pPr>
                <a:defRPr/>
              </a:pPr>
              <a:t>12.12.2019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98BF6-BB00-4736-BF58-19941B0C91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10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C7327-A3C8-478F-A2B7-7238423DC275}" type="datetimeFigureOut">
              <a:rPr lang="ru-RU"/>
              <a:pPr>
                <a:defRPr/>
              </a:pPr>
              <a:t>12.12.2019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F11E5-C216-47FE-A8A2-2E837D902D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4" cstate="print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1600200"/>
            <a:ext cx="7772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 fontAlgn="auto">
              <a:spcBef>
                <a:spcPts val="0"/>
              </a:spcBef>
              <a:spcAft>
                <a:spcPts val="0"/>
              </a:spcAft>
              <a:defRPr lang="en-US" sz="900" kern="1200" cap="all" spc="11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7CF4C1E-AC4E-4128-9A6E-83C09A585E72}" type="datetimeFigureOut">
              <a:rPr lang="ru-RU"/>
              <a:pPr>
                <a:defRPr/>
              </a:pPr>
              <a:t>12.12.2019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cap="all" spc="110" baseline="0">
                <a:solidFill>
                  <a:srgbClr val="4D4D4D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baseline="0">
                <a:solidFill>
                  <a:srgbClr val="4D4D4D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1ED9AB-64D1-4C00-A055-C096058B6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2" r:id="rId4"/>
    <p:sldLayoutId id="2147484003" r:id="rId5"/>
    <p:sldLayoutId id="2147484004" r:id="rId6"/>
    <p:sldLayoutId id="2147484005" r:id="rId7"/>
    <p:sldLayoutId id="2147484006" r:id="rId8"/>
    <p:sldLayoutId id="2147484007" r:id="rId9"/>
    <p:sldLayoutId id="2147484008" r:id="rId10"/>
    <p:sldLayoutId id="214748400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ts val="700"/>
        </a:spcBef>
        <a:spcAft>
          <a:spcPct val="0"/>
        </a:spcAft>
        <a:buClr>
          <a:schemeClr val="accent1"/>
        </a:buClr>
        <a:buSzPct val="85000"/>
        <a:buFont typeface="Wingdings 3" pitchFamily="18" charset="2"/>
        <a:buChar char="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3050" algn="l" rtl="0" eaLnBrk="0" fontAlgn="base" hangingPunct="0">
        <a:spcBef>
          <a:spcPts val="700"/>
        </a:spcBef>
        <a:spcAft>
          <a:spcPct val="0"/>
        </a:spcAft>
        <a:buClr>
          <a:schemeClr val="accent1"/>
        </a:buClr>
        <a:buSzPct val="85000"/>
        <a:buFont typeface="Wingdings 3" pitchFamily="18" charset="2"/>
        <a:buChar char="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3050" algn="l" rtl="0" eaLnBrk="0" fontAlgn="base" hangingPunct="0">
        <a:spcBef>
          <a:spcPts val="700"/>
        </a:spcBef>
        <a:spcAft>
          <a:spcPct val="0"/>
        </a:spcAft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3050" algn="l" rtl="0" eaLnBrk="0" fontAlgn="base" hangingPunct="0">
        <a:spcBef>
          <a:spcPts val="700"/>
        </a:spcBef>
        <a:spcAft>
          <a:spcPct val="0"/>
        </a:spcAft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3050" algn="l" rtl="0" eaLnBrk="0" fontAlgn="base" hangingPunct="0">
        <a:spcBef>
          <a:spcPts val="700"/>
        </a:spcBef>
        <a:spcAft>
          <a:spcPct val="0"/>
        </a:spcAft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27.wmf"/><Relationship Id="rId18" Type="http://schemas.openxmlformats.org/officeDocument/2006/relationships/oleObject" Target="../embeddings/oleObject26.bin"/><Relationship Id="rId3" Type="http://schemas.openxmlformats.org/officeDocument/2006/relationships/oleObject" Target="../embeddings/oleObject19.bin"/><Relationship Id="rId7" Type="http://schemas.openxmlformats.org/officeDocument/2006/relationships/image" Target="../media/image31.jpeg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29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5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24.wmf"/><Relationship Id="rId11" Type="http://schemas.openxmlformats.org/officeDocument/2006/relationships/image" Target="../media/image26.wmf"/><Relationship Id="rId5" Type="http://schemas.openxmlformats.org/officeDocument/2006/relationships/oleObject" Target="../embeddings/oleObject20.bin"/><Relationship Id="rId15" Type="http://schemas.openxmlformats.org/officeDocument/2006/relationships/image" Target="../media/image28.wmf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30.wmf"/><Relationship Id="rId4" Type="http://schemas.openxmlformats.org/officeDocument/2006/relationships/image" Target="../media/image23.wmf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24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image" Target="../media/image35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12" Type="http://schemas.openxmlformats.org/officeDocument/2006/relationships/oleObject" Target="../embeddings/oleObject31.bin"/><Relationship Id="rId17" Type="http://schemas.openxmlformats.org/officeDocument/2006/relationships/image" Target="../media/image37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3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33.wmf"/><Relationship Id="rId11" Type="http://schemas.openxmlformats.org/officeDocument/2006/relationships/image" Target="../media/image5.jpeg"/><Relationship Id="rId5" Type="http://schemas.openxmlformats.org/officeDocument/2006/relationships/oleObject" Target="../embeddings/oleObject28.bin"/><Relationship Id="rId15" Type="http://schemas.openxmlformats.org/officeDocument/2006/relationships/image" Target="../media/image36.wmf"/><Relationship Id="rId10" Type="http://schemas.openxmlformats.org/officeDocument/2006/relationships/image" Target="../media/image29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30.bin"/><Relationship Id="rId14" Type="http://schemas.openxmlformats.org/officeDocument/2006/relationships/oleObject" Target="../embeddings/oleObject3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42.wmf"/><Relationship Id="rId18" Type="http://schemas.openxmlformats.org/officeDocument/2006/relationships/image" Target="../media/image29.wmf"/><Relationship Id="rId3" Type="http://schemas.openxmlformats.org/officeDocument/2006/relationships/image" Target="../media/image45.png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38.bin"/><Relationship Id="rId17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6.jpeg"/><Relationship Id="rId20" Type="http://schemas.openxmlformats.org/officeDocument/2006/relationships/image" Target="../media/image44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41.wmf"/><Relationship Id="rId5" Type="http://schemas.openxmlformats.org/officeDocument/2006/relationships/image" Target="../media/image38.wmf"/><Relationship Id="rId15" Type="http://schemas.openxmlformats.org/officeDocument/2006/relationships/image" Target="../media/image43.wmf"/><Relationship Id="rId10" Type="http://schemas.openxmlformats.org/officeDocument/2006/relationships/oleObject" Target="../embeddings/oleObject37.bin"/><Relationship Id="rId19" Type="http://schemas.openxmlformats.org/officeDocument/2006/relationships/oleObject" Target="../embeddings/oleObject41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40.wmf"/><Relationship Id="rId14" Type="http://schemas.openxmlformats.org/officeDocument/2006/relationships/oleObject" Target="../embeddings/oleObject3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50.wmf"/><Relationship Id="rId3" Type="http://schemas.openxmlformats.org/officeDocument/2006/relationships/image" Target="../media/image53.png"/><Relationship Id="rId7" Type="http://schemas.openxmlformats.org/officeDocument/2006/relationships/image" Target="../media/image48.wmf"/><Relationship Id="rId12" Type="http://schemas.openxmlformats.org/officeDocument/2006/relationships/oleObject" Target="../embeddings/oleObject46.bin"/><Relationship Id="rId17" Type="http://schemas.openxmlformats.org/officeDocument/2006/relationships/image" Target="../media/image52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8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49.wmf"/><Relationship Id="rId5" Type="http://schemas.openxmlformats.org/officeDocument/2006/relationships/image" Target="../media/image47.wmf"/><Relationship Id="rId15" Type="http://schemas.openxmlformats.org/officeDocument/2006/relationships/image" Target="../media/image51.wmf"/><Relationship Id="rId10" Type="http://schemas.openxmlformats.org/officeDocument/2006/relationships/oleObject" Target="../embeddings/oleObject45.bin"/><Relationship Id="rId4" Type="http://schemas.openxmlformats.org/officeDocument/2006/relationships/oleObject" Target="../embeddings/oleObject42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47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54.bin"/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57.wmf"/><Relationship Id="rId17" Type="http://schemas.openxmlformats.org/officeDocument/2006/relationships/image" Target="../media/image61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0.e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55.wmf"/><Relationship Id="rId11" Type="http://schemas.openxmlformats.org/officeDocument/2006/relationships/oleObject" Target="../embeddings/oleObject53.bin"/><Relationship Id="rId5" Type="http://schemas.openxmlformats.org/officeDocument/2006/relationships/oleObject" Target="../embeddings/oleObject50.bin"/><Relationship Id="rId15" Type="http://schemas.openxmlformats.org/officeDocument/2006/relationships/image" Target="../media/image59.emf"/><Relationship Id="rId10" Type="http://schemas.openxmlformats.org/officeDocument/2006/relationships/image" Target="../media/image56.wmf"/><Relationship Id="rId4" Type="http://schemas.openxmlformats.org/officeDocument/2006/relationships/image" Target="../media/image54.wmf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58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7.bin"/><Relationship Id="rId13" Type="http://schemas.openxmlformats.org/officeDocument/2006/relationships/image" Target="../media/image65.wmf"/><Relationship Id="rId3" Type="http://schemas.openxmlformats.org/officeDocument/2006/relationships/image" Target="../media/image67.png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6.bin"/><Relationship Id="rId11" Type="http://schemas.openxmlformats.org/officeDocument/2006/relationships/image" Target="../media/image64.wmf"/><Relationship Id="rId5" Type="http://schemas.openxmlformats.org/officeDocument/2006/relationships/image" Target="../media/image62.wmf"/><Relationship Id="rId15" Type="http://schemas.openxmlformats.org/officeDocument/2006/relationships/image" Target="../media/image66.wmf"/><Relationship Id="rId10" Type="http://schemas.openxmlformats.org/officeDocument/2006/relationships/oleObject" Target="../embeddings/oleObject58.bin"/><Relationship Id="rId4" Type="http://schemas.openxmlformats.org/officeDocument/2006/relationships/oleObject" Target="../embeddings/oleObject55.bin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60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image" Target="../media/image72.png"/><Relationship Id="rId3" Type="http://schemas.openxmlformats.org/officeDocument/2006/relationships/oleObject" Target="../embeddings/oleObject61.bin"/><Relationship Id="rId7" Type="http://schemas.openxmlformats.org/officeDocument/2006/relationships/oleObject" Target="../embeddings/oleObject63.bin"/><Relationship Id="rId12" Type="http://schemas.openxmlformats.org/officeDocument/2006/relationships/image" Target="../media/image7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65.bin"/><Relationship Id="rId5" Type="http://schemas.openxmlformats.org/officeDocument/2006/relationships/oleObject" Target="../embeddings/oleObject62.bin"/><Relationship Id="rId10" Type="http://schemas.openxmlformats.org/officeDocument/2006/relationships/image" Target="../media/image70.wmf"/><Relationship Id="rId4" Type="http://schemas.openxmlformats.org/officeDocument/2006/relationships/image" Target="../media/image68.wmf"/><Relationship Id="rId9" Type="http://schemas.openxmlformats.org/officeDocument/2006/relationships/oleObject" Target="../embeddings/oleObject6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13" Type="http://schemas.openxmlformats.org/officeDocument/2006/relationships/image" Target="../media/image80.wmf"/><Relationship Id="rId3" Type="http://schemas.openxmlformats.org/officeDocument/2006/relationships/image" Target="../media/image82.jpeg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7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4.png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67.bin"/><Relationship Id="rId11" Type="http://schemas.openxmlformats.org/officeDocument/2006/relationships/image" Target="../media/image79.wmf"/><Relationship Id="rId5" Type="http://schemas.openxmlformats.org/officeDocument/2006/relationships/image" Target="../media/image77.wmf"/><Relationship Id="rId15" Type="http://schemas.openxmlformats.org/officeDocument/2006/relationships/image" Target="../media/image81.wmf"/><Relationship Id="rId10" Type="http://schemas.openxmlformats.org/officeDocument/2006/relationships/oleObject" Target="../embeddings/oleObject69.bin"/><Relationship Id="rId4" Type="http://schemas.openxmlformats.org/officeDocument/2006/relationships/oleObject" Target="../embeddings/oleObject66.bin"/><Relationship Id="rId9" Type="http://schemas.openxmlformats.org/officeDocument/2006/relationships/image" Target="../media/image78.wmf"/><Relationship Id="rId14" Type="http://schemas.openxmlformats.org/officeDocument/2006/relationships/oleObject" Target="../embeddings/oleObject71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13" Type="http://schemas.openxmlformats.org/officeDocument/2006/relationships/oleObject" Target="../embeddings/oleObject77.bin"/><Relationship Id="rId18" Type="http://schemas.openxmlformats.org/officeDocument/2006/relationships/image" Target="../media/image93.wmf"/><Relationship Id="rId3" Type="http://schemas.openxmlformats.org/officeDocument/2006/relationships/oleObject" Target="../embeddings/oleObject72.bin"/><Relationship Id="rId21" Type="http://schemas.openxmlformats.org/officeDocument/2006/relationships/oleObject" Target="../embeddings/oleObject81.bin"/><Relationship Id="rId7" Type="http://schemas.openxmlformats.org/officeDocument/2006/relationships/oleObject" Target="../embeddings/oleObject74.bin"/><Relationship Id="rId12" Type="http://schemas.openxmlformats.org/officeDocument/2006/relationships/image" Target="../media/image90.wmf"/><Relationship Id="rId17" Type="http://schemas.openxmlformats.org/officeDocument/2006/relationships/oleObject" Target="../embeddings/oleObject79.bin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92.wmf"/><Relationship Id="rId20" Type="http://schemas.openxmlformats.org/officeDocument/2006/relationships/image" Target="../media/image94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87.wmf"/><Relationship Id="rId11" Type="http://schemas.openxmlformats.org/officeDocument/2006/relationships/oleObject" Target="../embeddings/oleObject76.bin"/><Relationship Id="rId24" Type="http://schemas.openxmlformats.org/officeDocument/2006/relationships/image" Target="../media/image96.wmf"/><Relationship Id="rId5" Type="http://schemas.openxmlformats.org/officeDocument/2006/relationships/oleObject" Target="../embeddings/oleObject73.bin"/><Relationship Id="rId15" Type="http://schemas.openxmlformats.org/officeDocument/2006/relationships/oleObject" Target="../embeddings/oleObject78.bin"/><Relationship Id="rId23" Type="http://schemas.openxmlformats.org/officeDocument/2006/relationships/oleObject" Target="../embeddings/oleObject82.bin"/><Relationship Id="rId10" Type="http://schemas.openxmlformats.org/officeDocument/2006/relationships/image" Target="../media/image89.wmf"/><Relationship Id="rId19" Type="http://schemas.openxmlformats.org/officeDocument/2006/relationships/oleObject" Target="../embeddings/oleObject80.bin"/><Relationship Id="rId4" Type="http://schemas.openxmlformats.org/officeDocument/2006/relationships/image" Target="../media/image86.wmf"/><Relationship Id="rId9" Type="http://schemas.openxmlformats.org/officeDocument/2006/relationships/oleObject" Target="../embeddings/oleObject75.bin"/><Relationship Id="rId14" Type="http://schemas.openxmlformats.org/officeDocument/2006/relationships/image" Target="../media/image91.wmf"/><Relationship Id="rId22" Type="http://schemas.openxmlformats.org/officeDocument/2006/relationships/image" Target="../media/image95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wmf"/><Relationship Id="rId13" Type="http://schemas.openxmlformats.org/officeDocument/2006/relationships/oleObject" Target="../embeddings/oleObject88.bin"/><Relationship Id="rId3" Type="http://schemas.openxmlformats.org/officeDocument/2006/relationships/oleObject" Target="../embeddings/oleObject83.bin"/><Relationship Id="rId7" Type="http://schemas.openxmlformats.org/officeDocument/2006/relationships/oleObject" Target="../embeddings/oleObject85.bin"/><Relationship Id="rId12" Type="http://schemas.openxmlformats.org/officeDocument/2006/relationships/image" Target="../media/image100.wmf"/><Relationship Id="rId17" Type="http://schemas.openxmlformats.org/officeDocument/2006/relationships/image" Target="../media/image101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89.bin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87.bin"/><Relationship Id="rId5" Type="http://schemas.openxmlformats.org/officeDocument/2006/relationships/oleObject" Target="../embeddings/oleObject84.bin"/><Relationship Id="rId15" Type="http://schemas.openxmlformats.org/officeDocument/2006/relationships/image" Target="../media/image83.png"/><Relationship Id="rId10" Type="http://schemas.openxmlformats.org/officeDocument/2006/relationships/image" Target="../media/image99.wmf"/><Relationship Id="rId4" Type="http://schemas.openxmlformats.org/officeDocument/2006/relationships/image" Target="../media/image97.wmf"/><Relationship Id="rId9" Type="http://schemas.openxmlformats.org/officeDocument/2006/relationships/oleObject" Target="../embeddings/oleObject86.bin"/><Relationship Id="rId14" Type="http://schemas.openxmlformats.org/officeDocument/2006/relationships/image" Target="../media/image81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emf"/><Relationship Id="rId7" Type="http://schemas.openxmlformats.org/officeDocument/2006/relationships/image" Target="../media/image10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91.bin"/><Relationship Id="rId5" Type="http://schemas.openxmlformats.org/officeDocument/2006/relationships/image" Target="../media/image102.wmf"/><Relationship Id="rId4" Type="http://schemas.openxmlformats.org/officeDocument/2006/relationships/oleObject" Target="../embeddings/oleObject90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.bin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10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12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1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20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7.wmf"/><Relationship Id="rId17" Type="http://schemas.openxmlformats.org/officeDocument/2006/relationships/oleObject" Target="../embeddings/oleObject16.bin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19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1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1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80920" cy="2664296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Объемы прямой призмы и цилиндра</a:t>
            </a:r>
            <a:r>
              <a:rPr lang="en-US" sz="60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cap="none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/>
            </a:r>
            <a:br>
              <a:rPr lang="ru-RU" sz="4800" cap="none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</a:br>
            <a:endParaRPr lang="ru-RU" sz="4800" cap="none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0113" y="3357563"/>
            <a:ext cx="7543800" cy="1439862"/>
          </a:xfrm>
        </p:spPr>
        <p:txBody>
          <a:bodyPr rtlCol="0">
            <a:normAutofit fontScale="250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b="1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b="1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b="1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b="1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b="1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b="1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b="1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51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                                                                                </a:t>
            </a:r>
            <a:endParaRPr lang="ru-RU" sz="96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7" name="Цилиндр 6"/>
          <p:cNvSpPr/>
          <p:nvPr/>
        </p:nvSpPr>
        <p:spPr>
          <a:xfrm>
            <a:off x="2831201" y="3306242"/>
            <a:ext cx="1296144" cy="18002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5292080" y="3090218"/>
            <a:ext cx="2016224" cy="223224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268413"/>
            <a:ext cx="8353425" cy="5184775"/>
          </a:xfrm>
        </p:spPr>
        <p:txBody>
          <a:bodyPr rtlCol="0">
            <a:normAutofit fontScale="92500" lnSpcReduction="20000"/>
          </a:bodyPr>
          <a:lstStyle/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Основанием прямой треугольной призмы служит прямоугольный тре­угольник с катетами 6 и 8, боковое ребро равно 5. Найдите объем приз­мы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3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</a:t>
            </a: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3600" dirty="0" smtClean="0">
                <a:solidFill>
                  <a:schemeClr val="bg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                               </a:t>
            </a: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3600" dirty="0">
                <a:solidFill>
                  <a:schemeClr val="bg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            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Monotype Corsiva" panose="03010101010201010101" pitchFamily="66" charset="0"/>
              </a:rPr>
              <a:t> </a:t>
            </a:r>
            <a:r>
              <a:rPr lang="ru-RU" sz="2400" b="1" dirty="0" smtClean="0">
                <a:latin typeface="Monotype Corsiva" panose="03010101010201010101" pitchFamily="66" charset="0"/>
              </a:rPr>
              <a:t>              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3213" y="2420938"/>
            <a:ext cx="5473700" cy="24479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987675" y="2565400"/>
          <a:ext cx="403066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1" name="Формула" r:id="rId3" imgW="1231366" imgH="393529" progId="Equation.3">
                  <p:embed/>
                </p:oleObj>
              </mc:Choice>
              <mc:Fallback>
                <p:oleObj name="Формула" r:id="rId3" imgW="1231366" imgH="393529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2565400"/>
                        <a:ext cx="4030663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692150"/>
            <a:ext cx="7918450" cy="4333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  <a:t>ЗАДАЧА </a:t>
            </a:r>
            <a:r>
              <a:rPr lang="ru-RU" sz="4000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1</a:t>
            </a:r>
            <a: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  <a:t/>
            </a:r>
            <a:b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</a:br>
            <a:endParaRPr lang="ru-RU" sz="4000" i="1" dirty="0">
              <a:latin typeface="Monotype Corsiva" panose="03010101010201010101" pitchFamily="66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3995738" y="5013325"/>
          <a:ext cx="11525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2" name="Формула" r:id="rId5" imgW="253670" imgH="177569" progId="Equation.3">
                  <p:embed/>
                </p:oleObj>
              </mc:Choice>
              <mc:Fallback>
                <p:oleObj name="Формула" r:id="rId5" imgW="253670" imgH="177569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5013325"/>
                        <a:ext cx="1152525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2" name="Picture 10" descr="MA.OB10.B9.08/innerimg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750" y="2420938"/>
            <a:ext cx="20161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2987675" y="3598863"/>
          <a:ext cx="3157538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3" name="Формула" r:id="rId8" imgW="965200" imgH="393700" progId="Equation.3">
                  <p:embed/>
                </p:oleObj>
              </mc:Choice>
              <mc:Fallback>
                <p:oleObj name="Формула" r:id="rId8" imgW="965200" imgH="393700" progId="Equation.3">
                  <p:embed/>
                  <p:pic>
                    <p:nvPicPr>
                      <p:cNvPr id="0" name="Объект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3598863"/>
                        <a:ext cx="3157538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1042988" y="4149725"/>
          <a:ext cx="30162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4" name="Формула" r:id="rId10" imgW="126835" imgH="139518" progId="Equation.3">
                  <p:embed/>
                </p:oleObj>
              </mc:Choice>
              <mc:Fallback>
                <p:oleObj name="Формула" r:id="rId10" imgW="126835" imgH="139518" progId="Equation.3">
                  <p:embed/>
                  <p:pic>
                    <p:nvPicPr>
                      <p:cNvPr id="0" name="Объект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4149725"/>
                        <a:ext cx="301625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2095500" y="4116388"/>
          <a:ext cx="301625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5" name="Формула" r:id="rId12" imgW="126725" imgH="177415" progId="Equation.3">
                  <p:embed/>
                </p:oleObj>
              </mc:Choice>
              <mc:Fallback>
                <p:oleObj name="Формула" r:id="rId12" imgW="126725" imgH="177415" progId="Equation.3">
                  <p:embed/>
                  <p:pic>
                    <p:nvPicPr>
                      <p:cNvPr id="0" name="Объект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0" y="4116388"/>
                        <a:ext cx="301625" cy="376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Прямая соединительная линия 15"/>
          <p:cNvCxnSpPr/>
          <p:nvPr/>
        </p:nvCxnSpPr>
        <p:spPr>
          <a:xfrm>
            <a:off x="742950" y="3060700"/>
            <a:ext cx="0" cy="165576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Объект 19"/>
          <p:cNvGraphicFramePr>
            <a:graphicFrameLocks noChangeAspect="1"/>
          </p:cNvGraphicFramePr>
          <p:nvPr/>
        </p:nvGraphicFramePr>
        <p:xfrm>
          <a:off x="758825" y="3568700"/>
          <a:ext cx="301625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6" name="Формула" r:id="rId14" imgW="126780" imgH="164814" progId="Equation.3">
                  <p:embed/>
                </p:oleObj>
              </mc:Choice>
              <mc:Fallback>
                <p:oleObj name="Формула" r:id="rId14" imgW="126780" imgH="164814" progId="Equation.3">
                  <p:embed/>
                  <p:pic>
                    <p:nvPicPr>
                      <p:cNvPr id="0" name="Объект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825" y="3568700"/>
                        <a:ext cx="301625" cy="319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2865438" y="5013325"/>
          <a:ext cx="115093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7" name="Формула" r:id="rId16" imgW="482181" imgH="177646" progId="Equation.3">
                  <p:embed/>
                </p:oleObj>
              </mc:Choice>
              <mc:Fallback>
                <p:oleObj name="Формула" r:id="rId16" imgW="482181" imgH="177646" progId="Equation.3">
                  <p:embed/>
                  <p:pic>
                    <p:nvPicPr>
                      <p:cNvPr id="0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5438" y="5013325"/>
                        <a:ext cx="1150937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Прямая соединительная линия 14"/>
          <p:cNvCxnSpPr/>
          <p:nvPr/>
        </p:nvCxnSpPr>
        <p:spPr>
          <a:xfrm flipV="1">
            <a:off x="725488" y="4175125"/>
            <a:ext cx="1092200" cy="566738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 flipV="1">
            <a:off x="1817688" y="4175125"/>
            <a:ext cx="593725" cy="566738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5957888" y="3851275"/>
          <a:ext cx="8286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8" name="Формула" r:id="rId18" imgW="291847" imgH="177646" progId="Equation.3">
                  <p:embed/>
                </p:oleObj>
              </mc:Choice>
              <mc:Fallback>
                <p:oleObj name="Формула" r:id="rId18" imgW="291847" imgH="177646" progId="Equation.3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7888" y="3851275"/>
                        <a:ext cx="828675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268413"/>
            <a:ext cx="8353425" cy="5184775"/>
          </a:xfrm>
        </p:spPr>
        <p:txBody>
          <a:bodyPr rtlCol="0">
            <a:normAutofit lnSpcReduction="10000"/>
          </a:bodyPr>
          <a:lstStyle/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объем правильной шестиугольной призмы, стороны основания которой равны 1, а боковые ребра равны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√3.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</a:t>
            </a: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3600" dirty="0" smtClean="0">
                <a:solidFill>
                  <a:schemeClr val="bg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                               </a:t>
            </a: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3600" dirty="0">
                <a:solidFill>
                  <a:schemeClr val="bg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            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Monotype Corsiva" panose="03010101010201010101" pitchFamily="66" charset="0"/>
              </a:rPr>
              <a:t> </a:t>
            </a:r>
            <a:r>
              <a:rPr lang="ru-RU" sz="2400" b="1" dirty="0" smtClean="0">
                <a:latin typeface="Monotype Corsiva" panose="03010101010201010101" pitchFamily="66" charset="0"/>
              </a:rPr>
              <a:t>              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3213" y="2420938"/>
            <a:ext cx="5473700" cy="24479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99155"/>
              </p:ext>
            </p:extLst>
          </p:nvPr>
        </p:nvGraphicFramePr>
        <p:xfrm>
          <a:off x="3111500" y="2498725"/>
          <a:ext cx="3989388" cy="1087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6" name="Формула" r:id="rId3" imgW="1218960" imgH="431640" progId="Equation.3">
                  <p:embed/>
                </p:oleObj>
              </mc:Choice>
              <mc:Fallback>
                <p:oleObj name="Формула" r:id="rId3" imgW="1218960" imgH="431640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1500" y="2498725"/>
                        <a:ext cx="3989388" cy="1087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692150"/>
            <a:ext cx="7918450" cy="4333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  <a:t>ЗАДАЧА </a:t>
            </a:r>
            <a:r>
              <a:rPr lang="en-US" sz="4000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2</a:t>
            </a:r>
            <a: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  <a:t/>
            </a:r>
            <a:b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</a:br>
            <a:endParaRPr lang="ru-RU" sz="4000" b="1" dirty="0">
              <a:latin typeface="Monotype Corsiva" panose="03010101010201010101" pitchFamily="66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052888" y="4981575"/>
          <a:ext cx="73501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7" name="Формула" r:id="rId5" imgW="228501" imgH="203112" progId="Equation.3">
                  <p:embed/>
                </p:oleObj>
              </mc:Choice>
              <mc:Fallback>
                <p:oleObj name="Формула" r:id="rId5" imgW="228501" imgH="203112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2888" y="4981575"/>
                        <a:ext cx="735012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4889453"/>
              </p:ext>
            </p:extLst>
          </p:nvPr>
        </p:nvGraphicFramePr>
        <p:xfrm>
          <a:off x="3152775" y="3549650"/>
          <a:ext cx="3741738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8" name="Формула" r:id="rId7" imgW="1143000" imgH="431640" progId="Equation.3">
                  <p:embed/>
                </p:oleObj>
              </mc:Choice>
              <mc:Fallback>
                <p:oleObj name="Формула" r:id="rId7" imgW="1143000" imgH="431640" progId="Equation.3">
                  <p:embed/>
                  <p:pic>
                    <p:nvPicPr>
                      <p:cNvPr id="0" name="Объект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2775" y="3549650"/>
                        <a:ext cx="3741738" cy="1085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2865438" y="5013325"/>
          <a:ext cx="115093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9" name="Формула" r:id="rId9" imgW="482181" imgH="177646" progId="Equation.3">
                  <p:embed/>
                </p:oleObj>
              </mc:Choice>
              <mc:Fallback>
                <p:oleObj name="Формула" r:id="rId9" imgW="482181" imgH="177646" progId="Equation.3">
                  <p:embed/>
                  <p:pic>
                    <p:nvPicPr>
                      <p:cNvPr id="0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5438" y="5013325"/>
                        <a:ext cx="1150937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50" name="Picture 10" descr="MA.OB10.B9.09/innerimg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6263" y="2420938"/>
            <a:ext cx="1979612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971550" y="3429000"/>
            <a:ext cx="0" cy="122396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1962150" y="4292600"/>
            <a:ext cx="474663" cy="395288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8817442"/>
              </p:ext>
            </p:extLst>
          </p:nvPr>
        </p:nvGraphicFramePr>
        <p:xfrm>
          <a:off x="2195513" y="4437063"/>
          <a:ext cx="252412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0" name="Формула" r:id="rId12" imgW="126720" imgH="139680" progId="Equation.3">
                  <p:embed/>
                </p:oleObj>
              </mc:Choice>
              <mc:Fallback>
                <p:oleObj name="Формула" r:id="rId12" imgW="126720" imgH="139680" progId="Equation.3">
                  <p:embed/>
                  <p:pic>
                    <p:nvPicPr>
                      <p:cNvPr id="0" name="Объект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4437063"/>
                        <a:ext cx="252412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032792"/>
              </p:ext>
            </p:extLst>
          </p:nvPr>
        </p:nvGraphicFramePr>
        <p:xfrm>
          <a:off x="971550" y="3922713"/>
          <a:ext cx="30162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1" name="Формула" r:id="rId14" imgW="126720" imgH="177480" progId="Equation.3">
                  <p:embed/>
                </p:oleObj>
              </mc:Choice>
              <mc:Fallback>
                <p:oleObj name="Формула" r:id="rId14" imgW="126720" imgH="177480" progId="Equation.3">
                  <p:embed/>
                  <p:pic>
                    <p:nvPicPr>
                      <p:cNvPr id="0" name="Объект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3922713"/>
                        <a:ext cx="301625" cy="344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919780"/>
              </p:ext>
            </p:extLst>
          </p:nvPr>
        </p:nvGraphicFramePr>
        <p:xfrm>
          <a:off x="6804025" y="3940175"/>
          <a:ext cx="79216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2" name="Формула" r:id="rId16" imgW="228600" imgH="203040" progId="Equation.3">
                  <p:embed/>
                </p:oleObj>
              </mc:Choice>
              <mc:Fallback>
                <p:oleObj name="Формула" r:id="rId16" imgW="228600" imgH="203040" progId="Equation.3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025" y="3940175"/>
                        <a:ext cx="792163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275" y="404813"/>
            <a:ext cx="8280400" cy="863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/>
            </a:r>
            <a:br>
              <a:rPr lang="ru-RU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</a:br>
            <a:r>
              <a:rPr lang="ru-RU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/>
            </a:r>
            <a:br>
              <a:rPr lang="ru-RU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</a:br>
            <a:r>
              <a:rPr lang="ru-RU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ЗАДАЧА </a:t>
            </a:r>
            <a:r>
              <a:rPr lang="ru-RU" b="1" dirty="0">
                <a:solidFill>
                  <a:schemeClr val="accent3"/>
                </a:solidFill>
                <a:latin typeface="Monotype Corsiva" panose="03010101010201010101" pitchFamily="66" charset="0"/>
              </a:rPr>
              <a:t>3</a:t>
            </a:r>
            <a:r>
              <a:rPr lang="ru-RU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 </a:t>
            </a:r>
            <a:r>
              <a:rPr lang="ru-RU" b="1" dirty="0">
                <a:solidFill>
                  <a:schemeClr val="accent3"/>
                </a:solidFill>
                <a:latin typeface="Monotype Corsiva" panose="03010101010201010101" pitchFamily="66" charset="0"/>
              </a:rPr>
              <a:t/>
            </a:r>
            <a:br>
              <a:rPr lang="ru-RU" b="1" dirty="0">
                <a:solidFill>
                  <a:schemeClr val="accent3"/>
                </a:solidFill>
                <a:latin typeface="Monotype Corsiva" panose="03010101010201010101" pitchFamily="66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2438" y="1035050"/>
            <a:ext cx="8440737" cy="5041900"/>
          </a:xfrm>
        </p:spPr>
        <p:txBody>
          <a:bodyPr/>
          <a:lstStyle/>
          <a:p>
            <a:pPr marL="68263" indent="0" algn="just">
              <a:buFont typeface="Wingdings 3" pitchFamily="18" charset="2"/>
              <a:buNone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В сосуд, имеющий форму правильной треугольной призмы, налили воду. Уровень воды достигает  </a:t>
            </a:r>
            <a:r>
              <a:rPr lang="en-US" altLang="ru-RU" sz="2400" dirty="0" smtClean="0">
                <a:latin typeface="Times New Roman" pitchFamily="18" charset="0"/>
                <a:cs typeface="Times New Roman" pitchFamily="18" charset="0"/>
              </a:rPr>
              <a:t>80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см. На какой высоте будет находиться уровень воды, если ее перелить в другой такой же сосуд, у которого сторона основания в </a:t>
            </a:r>
            <a:r>
              <a:rPr lang="en-US" altLang="ru-RU" sz="24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 раза больше, чем у первого? Ответ выразите в см.</a:t>
            </a:r>
            <a:endParaRPr lang="en-US" alt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92500" y="3016250"/>
            <a:ext cx="5183188" cy="24288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1013" y="3016250"/>
            <a:ext cx="2827337" cy="242887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146" name="Picture 2" descr="74E237350AB34CD898AD180490FB1Ex7/img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93" y="3083755"/>
            <a:ext cx="1239124" cy="13684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639804"/>
              </p:ext>
            </p:extLst>
          </p:nvPr>
        </p:nvGraphicFramePr>
        <p:xfrm>
          <a:off x="3635375" y="4716463"/>
          <a:ext cx="20891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8" name="Формула" r:id="rId4" imgW="634680" imgH="177480" progId="Equation.3">
                  <p:embed/>
                </p:oleObj>
              </mc:Choice>
              <mc:Fallback>
                <p:oleObj name="Формула" r:id="rId4" imgW="634680" imgH="177480" progId="Equation.3">
                  <p:embed/>
                  <p:pic>
                    <p:nvPicPr>
                      <p:cNvPr id="0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4716463"/>
                        <a:ext cx="2089150" cy="465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2579046"/>
              </p:ext>
            </p:extLst>
          </p:nvPr>
        </p:nvGraphicFramePr>
        <p:xfrm>
          <a:off x="3625850" y="3913188"/>
          <a:ext cx="2620963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9" name="Формула" r:id="rId6" imgW="1002960" imgH="253800" progId="Equation.3">
                  <p:embed/>
                </p:oleObj>
              </mc:Choice>
              <mc:Fallback>
                <p:oleObj name="Формула" r:id="rId6" imgW="1002960" imgH="253800" progId="Equation.3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5850" y="3913188"/>
                        <a:ext cx="2620963" cy="620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872232"/>
              </p:ext>
            </p:extLst>
          </p:nvPr>
        </p:nvGraphicFramePr>
        <p:xfrm>
          <a:off x="3694113" y="3068638"/>
          <a:ext cx="3995737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0" name="Формула" r:id="rId8" imgW="1307880" imgH="215640" progId="Equation.3">
                  <p:embed/>
                </p:oleObj>
              </mc:Choice>
              <mc:Fallback>
                <p:oleObj name="Формула" r:id="rId8" imgW="1307880" imgH="215640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4113" y="3068638"/>
                        <a:ext cx="3995737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367332"/>
              </p:ext>
            </p:extLst>
          </p:nvPr>
        </p:nvGraphicFramePr>
        <p:xfrm>
          <a:off x="6359525" y="3768725"/>
          <a:ext cx="2265363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1" name="Формула" r:id="rId10" imgW="850680" imgH="393480" progId="Equation.3">
                  <p:embed/>
                </p:oleObj>
              </mc:Choice>
              <mc:Fallback>
                <p:oleObj name="Формула" r:id="rId10" imgW="850680" imgH="393480" progId="Equation.3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9525" y="3768725"/>
                        <a:ext cx="2265363" cy="935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643438" y="5445125"/>
          <a:ext cx="865187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2" name="Формула" r:id="rId12" imgW="114102" imgH="177492" progId="Equation.3">
                  <p:embed/>
                </p:oleObj>
              </mc:Choice>
              <mc:Fallback>
                <p:oleObj name="Формула" r:id="rId12" imgW="114102" imgH="177492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5445125"/>
                        <a:ext cx="865187" cy="481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>
            <a:off x="1482725" y="3667125"/>
            <a:ext cx="0" cy="56356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58" name="Объект 6157"/>
          <p:cNvGraphicFramePr>
            <a:graphicFrameLocks noChangeAspect="1"/>
          </p:cNvGraphicFramePr>
          <p:nvPr/>
        </p:nvGraphicFramePr>
        <p:xfrm>
          <a:off x="1482725" y="3825875"/>
          <a:ext cx="312738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3" name="Формула" r:id="rId14" imgW="164885" imgH="215619" progId="Equation.3">
                  <p:embed/>
                </p:oleObj>
              </mc:Choice>
              <mc:Fallback>
                <p:oleObj name="Формула" r:id="rId14" imgW="164885" imgH="215619" progId="Equation.3">
                  <p:embed/>
                  <p:pic>
                    <p:nvPicPr>
                      <p:cNvPr id="0" name="Объект 61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2725" y="3825875"/>
                        <a:ext cx="312738" cy="273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06" name="Picture 662" descr="C:\Users\Светлана\Desktop\флешка (база)\света\к уроку\рисунки к задачам егэ\i3496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343025" y="4365625"/>
            <a:ext cx="18145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63" name="Объект 6162"/>
          <p:cNvGraphicFramePr>
            <a:graphicFrameLocks noChangeAspect="1"/>
          </p:cNvGraphicFramePr>
          <p:nvPr/>
        </p:nvGraphicFramePr>
        <p:xfrm>
          <a:off x="3503613" y="5454650"/>
          <a:ext cx="115093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4" name="Формула" r:id="rId17" imgW="482181" imgH="177646" progId="Equation.3">
                  <p:embed/>
                </p:oleObj>
              </mc:Choice>
              <mc:Fallback>
                <p:oleObj name="Формула" r:id="rId17" imgW="482181" imgH="177646" progId="Equation.3">
                  <p:embed/>
                  <p:pic>
                    <p:nvPicPr>
                      <p:cNvPr id="0" name="Объект 61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3613" y="5454650"/>
                        <a:ext cx="1150937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олилиния 8"/>
          <p:cNvSpPr/>
          <p:nvPr/>
        </p:nvSpPr>
        <p:spPr>
          <a:xfrm>
            <a:off x="1468438" y="4695825"/>
            <a:ext cx="984250" cy="458788"/>
          </a:xfrm>
          <a:custGeom>
            <a:avLst/>
            <a:gdLst>
              <a:gd name="connsiteX0" fmla="*/ 0 w 983673"/>
              <a:gd name="connsiteY0" fmla="*/ 167873 h 444964"/>
              <a:gd name="connsiteX1" fmla="*/ 0 w 983673"/>
              <a:gd name="connsiteY1" fmla="*/ 167873 h 444964"/>
              <a:gd name="connsiteX2" fmla="*/ 263236 w 983673"/>
              <a:gd name="connsiteY2" fmla="*/ 140164 h 444964"/>
              <a:gd name="connsiteX3" fmla="*/ 332509 w 983673"/>
              <a:gd name="connsiteY3" fmla="*/ 126310 h 444964"/>
              <a:gd name="connsiteX4" fmla="*/ 471054 w 983673"/>
              <a:gd name="connsiteY4" fmla="*/ 84746 h 444964"/>
              <a:gd name="connsiteX5" fmla="*/ 568036 w 983673"/>
              <a:gd name="connsiteY5" fmla="*/ 70892 h 444964"/>
              <a:gd name="connsiteX6" fmla="*/ 637309 w 983673"/>
              <a:gd name="connsiteY6" fmla="*/ 57037 h 444964"/>
              <a:gd name="connsiteX7" fmla="*/ 692727 w 983673"/>
              <a:gd name="connsiteY7" fmla="*/ 43183 h 444964"/>
              <a:gd name="connsiteX8" fmla="*/ 789709 w 983673"/>
              <a:gd name="connsiteY8" fmla="*/ 29328 h 444964"/>
              <a:gd name="connsiteX9" fmla="*/ 983673 w 983673"/>
              <a:gd name="connsiteY9" fmla="*/ 1619 h 444964"/>
              <a:gd name="connsiteX10" fmla="*/ 969818 w 983673"/>
              <a:gd name="connsiteY10" fmla="*/ 15473 h 444964"/>
              <a:gd name="connsiteX11" fmla="*/ 969818 w 983673"/>
              <a:gd name="connsiteY11" fmla="*/ 264855 h 444964"/>
              <a:gd name="connsiteX12" fmla="*/ 0 w 983673"/>
              <a:gd name="connsiteY12" fmla="*/ 444964 h 444964"/>
              <a:gd name="connsiteX13" fmla="*/ 0 w 983673"/>
              <a:gd name="connsiteY13" fmla="*/ 167873 h 444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83673" h="444964">
                <a:moveTo>
                  <a:pt x="0" y="167873"/>
                </a:moveTo>
                <a:lnTo>
                  <a:pt x="0" y="167873"/>
                </a:lnTo>
                <a:cubicBezTo>
                  <a:pt x="164011" y="155257"/>
                  <a:pt x="141292" y="162336"/>
                  <a:pt x="263236" y="140164"/>
                </a:cubicBezTo>
                <a:cubicBezTo>
                  <a:pt x="286404" y="135952"/>
                  <a:pt x="309790" y="132506"/>
                  <a:pt x="332509" y="126310"/>
                </a:cubicBezTo>
                <a:cubicBezTo>
                  <a:pt x="404797" y="106595"/>
                  <a:pt x="406143" y="96548"/>
                  <a:pt x="471054" y="84746"/>
                </a:cubicBezTo>
                <a:cubicBezTo>
                  <a:pt x="503183" y="78904"/>
                  <a:pt x="535825" y="76261"/>
                  <a:pt x="568036" y="70892"/>
                </a:cubicBezTo>
                <a:cubicBezTo>
                  <a:pt x="591264" y="67021"/>
                  <a:pt x="614321" y="62145"/>
                  <a:pt x="637309" y="57037"/>
                </a:cubicBezTo>
                <a:cubicBezTo>
                  <a:pt x="655897" y="52906"/>
                  <a:pt x="673993" y="46589"/>
                  <a:pt x="692727" y="43183"/>
                </a:cubicBezTo>
                <a:cubicBezTo>
                  <a:pt x="724856" y="37341"/>
                  <a:pt x="757382" y="33946"/>
                  <a:pt x="789709" y="29328"/>
                </a:cubicBezTo>
                <a:cubicBezTo>
                  <a:pt x="907886" y="-10064"/>
                  <a:pt x="843628" y="1619"/>
                  <a:pt x="983673" y="1619"/>
                </a:cubicBezTo>
                <a:lnTo>
                  <a:pt x="969818" y="15473"/>
                </a:lnTo>
                <a:lnTo>
                  <a:pt x="969818" y="264855"/>
                </a:lnTo>
                <a:lnTo>
                  <a:pt x="0" y="444964"/>
                </a:lnTo>
                <a:lnTo>
                  <a:pt x="0" y="167873"/>
                </a:lnTo>
                <a:close/>
              </a:path>
            </a:pathLst>
          </a:custGeom>
          <a:solidFill>
            <a:schemeClr val="bg2">
              <a:lumMod val="50000"/>
              <a:lumOff val="50000"/>
              <a:alpha val="54902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54" name="Объект 53"/>
          <p:cNvGraphicFramePr>
            <a:graphicFrameLocks noChangeAspect="1"/>
          </p:cNvGraphicFramePr>
          <p:nvPr/>
        </p:nvGraphicFramePr>
        <p:xfrm>
          <a:off x="2989263" y="4892675"/>
          <a:ext cx="3365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5" name="Формула" r:id="rId19" imgW="177569" imgH="215619" progId="Equation.3">
                  <p:embed/>
                </p:oleObj>
              </mc:Choice>
              <mc:Fallback>
                <p:oleObj name="Формула" r:id="rId19" imgW="177569" imgH="215619" progId="Equation.3">
                  <p:embed/>
                  <p:pic>
                    <p:nvPicPr>
                      <p:cNvPr id="0" name="Объект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9263" y="4892675"/>
                        <a:ext cx="336550" cy="273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Полилиния 19"/>
          <p:cNvSpPr/>
          <p:nvPr/>
        </p:nvSpPr>
        <p:spPr>
          <a:xfrm>
            <a:off x="2438400" y="4697413"/>
            <a:ext cx="527050" cy="442912"/>
          </a:xfrm>
          <a:custGeom>
            <a:avLst/>
            <a:gdLst>
              <a:gd name="connsiteX0" fmla="*/ 0 w 526473"/>
              <a:gd name="connsiteY0" fmla="*/ 0 h 443345"/>
              <a:gd name="connsiteX1" fmla="*/ 0 w 526473"/>
              <a:gd name="connsiteY1" fmla="*/ 290945 h 443345"/>
              <a:gd name="connsiteX2" fmla="*/ 526473 w 526473"/>
              <a:gd name="connsiteY2" fmla="*/ 443345 h 443345"/>
              <a:gd name="connsiteX3" fmla="*/ 526473 w 526473"/>
              <a:gd name="connsiteY3" fmla="*/ 207818 h 443345"/>
              <a:gd name="connsiteX4" fmla="*/ 0 w 526473"/>
              <a:gd name="connsiteY4" fmla="*/ 0 h 44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473" h="443345">
                <a:moveTo>
                  <a:pt x="0" y="0"/>
                </a:moveTo>
                <a:lnTo>
                  <a:pt x="0" y="290945"/>
                </a:lnTo>
                <a:lnTo>
                  <a:pt x="526473" y="443345"/>
                </a:lnTo>
                <a:lnTo>
                  <a:pt x="526473" y="207818"/>
                </a:lnTo>
                <a:lnTo>
                  <a:pt x="0" y="0"/>
                </a:lnTo>
                <a:close/>
              </a:path>
            </a:pathLst>
          </a:custGeom>
          <a:solidFill>
            <a:srgbClr val="9F9F9F">
              <a:alpha val="50980"/>
            </a:srgb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1468438" y="4891088"/>
            <a:ext cx="1482725" cy="263525"/>
          </a:xfrm>
          <a:custGeom>
            <a:avLst/>
            <a:gdLst>
              <a:gd name="connsiteX0" fmla="*/ 0 w 1482437"/>
              <a:gd name="connsiteY0" fmla="*/ 263236 h 263236"/>
              <a:gd name="connsiteX1" fmla="*/ 1482437 w 1482437"/>
              <a:gd name="connsiteY1" fmla="*/ 263236 h 263236"/>
              <a:gd name="connsiteX2" fmla="*/ 1482437 w 1482437"/>
              <a:gd name="connsiteY2" fmla="*/ 13854 h 263236"/>
              <a:gd name="connsiteX3" fmla="*/ 13855 w 1482437"/>
              <a:gd name="connsiteY3" fmla="*/ 0 h 263236"/>
              <a:gd name="connsiteX4" fmla="*/ 0 w 1482437"/>
              <a:gd name="connsiteY4" fmla="*/ 263236 h 263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2437" h="263236">
                <a:moveTo>
                  <a:pt x="0" y="263236"/>
                </a:moveTo>
                <a:lnTo>
                  <a:pt x="1482437" y="263236"/>
                </a:lnTo>
                <a:lnTo>
                  <a:pt x="1482437" y="13854"/>
                </a:lnTo>
                <a:lnTo>
                  <a:pt x="13855" y="0"/>
                </a:lnTo>
                <a:lnTo>
                  <a:pt x="0" y="263236"/>
                </a:lnTo>
                <a:close/>
              </a:path>
            </a:pathLst>
          </a:custGeom>
          <a:solidFill>
            <a:srgbClr val="9F9F9F">
              <a:alpha val="52157"/>
            </a:srgb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155" name="Прямая соединительная линия 6154"/>
          <p:cNvCxnSpPr>
            <a:stCxn id="21" idx="2"/>
            <a:endCxn id="21" idx="1"/>
          </p:cNvCxnSpPr>
          <p:nvPr/>
        </p:nvCxnSpPr>
        <p:spPr>
          <a:xfrm>
            <a:off x="2951163" y="4905375"/>
            <a:ext cx="0" cy="24923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052513"/>
            <a:ext cx="8353425" cy="5400675"/>
          </a:xfrm>
        </p:spPr>
        <p:txBody>
          <a:bodyPr rtlCol="0">
            <a:normAutofit fontScale="92500" lnSpcReduction="10000"/>
          </a:bodyPr>
          <a:lstStyle/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цилиндрический сосуд, в котором находится 6 литров воды, опущена деталь. При этом уровень жидкости в сосуде поднялся в 1,5 раза. Чему равен объем детали? Ответ выразите в литрах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</a:t>
            </a: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3600" dirty="0" smtClean="0">
                <a:solidFill>
                  <a:schemeClr val="bg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                               </a:t>
            </a: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3600" dirty="0">
                <a:solidFill>
                  <a:schemeClr val="bg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            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Monotype Corsiva" panose="03010101010201010101" pitchFamily="66" charset="0"/>
              </a:rPr>
              <a:t> </a:t>
            </a:r>
            <a:r>
              <a:rPr lang="ru-RU" sz="2400" b="1" dirty="0" smtClean="0">
                <a:latin typeface="Monotype Corsiva" panose="03010101010201010101" pitchFamily="66" charset="0"/>
              </a:rPr>
              <a:t>              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0375" y="2555875"/>
            <a:ext cx="2605088" cy="2447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" name="Picture 281" descr="E8C97518A74C425EA3D9D1CD457C93D7/img1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14" t="2847" r="6355" b="1495"/>
          <a:stretch>
            <a:fillRect/>
          </a:stretch>
        </p:blipFill>
        <p:spPr bwMode="auto">
          <a:xfrm>
            <a:off x="625475" y="2813050"/>
            <a:ext cx="2203450" cy="205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203575" y="2590800"/>
            <a:ext cx="5616575" cy="24495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88583"/>
              </p:ext>
            </p:extLst>
          </p:nvPr>
        </p:nvGraphicFramePr>
        <p:xfrm>
          <a:off x="3629025" y="2693988"/>
          <a:ext cx="4125913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1" name="Формула" r:id="rId4" imgW="1371600" imgH="215640" progId="Equation.3">
                  <p:embed/>
                </p:oleObj>
              </mc:Choice>
              <mc:Fallback>
                <p:oleObj name="Формула" r:id="rId4" imgW="1371600" imgH="215640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9025" y="2693988"/>
                        <a:ext cx="4125913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692150"/>
            <a:ext cx="7918450" cy="4333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  <a:t>ЗАДАЧА </a:t>
            </a:r>
            <a:r>
              <a:rPr lang="ru-RU" sz="4000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4</a:t>
            </a:r>
            <a: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  <a:t/>
            </a:r>
            <a:b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</a:br>
            <a:endParaRPr lang="ru-RU" sz="4000" b="1" dirty="0">
              <a:latin typeface="Monotype Corsiva" panose="03010101010201010101" pitchFamily="66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500563" y="5068888"/>
          <a:ext cx="482600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2" name="Формула" r:id="rId6" imgW="114102" imgH="177492" progId="Equation.3">
                  <p:embed/>
                </p:oleObj>
              </mc:Choice>
              <mc:Fallback>
                <p:oleObj name="Формула" r:id="rId6" imgW="114102" imgH="177492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5068888"/>
                        <a:ext cx="482600" cy="534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3281363" y="5138738"/>
          <a:ext cx="115093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3" name="Формула" r:id="rId8" imgW="482181" imgH="177646" progId="Equation.3">
                  <p:embed/>
                </p:oleObj>
              </mc:Choice>
              <mc:Fallback>
                <p:oleObj name="Формула" r:id="rId8" imgW="482181" imgH="177646" progId="Equation.3">
                  <p:embed/>
                  <p:pic>
                    <p:nvPicPr>
                      <p:cNvPr id="0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1363" y="5138738"/>
                        <a:ext cx="1150937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680330"/>
              </p:ext>
            </p:extLst>
          </p:nvPr>
        </p:nvGraphicFramePr>
        <p:xfrm>
          <a:off x="3287713" y="4008438"/>
          <a:ext cx="5378450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4" name="Формула" r:id="rId10" imgW="1676160" imgH="241200" progId="Equation.3">
                  <p:embed/>
                </p:oleObj>
              </mc:Choice>
              <mc:Fallback>
                <p:oleObj name="Формула" r:id="rId10" imgW="1676160" imgH="241200" progId="Equation.3">
                  <p:embed/>
                  <p:pic>
                    <p:nvPicPr>
                      <p:cNvPr id="0" name="Объект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7713" y="4008438"/>
                        <a:ext cx="5378450" cy="776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543481"/>
              </p:ext>
            </p:extLst>
          </p:nvPr>
        </p:nvGraphicFramePr>
        <p:xfrm>
          <a:off x="2492375" y="4233863"/>
          <a:ext cx="2063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5" name="Формула" r:id="rId12" imgW="152280" imgH="215640" progId="Equation.3">
                  <p:embed/>
                </p:oleObj>
              </mc:Choice>
              <mc:Fallback>
                <p:oleObj name="Формула" r:id="rId12" imgW="152280" imgH="215640" progId="Equation.3">
                  <p:embed/>
                  <p:pic>
                    <p:nvPicPr>
                      <p:cNvPr id="0" name="Объект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375" y="4233863"/>
                        <a:ext cx="206375" cy="327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Объект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057835"/>
              </p:ext>
            </p:extLst>
          </p:nvPr>
        </p:nvGraphicFramePr>
        <p:xfrm>
          <a:off x="3587750" y="3328988"/>
          <a:ext cx="259715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6" name="Формула" r:id="rId14" imgW="863280" imgH="215640" progId="Equation.3">
                  <p:embed/>
                </p:oleObj>
              </mc:Choice>
              <mc:Fallback>
                <p:oleObj name="Формула" r:id="rId14" imgW="863280" imgH="215640" progId="Equation.3">
                  <p:embed/>
                  <p:pic>
                    <p:nvPicPr>
                      <p:cNvPr id="0" name="Объект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7750" y="3328988"/>
                        <a:ext cx="2597150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8537756"/>
              </p:ext>
            </p:extLst>
          </p:nvPr>
        </p:nvGraphicFramePr>
        <p:xfrm>
          <a:off x="765175" y="3271838"/>
          <a:ext cx="271463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7" name="Формула" r:id="rId16" imgW="164880" imgH="215640" progId="Equation.3">
                  <p:embed/>
                </p:oleObj>
              </mc:Choice>
              <mc:Fallback>
                <p:oleObj name="Формула" r:id="rId16" imgW="164880" imgH="215640" progId="Equation.3">
                  <p:embed/>
                  <p:pic>
                    <p:nvPicPr>
                      <p:cNvPr id="0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175" y="3271838"/>
                        <a:ext cx="271463" cy="315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Прямая соединительная линия 25"/>
          <p:cNvCxnSpPr/>
          <p:nvPr/>
        </p:nvCxnSpPr>
        <p:spPr>
          <a:xfrm>
            <a:off x="1187450" y="3284538"/>
            <a:ext cx="0" cy="1379537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195513" y="4067175"/>
            <a:ext cx="0" cy="658813"/>
          </a:xfrm>
          <a:prstGeom prst="line">
            <a:avLst/>
          </a:prstGeom>
          <a:ln w="28575">
            <a:solidFill>
              <a:srgbClr val="D721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10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052513"/>
            <a:ext cx="8353425" cy="5400675"/>
          </a:xfrm>
        </p:spPr>
        <p:txBody>
          <a:bodyPr rtlCol="0">
            <a:normAutofit lnSpcReduction="10000"/>
          </a:bodyPr>
          <a:lstStyle/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первого цилиндра равен 12 м</a:t>
            </a:r>
            <a:r>
              <a:rPr lang="ru-RU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 второго цилиндра высота в три раза больше, а радиус основания — в два раза меньше, чем у первого. Найдите объем второго цилиндра. Ответ дайте в кубических метрах.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</a:t>
            </a: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3600" dirty="0" smtClean="0">
                <a:solidFill>
                  <a:schemeClr val="bg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                               </a:t>
            </a: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3600" dirty="0">
                <a:solidFill>
                  <a:schemeClr val="bg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            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Monotype Corsiva" panose="03010101010201010101" pitchFamily="66" charset="0"/>
              </a:rPr>
              <a:t> </a:t>
            </a:r>
            <a:r>
              <a:rPr lang="ru-RU" sz="2400" b="1" dirty="0" smtClean="0">
                <a:latin typeface="Monotype Corsiva" panose="03010101010201010101" pitchFamily="66" charset="0"/>
              </a:rPr>
              <a:t>              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5150" y="2852738"/>
            <a:ext cx="7920038" cy="28082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6794856"/>
              </p:ext>
            </p:extLst>
          </p:nvPr>
        </p:nvGraphicFramePr>
        <p:xfrm>
          <a:off x="730250" y="2827338"/>
          <a:ext cx="2992438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9" name="Формула" r:id="rId3" imgW="952200" imgH="253800" progId="Equation.3">
                  <p:embed/>
                </p:oleObj>
              </mc:Choice>
              <mc:Fallback>
                <p:oleObj name="Формула" r:id="rId3" imgW="952200" imgH="253800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0" y="2827338"/>
                        <a:ext cx="2992438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692150"/>
            <a:ext cx="7918450" cy="4333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  <a:t>ЗАДАЧА </a:t>
            </a:r>
            <a:r>
              <a:rPr lang="ru-RU" sz="4000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5</a:t>
            </a:r>
            <a:br>
              <a:rPr lang="ru-RU" sz="4000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</a:br>
            <a:endParaRPr lang="ru-RU" sz="4000" b="1" dirty="0">
              <a:latin typeface="Monotype Corsiva" panose="03010101010201010101" pitchFamily="66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787900" y="5661025"/>
          <a:ext cx="48418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0" name="Формула" r:id="rId5" imgW="114102" imgH="177492" progId="Equation.3">
                  <p:embed/>
                </p:oleObj>
              </mc:Choice>
              <mc:Fallback>
                <p:oleObj name="Формула" r:id="rId5" imgW="114102" imgH="177492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5661025"/>
                        <a:ext cx="484188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3492500" y="5724525"/>
          <a:ext cx="11509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1" name="Формула" r:id="rId7" imgW="482181" imgH="177646" progId="Equation.3">
                  <p:embed/>
                </p:oleObj>
              </mc:Choice>
              <mc:Fallback>
                <p:oleObj name="Формула" r:id="rId7" imgW="482181" imgH="177646" progId="Equation.3">
                  <p:embed/>
                  <p:pic>
                    <p:nvPicPr>
                      <p:cNvPr id="0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5724525"/>
                        <a:ext cx="1150938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Объект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943363"/>
              </p:ext>
            </p:extLst>
          </p:nvPr>
        </p:nvGraphicFramePr>
        <p:xfrm>
          <a:off x="638175" y="3657600"/>
          <a:ext cx="3613150" cy="119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2" name="Формула" r:id="rId9" imgW="1257120" imgH="469800" progId="Equation.3">
                  <p:embed/>
                </p:oleObj>
              </mc:Choice>
              <mc:Fallback>
                <p:oleObj name="Формула" r:id="rId9" imgW="1257120" imgH="469800" progId="Equation.3">
                  <p:embed/>
                  <p:pic>
                    <p:nvPicPr>
                      <p:cNvPr id="0" name="Объект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175" y="3657600"/>
                        <a:ext cx="3613150" cy="11985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999164"/>
              </p:ext>
            </p:extLst>
          </p:nvPr>
        </p:nvGraphicFramePr>
        <p:xfrm>
          <a:off x="4662488" y="2838450"/>
          <a:ext cx="203517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3" name="Формула" r:id="rId11" imgW="647640" imgH="228600" progId="Equation.3">
                  <p:embed/>
                </p:oleObj>
              </mc:Choice>
              <mc:Fallback>
                <p:oleObj name="Формула" r:id="rId11" imgW="647640" imgH="228600" progId="Equation.3">
                  <p:embed/>
                  <p:pic>
                    <p:nvPicPr>
                      <p:cNvPr id="0" name="Объект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2488" y="2838450"/>
                        <a:ext cx="2035175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3395663" y="4926013"/>
          <a:ext cx="64611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4" name="Формула" r:id="rId13" imgW="152202" imgH="177569" progId="Equation.3">
                  <p:embed/>
                </p:oleObj>
              </mc:Choice>
              <mc:Fallback>
                <p:oleObj name="Формула" r:id="rId13" imgW="152202" imgH="177569" progId="Equation.3">
                  <p:embed/>
                  <p:pic>
                    <p:nvPicPr>
                      <p:cNvPr id="0" name="Объект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5663" y="4926013"/>
                        <a:ext cx="646112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544" name="Picture 20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356100" y="3644900"/>
            <a:ext cx="216058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545" name="Picture 209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516688" y="3752850"/>
            <a:ext cx="18700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546" name="Picture 21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4213" y="4724400"/>
            <a:ext cx="280828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0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356100" y="3618345"/>
            <a:ext cx="216058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14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14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14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268413"/>
            <a:ext cx="8424863" cy="5184775"/>
          </a:xfrm>
        </p:spPr>
        <p:txBody>
          <a:bodyPr/>
          <a:lstStyle/>
          <a:p>
            <a:pPr marL="68263" indent="0" algn="just" eaLnBrk="1" hangingPunct="1">
              <a:buFont typeface="Wingdings 3" pitchFamily="18" charset="2"/>
              <a:buNone/>
            </a:pP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Найдите объем </a:t>
            </a:r>
            <a:r>
              <a:rPr lang="ru-RU" altLang="ru-RU" sz="2400" i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 части цилиндра, изображенной на рисунке. В ответе укажите </a:t>
            </a:r>
            <a:r>
              <a:rPr lang="en-US" altLang="ru-RU" sz="2400" smtClean="0">
                <a:latin typeface="Times New Roman" pitchFamily="18" charset="0"/>
                <a:cs typeface="Times New Roman" pitchFamily="18" charset="0"/>
              </a:rPr>
              <a:t>V/</a:t>
            </a:r>
            <a:r>
              <a:rPr lang="el-GR" altLang="ru-RU" sz="2400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ru-RU" sz="2400" smtClean="0">
              <a:latin typeface="Times New Roman" pitchFamily="18" charset="0"/>
              <a:cs typeface="Times New Roman" pitchFamily="18" charset="0"/>
            </a:endParaRPr>
          </a:p>
          <a:p>
            <a:pPr marL="68263" indent="0" algn="just" eaLnBrk="1" hangingPunct="1">
              <a:buFont typeface="Wingdings 3" pitchFamily="18" charset="2"/>
              <a:buNone/>
            </a:pPr>
            <a:endParaRPr lang="en-US" alt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68263" indent="0" algn="just" eaLnBrk="1" hangingPunct="1">
              <a:buFont typeface="Wingdings 3" pitchFamily="18" charset="2"/>
              <a:buNone/>
            </a:pPr>
            <a:r>
              <a:rPr lang="en-US" altLang="ru-RU" sz="180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</a:t>
            </a:r>
          </a:p>
          <a:p>
            <a:pPr marL="68263" indent="0" algn="just" eaLnBrk="1" hangingPunct="1">
              <a:buFont typeface="Wingdings 3" pitchFamily="18" charset="2"/>
              <a:buNone/>
            </a:pPr>
            <a:endParaRPr lang="en-US" alt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68263" indent="0" algn="just" eaLnBrk="1" hangingPunct="1">
              <a:buFont typeface="Wingdings 3" pitchFamily="18" charset="2"/>
              <a:buNone/>
            </a:pPr>
            <a:r>
              <a:rPr lang="en-US" altLang="ru-RU" sz="180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alt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68263" indent="0" algn="just" eaLnBrk="1" hangingPunct="1">
              <a:buFont typeface="Wingdings 3" pitchFamily="18" charset="2"/>
              <a:buNone/>
            </a:pPr>
            <a:r>
              <a:rPr lang="en-US" altLang="ru-RU" sz="360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                                </a:t>
            </a:r>
          </a:p>
          <a:p>
            <a:pPr marL="68263" indent="0" algn="just" eaLnBrk="1" hangingPunct="1">
              <a:buFont typeface="Wingdings 3" pitchFamily="18" charset="2"/>
              <a:buNone/>
            </a:pPr>
            <a:r>
              <a:rPr lang="en-US" altLang="ru-RU" sz="360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                                  </a:t>
            </a:r>
            <a:r>
              <a:rPr lang="en-US" altLang="ru-RU" sz="1800" smtClean="0">
                <a:latin typeface="Times New Roman" pitchFamily="18" charset="0"/>
                <a:cs typeface="Times New Roman" pitchFamily="18" charset="0"/>
              </a:rPr>
              <a:t>                                                      </a:t>
            </a:r>
            <a:endParaRPr lang="ru-RU" alt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68263" indent="0" eaLnBrk="1" hangingPunct="1">
              <a:buFont typeface="Wingdings 3" pitchFamily="18" charset="2"/>
              <a:buNone/>
            </a:pPr>
            <a:r>
              <a:rPr lang="en-US" altLang="ru-RU" sz="2400" b="1" smtClean="0">
                <a:latin typeface="Monotype Corsiva" pitchFamily="66" charset="0"/>
              </a:rPr>
              <a:t> </a:t>
            </a:r>
            <a:r>
              <a:rPr lang="ru-RU" altLang="ru-RU" sz="2400" b="1" smtClean="0">
                <a:latin typeface="Monotype Corsiva" pitchFamily="66" charset="0"/>
              </a:rPr>
              <a:t>              </a:t>
            </a:r>
            <a:endParaRPr lang="ru-RU" altLang="ru-RU" sz="2400" smtClean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2100" y="2565400"/>
            <a:ext cx="2736850" cy="2794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" name="Рисунок 14" descr="http://reshuege.ru/pic?id=p271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988" y="2806700"/>
            <a:ext cx="201612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73438" y="2565400"/>
            <a:ext cx="5473700" cy="28082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692150"/>
            <a:ext cx="7918450" cy="4333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  <a:t>ЗАДАЧА </a:t>
            </a:r>
            <a:r>
              <a:rPr lang="ru-RU" sz="4000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6</a:t>
            </a:r>
            <a: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  <a:t/>
            </a:r>
            <a:b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</a:br>
            <a:endParaRPr lang="ru-RU" sz="4000" b="1" dirty="0">
              <a:latin typeface="Monotype Corsiva" panose="03010101010201010101" pitchFamily="66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467225" y="5357813"/>
          <a:ext cx="5365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9" name="Формула" r:id="rId4" imgW="202936" imgH="177569" progId="Equation.3">
                  <p:embed/>
                </p:oleObj>
              </mc:Choice>
              <mc:Fallback>
                <p:oleObj name="Формула" r:id="rId4" imgW="202936" imgH="177569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7225" y="5357813"/>
                        <a:ext cx="536575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3348038" y="5392738"/>
          <a:ext cx="115093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0" name="Формула" r:id="rId6" imgW="482181" imgH="177646" progId="Equation.3">
                  <p:embed/>
                </p:oleObj>
              </mc:Choice>
              <mc:Fallback>
                <p:oleObj name="Формула" r:id="rId6" imgW="482181" imgH="177646" progId="Equation.3">
                  <p:embed/>
                  <p:pic>
                    <p:nvPicPr>
                      <p:cNvPr id="0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5392738"/>
                        <a:ext cx="1150937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254293"/>
              </p:ext>
            </p:extLst>
          </p:nvPr>
        </p:nvGraphicFramePr>
        <p:xfrm>
          <a:off x="3392488" y="2546350"/>
          <a:ext cx="2841625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1" name="Формула" r:id="rId8" imgW="927000" imgH="253800" progId="Equation.3">
                  <p:embed/>
                </p:oleObj>
              </mc:Choice>
              <mc:Fallback>
                <p:oleObj name="Формула" r:id="rId8" imgW="927000" imgH="253800" progId="Equation.3">
                  <p:embed/>
                  <p:pic>
                    <p:nvPicPr>
                      <p:cNvPr id="0" name="Объект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2488" y="2546350"/>
                        <a:ext cx="2841625" cy="757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0" name="Объект 153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6084566"/>
              </p:ext>
            </p:extLst>
          </p:nvPr>
        </p:nvGraphicFramePr>
        <p:xfrm>
          <a:off x="3563938" y="3357563"/>
          <a:ext cx="3311525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2" name="Формула" r:id="rId10" imgW="965160" imgH="393480" progId="Equation.3">
                  <p:embed/>
                </p:oleObj>
              </mc:Choice>
              <mc:Fallback>
                <p:oleObj name="Формула" r:id="rId10" imgW="965160" imgH="393480" progId="Equation.3">
                  <p:embed/>
                  <p:pic>
                    <p:nvPicPr>
                      <p:cNvPr id="0" name="Объект 153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3357563"/>
                        <a:ext cx="3311525" cy="1223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3939092"/>
              </p:ext>
            </p:extLst>
          </p:nvPr>
        </p:nvGraphicFramePr>
        <p:xfrm>
          <a:off x="3438525" y="4710113"/>
          <a:ext cx="3783013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3" name="Формула" r:id="rId12" imgW="1320480" imgH="177480" progId="Equation.3">
                  <p:embed/>
                </p:oleObj>
              </mc:Choice>
              <mc:Fallback>
                <p:oleObj name="Формула" r:id="rId12" imgW="1320480" imgH="177480" progId="Equation.3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8525" y="4710113"/>
                        <a:ext cx="3783013" cy="519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309080"/>
              </p:ext>
            </p:extLst>
          </p:nvPr>
        </p:nvGraphicFramePr>
        <p:xfrm>
          <a:off x="6149975" y="2565400"/>
          <a:ext cx="2659063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4" name="Формула" r:id="rId14" imgW="863280" imgH="241200" progId="Equation.3">
                  <p:embed/>
                </p:oleObj>
              </mc:Choice>
              <mc:Fallback>
                <p:oleObj name="Формула" r:id="rId14" imgW="863280" imgH="241200" progId="Equation.3">
                  <p:embed/>
                  <p:pic>
                    <p:nvPicPr>
                      <p:cNvPr id="0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9975" y="2565400"/>
                        <a:ext cx="2659063" cy="720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Прямая соединительная линия 12"/>
          <p:cNvCxnSpPr/>
          <p:nvPr/>
        </p:nvCxnSpPr>
        <p:spPr>
          <a:xfrm>
            <a:off x="755650" y="3435350"/>
            <a:ext cx="0" cy="1152525"/>
          </a:xfrm>
          <a:prstGeom prst="line">
            <a:avLst/>
          </a:prstGeom>
          <a:ln w="38100">
            <a:solidFill>
              <a:srgbClr val="D721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908175" y="3068638"/>
            <a:ext cx="0" cy="431800"/>
          </a:xfrm>
          <a:prstGeom prst="line">
            <a:avLst/>
          </a:prstGeom>
          <a:ln w="38100">
            <a:solidFill>
              <a:srgbClr val="D721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10" grpId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125538"/>
            <a:ext cx="8424863" cy="5327650"/>
          </a:xfrm>
        </p:spPr>
        <p:txBody>
          <a:bodyPr/>
          <a:lstStyle/>
          <a:p>
            <a:pPr marL="68263" indent="0" algn="just" eaLnBrk="1" hangingPunct="1">
              <a:buFont typeface="Wingdings 3" pitchFamily="18" charset="2"/>
              <a:buNone/>
            </a:pP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Найдите объем </a:t>
            </a:r>
            <a:r>
              <a:rPr lang="ru-RU" altLang="ru-RU" sz="2400" i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 части цилиндра, изображенной на рисунке. В ответе укажите </a:t>
            </a:r>
            <a:r>
              <a:rPr lang="en-US" altLang="ru-RU" sz="2400" smtClean="0">
                <a:latin typeface="Times New Roman" pitchFamily="18" charset="0"/>
                <a:cs typeface="Times New Roman" pitchFamily="18" charset="0"/>
              </a:rPr>
              <a:t>V/</a:t>
            </a:r>
            <a:r>
              <a:rPr lang="el-GR" altLang="ru-RU" sz="2400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altLang="ru-RU" sz="24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8263" indent="0" algn="just" eaLnBrk="1" hangingPunct="1">
              <a:buFont typeface="Wingdings 3" pitchFamily="18" charset="2"/>
              <a:buNone/>
            </a:pPr>
            <a:r>
              <a:rPr lang="en-US" altLang="ru-RU" sz="240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altLang="ru-RU" sz="240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68263" indent="0" algn="just" eaLnBrk="1" hangingPunct="1">
              <a:buFont typeface="Wingdings 3" pitchFamily="18" charset="2"/>
              <a:buNone/>
            </a:pPr>
            <a:endParaRPr lang="en-US" alt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68263" indent="0" algn="just" eaLnBrk="1" hangingPunct="1">
              <a:buFont typeface="Wingdings 3" pitchFamily="18" charset="2"/>
              <a:buNone/>
            </a:pPr>
            <a:r>
              <a:rPr lang="en-US" altLang="ru-RU" sz="180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</a:t>
            </a:r>
          </a:p>
          <a:p>
            <a:pPr marL="68263" indent="0" algn="just" eaLnBrk="1" hangingPunct="1">
              <a:buFont typeface="Wingdings 3" pitchFamily="18" charset="2"/>
              <a:buNone/>
            </a:pPr>
            <a:endParaRPr lang="en-US" alt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68263" indent="0" algn="just" eaLnBrk="1" hangingPunct="1">
              <a:buFont typeface="Wingdings 3" pitchFamily="18" charset="2"/>
              <a:buNone/>
            </a:pPr>
            <a:r>
              <a:rPr lang="en-US" altLang="ru-RU" sz="180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alt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68263" indent="0" algn="just" eaLnBrk="1" hangingPunct="1">
              <a:buFont typeface="Wingdings 3" pitchFamily="18" charset="2"/>
              <a:buNone/>
            </a:pPr>
            <a:r>
              <a:rPr lang="en-US" altLang="ru-RU" sz="360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                                </a:t>
            </a:r>
          </a:p>
          <a:p>
            <a:pPr marL="68263" indent="0" algn="just" eaLnBrk="1" hangingPunct="1">
              <a:buFont typeface="Wingdings 3" pitchFamily="18" charset="2"/>
              <a:buNone/>
            </a:pPr>
            <a:r>
              <a:rPr lang="en-US" altLang="ru-RU" sz="360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                                  </a:t>
            </a:r>
            <a:r>
              <a:rPr lang="en-US" altLang="ru-RU" sz="1800" smtClean="0">
                <a:latin typeface="Times New Roman" pitchFamily="18" charset="0"/>
                <a:cs typeface="Times New Roman" pitchFamily="18" charset="0"/>
              </a:rPr>
              <a:t>                                                      </a:t>
            </a:r>
            <a:endParaRPr lang="ru-RU" alt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68263" indent="0" eaLnBrk="1" hangingPunct="1">
              <a:buFont typeface="Wingdings 3" pitchFamily="18" charset="2"/>
              <a:buNone/>
            </a:pPr>
            <a:r>
              <a:rPr lang="en-US" altLang="ru-RU" sz="2400" b="1" smtClean="0">
                <a:latin typeface="Monotype Corsiva" pitchFamily="66" charset="0"/>
              </a:rPr>
              <a:t> </a:t>
            </a:r>
            <a:r>
              <a:rPr lang="ru-RU" altLang="ru-RU" sz="2400" b="1" smtClean="0">
                <a:latin typeface="Monotype Corsiva" pitchFamily="66" charset="0"/>
              </a:rPr>
              <a:t>              </a:t>
            </a:r>
            <a:endParaRPr lang="ru-RU" altLang="ru-RU" sz="2400" smtClean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825" y="2552700"/>
            <a:ext cx="2736850" cy="2794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73438" y="2565400"/>
            <a:ext cx="5473700" cy="28082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692150"/>
            <a:ext cx="7918450" cy="4333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  <a:t>ЗАДАЧА </a:t>
            </a:r>
            <a:r>
              <a:rPr lang="ru-RU" sz="4000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7</a:t>
            </a:r>
            <a: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  <a:t/>
            </a:r>
            <a:b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</a:br>
            <a:endParaRPr lang="ru-RU" sz="4000" b="1" dirty="0">
              <a:latin typeface="Monotype Corsiva" panose="03010101010201010101" pitchFamily="66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583113" y="5373688"/>
          <a:ext cx="50482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8" name="Формула" r:id="rId3" imgW="190335" imgH="177646" progId="Equation.3">
                  <p:embed/>
                </p:oleObj>
              </mc:Choice>
              <mc:Fallback>
                <p:oleObj name="Формула" r:id="rId3" imgW="190335" imgH="177646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3113" y="5373688"/>
                        <a:ext cx="504825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3348038" y="5392738"/>
          <a:ext cx="115093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9" name="Формула" r:id="rId5" imgW="482181" imgH="177646" progId="Equation.3">
                  <p:embed/>
                </p:oleObj>
              </mc:Choice>
              <mc:Fallback>
                <p:oleObj name="Формула" r:id="rId5" imgW="482181" imgH="177646" progId="Equation.3">
                  <p:embed/>
                  <p:pic>
                    <p:nvPicPr>
                      <p:cNvPr id="0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5392738"/>
                        <a:ext cx="1150937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593329"/>
              </p:ext>
            </p:extLst>
          </p:nvPr>
        </p:nvGraphicFramePr>
        <p:xfrm>
          <a:off x="3559175" y="2565400"/>
          <a:ext cx="291465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0" name="Формула" r:id="rId7" imgW="901440" imgH="241200" progId="Equation.3">
                  <p:embed/>
                </p:oleObj>
              </mc:Choice>
              <mc:Fallback>
                <p:oleObj name="Формула" r:id="rId7" imgW="901440" imgH="241200" progId="Equation.3">
                  <p:embed/>
                  <p:pic>
                    <p:nvPicPr>
                      <p:cNvPr id="0" name="Объект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9175" y="2565400"/>
                        <a:ext cx="2914650" cy="792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350642"/>
              </p:ext>
            </p:extLst>
          </p:nvPr>
        </p:nvGraphicFramePr>
        <p:xfrm>
          <a:off x="3470275" y="4510088"/>
          <a:ext cx="488950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1" name="Формула" r:id="rId9" imgW="1384200" imgH="177480" progId="Equation.3">
                  <p:embed/>
                </p:oleObj>
              </mc:Choice>
              <mc:Fallback>
                <p:oleObj name="Формула" r:id="rId9" imgW="1384200" imgH="177480" progId="Equation.3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0275" y="4510088"/>
                        <a:ext cx="4889500" cy="574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189273"/>
              </p:ext>
            </p:extLst>
          </p:nvPr>
        </p:nvGraphicFramePr>
        <p:xfrm>
          <a:off x="3563938" y="3357563"/>
          <a:ext cx="276701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2" name="Формула" r:id="rId11" imgW="850680" imgH="241200" progId="Equation.3">
                  <p:embed/>
                </p:oleObj>
              </mc:Choice>
              <mc:Fallback>
                <p:oleObj name="Формула" r:id="rId11" imgW="850680" imgH="241200" progId="Equation.3">
                  <p:embed/>
                  <p:pic>
                    <p:nvPicPr>
                      <p:cNvPr id="0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3357563"/>
                        <a:ext cx="2767012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Рисунок 11" descr="http://reshuege.ru/pic?id=p2733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8313" y="2997200"/>
            <a:ext cx="23034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10" grpId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</p:nvPr>
        </p:nvGraphicFramePr>
        <p:xfrm>
          <a:off x="685800" y="404813"/>
          <a:ext cx="8134672" cy="4968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B6D9AD-6319-4B70-8C72-D6BD5CFF62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0AB6D9AD-6319-4B70-8C72-D6BD5CFF62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A8BF94-7324-4CA9-ABFE-A015439A42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graphicEl>
                                              <a:dgm id="{6BA8BF94-7324-4CA9-ABFE-A015439A42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20E1885-C6E4-49E5-A54A-FBCBB50CBC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dgm id="{220E1885-C6E4-49E5-A54A-FBCBB50CBC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460EC70-E426-45C9-86EC-3511E2735D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graphicEl>
                                              <a:dgm id="{C460EC70-E426-45C9-86EC-3511E2735D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43B4322-38F3-45EB-8F78-405C73ABE1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D43B4322-38F3-45EB-8F78-405C73ABE1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7EFA022-8255-478C-8BD4-40E81E1415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graphicEl>
                                              <a:dgm id="{97EFA022-8255-478C-8BD4-40E81E1415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 rev="1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err="1" smtClean="0"/>
              <a:t>Упр</a:t>
            </a:r>
            <a:r>
              <a:rPr lang="ru-RU" sz="3200" dirty="0" smtClean="0"/>
              <a:t> 630 (стр. 148)</a:t>
            </a:r>
          </a:p>
          <a:p>
            <a:r>
              <a:rPr lang="ru-RU" sz="3200" dirty="0" smtClean="0"/>
              <a:t>Из сборника ЕГЭ: </a:t>
            </a:r>
          </a:p>
          <a:p>
            <a:pPr>
              <a:buNone/>
            </a:pPr>
            <a:r>
              <a:rPr lang="ru-RU" sz="3200" dirty="0" smtClean="0"/>
              <a:t>Варианты 18, 19, 20 (ЗАДАНИЕ 8)</a:t>
            </a:r>
            <a:endParaRPr lang="ru-RU" sz="32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72816"/>
            <a:ext cx="7772400" cy="2985121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 fontScale="700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6858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15500" b="1" dirty="0">
                <a:ln/>
                <a:solidFill>
                  <a:schemeClr val="accent3"/>
                </a:solidFill>
                <a:latin typeface="Monotype Corsiva" panose="03010101010201010101" pitchFamily="66" charset="0"/>
              </a:rPr>
              <a:t>Удачи на ЕГЭ!!!</a:t>
            </a:r>
          </a:p>
          <a:p>
            <a:pPr marL="6858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24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задачи на урок:</a:t>
            </a:r>
            <a:endParaRPr lang="ru-RU" sz="4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325" y="1100138"/>
            <a:ext cx="7853363" cy="4489450"/>
          </a:xfrm>
        </p:spPr>
        <p:txBody>
          <a:bodyPr rtlCol="0">
            <a:normAutofit fontScale="92500"/>
          </a:bodyPr>
          <a:lstStyle/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en-US" sz="2800" dirty="0" smtClean="0">
              <a:latin typeface="Monotype Corsiva" panose="03010101010201010101" pitchFamily="66" charset="0"/>
            </a:endParaRPr>
          </a:p>
          <a:p>
            <a:pPr indent="-274320"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38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повторить формулы для вычисления объема прямой призмы и цилиндра</a:t>
            </a:r>
            <a:r>
              <a:rPr lang="ru-RU" sz="3800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68580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1100" b="1" dirty="0" smtClean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74320"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38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 применять формулы для вычисления объема прямой призмы и цилиндра при решении задач;</a:t>
            </a:r>
          </a:p>
          <a:p>
            <a:pPr marL="68580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1200" b="1" i="1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74320" algn="just" eaLnBrk="1" fontAlgn="auto" hangingPunct="1">
              <a:spcAft>
                <a:spcPts val="0"/>
              </a:spcAft>
              <a:buNone/>
              <a:defRPr/>
            </a:pPr>
            <a:endParaRPr lang="ru-RU" sz="4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74320" algn="just"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052736"/>
            <a:ext cx="7558608" cy="2304256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/>
                </a:solidFill>
                <a:latin typeface="Monotype Corsiva" panose="03010101010201010101" pitchFamily="66" charset="0"/>
              </a:rPr>
              <a:t>Конфигурации  тел</a:t>
            </a:r>
            <a:endParaRPr lang="ru-RU" sz="6000" b="1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accent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3203575"/>
            <a:ext cx="3886200" cy="1825625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latin typeface="Monotype Corsiva" panose="03010101010201010101" pitchFamily="66" charset="0"/>
                <a:cs typeface="Times New Roman" panose="02020603050405020304" pitchFamily="18" charset="0"/>
              </a:rPr>
              <a:t>Призма, </a:t>
            </a:r>
            <a:r>
              <a:rPr lang="ru-RU" sz="40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 вписанная  в </a:t>
            </a:r>
            <a:r>
              <a:rPr lang="ru-RU" sz="4000" dirty="0">
                <a:latin typeface="Monotype Corsiva" panose="03010101010201010101" pitchFamily="66" charset="0"/>
                <a:cs typeface="Times New Roman" panose="02020603050405020304" pitchFamily="18" charset="0"/>
              </a:rPr>
              <a:t>цилиндр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84784"/>
            <a:ext cx="7772400" cy="4565104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Autofit/>
          </a:bodyPr>
          <a:lstStyle/>
          <a:p>
            <a:pPr marL="68580" indent="0" algn="just" eaLnBrk="1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3000" b="1" i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Призма</a:t>
            </a:r>
            <a:r>
              <a:rPr lang="ru-RU" sz="3000" i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называется вписанной в цилиндр, если ее основания – многоугольники, вписанные в окружности оснований цилиндра, а боковые ребра совпадают с образующими цилиндра.</a:t>
            </a:r>
            <a:r>
              <a:rPr lang="ru-RU" sz="3000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68580" indent="0" algn="just" eaLnBrk="1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3000" b="1" i="1" dirty="0">
                <a:ln>
                  <a:solidFill>
                    <a:srgbClr val="92D050"/>
                  </a:solidFill>
                </a:ln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цилиндр можно вписать только такую прямую призму, основания которой можно вписать в </a:t>
            </a:r>
            <a:r>
              <a:rPr lang="ru-RU" sz="3000" b="1" i="1" dirty="0" smtClean="0">
                <a:ln>
                  <a:solidFill>
                    <a:srgbClr val="92D050"/>
                  </a:solidFill>
                </a:ln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окружность</a:t>
            </a:r>
            <a:r>
              <a:rPr lang="ru-RU" sz="3000" b="1" i="1" dirty="0">
                <a:ln>
                  <a:solidFill>
                    <a:srgbClr val="92D050"/>
                  </a:solidFill>
                </a:ln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i="1" dirty="0" smtClean="0">
                <a:ln>
                  <a:solidFill>
                    <a:srgbClr val="92D050"/>
                  </a:solidFill>
                </a:ln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высота которой равна высоте цилиндра.</a:t>
            </a:r>
            <a:endParaRPr lang="ru-RU" sz="3000" b="1" dirty="0">
              <a:ln>
                <a:solidFill>
                  <a:srgbClr val="92D050"/>
                </a:solidFill>
              </a:ln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sz="30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419289" y="3934132"/>
            <a:ext cx="2880320" cy="2662351"/>
          </a:xfrm>
          <a:prstGeom prst="ellipse">
            <a:avLst/>
          </a:prstGeom>
          <a:solidFill>
            <a:schemeClr val="tx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173924" y="4033337"/>
            <a:ext cx="2771800" cy="2590111"/>
          </a:xfrm>
          <a:prstGeom prst="ellipse">
            <a:avLst/>
          </a:prstGeom>
          <a:solidFill>
            <a:schemeClr val="tx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1907704" y="1594768"/>
            <a:ext cx="2820679" cy="2664296"/>
          </a:xfrm>
          <a:prstGeom prst="ellipse">
            <a:avLst/>
          </a:prstGeom>
          <a:solidFill>
            <a:schemeClr val="tx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088" y="260350"/>
            <a:ext cx="7521575" cy="12827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latin typeface="Monotype Corsiva" panose="03010101010201010101" pitchFamily="66" charset="0"/>
              </a:rPr>
              <a:t>Призмы, </a:t>
            </a:r>
            <a:r>
              <a:rPr lang="ru-RU" sz="4000" dirty="0">
                <a:latin typeface="Monotype Corsiva" panose="03010101010201010101" pitchFamily="66" charset="0"/>
              </a:rPr>
              <a:t> </a:t>
            </a:r>
            <a:r>
              <a:rPr lang="ru-RU" sz="4000" dirty="0" smtClean="0">
                <a:latin typeface="Monotype Corsiva" panose="03010101010201010101" pitchFamily="66" charset="0"/>
              </a:rPr>
              <a:t> вписанные   в цилиндр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736054" y="1688777"/>
            <a:ext cx="2771800" cy="2707211"/>
          </a:xfrm>
          <a:prstGeom prst="ellipse">
            <a:avLst/>
          </a:prstGeom>
          <a:solidFill>
            <a:schemeClr val="tx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2133600"/>
            <a:ext cx="1655762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688" y="4503738"/>
            <a:ext cx="1728787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9488" y="4395788"/>
            <a:ext cx="1760537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4438" y="2133600"/>
            <a:ext cx="1582737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25538"/>
            <a:ext cx="8424863" cy="5403850"/>
          </a:xfrm>
        </p:spPr>
        <p:txBody>
          <a:bodyPr/>
          <a:lstStyle/>
          <a:p>
            <a:pPr marL="68263" indent="0" algn="just" eaLnBrk="1" hangingPunct="1">
              <a:buFont typeface="Wingdings 3" pitchFamily="18" charset="2"/>
              <a:buNone/>
            </a:pP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В ос­но­ва­нии пря­мой приз­мы лежит квад­рат со сто­ро­ной 2. Бо­ко­вые ребра равны</a:t>
            </a:r>
            <a:r>
              <a:rPr lang="en-US" altLang="ru-RU" sz="2400" smtClean="0">
                <a:latin typeface="Times New Roman" pitchFamily="18" charset="0"/>
                <a:cs typeface="Times New Roman" pitchFamily="18" charset="0"/>
              </a:rPr>
              <a:t> 2/</a:t>
            </a:r>
            <a:r>
              <a:rPr lang="el-GR" altLang="ru-RU" sz="2400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. Най­ди­те объем ци­лин­дра, опи­сан­но­го около этой приз­мы.</a:t>
            </a:r>
            <a:r>
              <a:rPr lang="en-US" alt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pPr marL="68263" indent="0" algn="just" eaLnBrk="1" hangingPunct="1">
              <a:buFont typeface="Wingdings 3" pitchFamily="18" charset="2"/>
              <a:buNone/>
            </a:pPr>
            <a:r>
              <a:rPr lang="en-US" altLang="ru-RU" sz="360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                                  </a:t>
            </a:r>
            <a:r>
              <a:rPr lang="en-US" altLang="ru-RU" sz="1800" smtClean="0">
                <a:latin typeface="Times New Roman" pitchFamily="18" charset="0"/>
                <a:cs typeface="Times New Roman" pitchFamily="18" charset="0"/>
              </a:rPr>
              <a:t>                                                      </a:t>
            </a:r>
            <a:endParaRPr lang="ru-RU" alt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68263" indent="0" eaLnBrk="1" hangingPunct="1">
              <a:buFont typeface="Wingdings 3" pitchFamily="18" charset="2"/>
              <a:buNone/>
            </a:pPr>
            <a:r>
              <a:rPr lang="en-US" altLang="ru-RU" sz="2400" b="1" smtClean="0">
                <a:latin typeface="Monotype Corsiva" pitchFamily="66" charset="0"/>
              </a:rPr>
              <a:t> </a:t>
            </a:r>
            <a:r>
              <a:rPr lang="ru-RU" altLang="ru-RU" sz="2400" b="1" smtClean="0">
                <a:latin typeface="Monotype Corsiva" pitchFamily="66" charset="0"/>
              </a:rPr>
              <a:t>              </a:t>
            </a:r>
            <a:endParaRPr lang="ru-RU" altLang="ru-RU" sz="2400" smtClean="0"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0725" y="4030663"/>
            <a:ext cx="1790700" cy="1438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16" name="Picture 12" descr="C:\Users\Светлана\Desktop\флешка (база)\света\к уроку\рисунки к задачам егэ\i338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4088" y="4171950"/>
            <a:ext cx="1376362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933700" y="2516188"/>
            <a:ext cx="5903913" cy="24257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620713"/>
            <a:ext cx="7918450" cy="431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  <a:t>ЗАДАЧА </a:t>
            </a:r>
            <a:r>
              <a:rPr lang="ru-RU" sz="4000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10(</a:t>
            </a:r>
            <a:r>
              <a:rPr lang="en-US" sz="4000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27</a:t>
            </a:r>
            <a:r>
              <a:rPr lang="ru-RU" sz="4000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050)</a:t>
            </a:r>
            <a: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  <a:t/>
            </a:r>
            <a:b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</a:br>
            <a:endParaRPr lang="ru-RU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284663" y="5122863"/>
          <a:ext cx="33655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7" name="Формула" r:id="rId4" imgW="126780" imgH="164814" progId="Equation.3">
                  <p:embed/>
                </p:oleObj>
              </mc:Choice>
              <mc:Fallback>
                <p:oleObj name="Формула" r:id="rId4" imgW="126780" imgH="164814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5122863"/>
                        <a:ext cx="336550" cy="407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3132138" y="5116513"/>
          <a:ext cx="115093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8" name="Формула" r:id="rId6" imgW="482181" imgH="177646" progId="Equation.3">
                  <p:embed/>
                </p:oleObj>
              </mc:Choice>
              <mc:Fallback>
                <p:oleObj name="Формула" r:id="rId6" imgW="482181" imgH="177646" progId="Equation.3">
                  <p:embed/>
                  <p:pic>
                    <p:nvPicPr>
                      <p:cNvPr id="0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5116513"/>
                        <a:ext cx="1150937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2916238" y="2498725"/>
          <a:ext cx="5903912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9" name="Формула" r:id="rId8" imgW="2019300" imgH="266700" progId="Equation.3">
                  <p:embed/>
                </p:oleObj>
              </mc:Choice>
              <mc:Fallback>
                <p:oleObj name="Формула" r:id="rId8" imgW="2019300" imgH="266700" progId="Equation.3">
                  <p:embed/>
                  <p:pic>
                    <p:nvPicPr>
                      <p:cNvPr id="0" name="Объект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2498725"/>
                        <a:ext cx="5903912" cy="731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922588" y="3700463"/>
          <a:ext cx="4527550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0" name="Формула" r:id="rId10" imgW="1282700" imgH="393700" progId="Equation.3">
                  <p:embed/>
                </p:oleObj>
              </mc:Choice>
              <mc:Fallback>
                <p:oleObj name="Формула" r:id="rId10" imgW="1282700" imgH="393700" progId="Equation.3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2588" y="3700463"/>
                        <a:ext cx="4527550" cy="127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3059113" y="3092450"/>
          <a:ext cx="173355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1" name="Формула" r:id="rId12" imgW="533169" imgH="241195" progId="Equation.3">
                  <p:embed/>
                </p:oleObj>
              </mc:Choice>
              <mc:Fallback>
                <p:oleObj name="Формула" r:id="rId12" imgW="533169" imgH="241195" progId="Equation.3">
                  <p:embed/>
                  <p:pic>
                    <p:nvPicPr>
                      <p:cNvPr id="0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3092450"/>
                        <a:ext cx="1733550" cy="792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1512888" y="4487863"/>
          <a:ext cx="204787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2" name="Формула" r:id="rId14" imgW="203112" imgH="342751" progId="Equation.3">
                  <p:embed/>
                </p:oleObj>
              </mc:Choice>
              <mc:Fallback>
                <p:oleObj name="Формула" r:id="rId14" imgW="203112" imgH="342751" progId="Equation.3">
                  <p:embed/>
                  <p:pic>
                    <p:nvPicPr>
                      <p:cNvPr id="0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2888" y="4487863"/>
                        <a:ext cx="204787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20725" y="2349500"/>
            <a:ext cx="1790700" cy="15113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28688" y="2516188"/>
            <a:ext cx="1374775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10" grpId="0" animBg="1"/>
      <p:bldP spid="2" grpId="0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latin typeface="Monotype Corsiva" panose="03010101010201010101" pitchFamily="66" charset="0"/>
                <a:cs typeface="Times New Roman" panose="02020603050405020304" pitchFamily="18" charset="0"/>
              </a:rPr>
              <a:t>Призма, </a:t>
            </a:r>
            <a:r>
              <a:rPr lang="ru-RU" sz="40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 описанная  около цилиндра</a:t>
            </a:r>
            <a:endParaRPr lang="ru-RU" sz="4000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420506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Autofit/>
          </a:bodyPr>
          <a:lstStyle/>
          <a:p>
            <a:pPr marL="68580" indent="0" algn="just" eaLnBrk="1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800" b="1" i="1" dirty="0">
                <a:ln>
                  <a:solidFill>
                    <a:srgbClr val="FFC000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Призма</a:t>
            </a:r>
            <a:r>
              <a:rPr lang="ru-RU" sz="2800" i="1" dirty="0">
                <a:ln>
                  <a:solidFill>
                    <a:srgbClr val="FFC000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называется </a:t>
            </a:r>
            <a:r>
              <a:rPr lang="ru-RU" sz="2800" b="1" i="1" dirty="0">
                <a:ln>
                  <a:solidFill>
                    <a:srgbClr val="FFC000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описанной около цилиндра</a:t>
            </a:r>
            <a:r>
              <a:rPr lang="ru-RU" sz="2800" i="1" dirty="0">
                <a:ln>
                  <a:solidFill>
                    <a:srgbClr val="FFC000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если ее основания – многоугольники, описанные около окружностей оснований цилиндра.</a:t>
            </a:r>
            <a:r>
              <a:rPr lang="ru-RU" sz="2800" dirty="0">
                <a:ln>
                  <a:solidFill>
                    <a:srgbClr val="FFC000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68580" indent="0" algn="just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800" i="1" dirty="0"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Около цилиндра можно описать только такую прямую призму, основания которой – многоугольники, которые можно описать около окружности и высота цилиндра равна высоте призмы</a:t>
            </a:r>
            <a:r>
              <a:rPr lang="ru-RU" sz="2800" i="1" dirty="0" smtClean="0"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971600" y="3573016"/>
            <a:ext cx="2880320" cy="2662351"/>
          </a:xfrm>
          <a:prstGeom prst="ellipse">
            <a:avLst/>
          </a:prstGeom>
          <a:solidFill>
            <a:schemeClr val="tx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012160" y="3639648"/>
            <a:ext cx="2771800" cy="2590111"/>
          </a:xfrm>
          <a:prstGeom prst="ellipse">
            <a:avLst/>
          </a:prstGeom>
          <a:solidFill>
            <a:schemeClr val="tx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3491880" y="1594768"/>
            <a:ext cx="2820679" cy="2664296"/>
          </a:xfrm>
          <a:prstGeom prst="ellipse">
            <a:avLst/>
          </a:prstGeom>
          <a:solidFill>
            <a:schemeClr val="tx1"/>
          </a:solidFill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088" y="260350"/>
            <a:ext cx="7521575" cy="12827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latin typeface="Monotype Corsiva" panose="03010101010201010101" pitchFamily="66" charset="0"/>
              </a:rPr>
              <a:t>Призмы,   описанные   около цилиндра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4150" y="4033838"/>
            <a:ext cx="17287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4000500"/>
            <a:ext cx="1800225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1989138"/>
            <a:ext cx="17287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684213" y="412750"/>
            <a:ext cx="7991475" cy="143192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</p:nvPr>
        </p:nvGraphicFramePr>
        <p:xfrm>
          <a:off x="398449" y="2132856"/>
          <a:ext cx="8280920" cy="3384376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3741503"/>
                <a:gridCol w="4539417"/>
              </a:tblGrid>
              <a:tr h="6480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i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Правильный треугольник </a:t>
                      </a:r>
                      <a:endParaRPr lang="ru-RU" sz="2200" i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0788" marR="30788" marT="30788" marB="30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  </a:t>
                      </a:r>
                      <a:r>
                        <a:rPr lang="en-US" sz="2400" dirty="0" smtClean="0">
                          <a:effectLst/>
                        </a:rPr>
                        <a:t>               </a:t>
                      </a:r>
                      <a:endParaRPr lang="ru-RU" sz="2400" dirty="0"/>
                    </a:p>
                  </a:txBody>
                  <a:tcPr marL="30788" marR="30788" marT="30788" marB="30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Прямоугольный треугольник 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0788" marR="30788" marT="30788" marB="30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                </a:t>
                      </a:r>
                      <a:r>
                        <a:rPr lang="en-US" sz="2000" dirty="0" smtClean="0">
                          <a:effectLst/>
                        </a:rPr>
                        <a:t>                    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788" marR="30788" marT="30788" marB="30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Квадрат 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0788" marR="30788" marT="30788" marB="30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           </a:t>
                      </a:r>
                      <a:endParaRPr lang="ru-RU" sz="2400" dirty="0"/>
                    </a:p>
                  </a:txBody>
                  <a:tcPr marL="30788" marR="30788" marT="30788" marB="30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Прямоугольник 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0788" marR="30788" marT="30788" marB="30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                    </a:t>
                      </a:r>
                      <a:r>
                        <a:rPr lang="en-US" sz="2000" dirty="0" smtClean="0"/>
                        <a:t> </a:t>
                      </a:r>
                      <a:r>
                        <a:rPr lang="ru-RU" sz="2000" dirty="0" smtClean="0"/>
                        <a:t>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88" marR="30788" marT="30788" marB="30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Правильный </a:t>
                      </a:r>
                      <a:r>
                        <a:rPr lang="ru-RU" sz="22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шестиугольник</a:t>
                      </a: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0788" marR="30788" marT="30788" marB="30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788" marR="30788" marT="30788" marB="30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795963" y="2060575"/>
          <a:ext cx="18224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0" name="Формула" r:id="rId3" imgW="596900" imgH="431800" progId="Equation.3">
                  <p:embed/>
                </p:oleObj>
              </mc:Choice>
              <mc:Fallback>
                <p:oleObj name="Формула" r:id="rId3" imgW="596900" imgH="431800" progId="Equation.3">
                  <p:embed/>
                  <p:pic>
                    <p:nvPicPr>
                      <p:cNvPr id="0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2060575"/>
                        <a:ext cx="1822450" cy="720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508625" y="2781300"/>
          <a:ext cx="10414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1" name="Формула" r:id="rId5" imgW="533169" imgH="393529" progId="Equation.3">
                  <p:embed/>
                </p:oleObj>
              </mc:Choice>
              <mc:Fallback>
                <p:oleObj name="Формула" r:id="rId5" imgW="533169" imgH="393529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2781300"/>
                        <a:ext cx="10414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356100" y="4149725"/>
          <a:ext cx="103187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2" name="Формула" r:id="rId7" imgW="545863" imgH="393529" progId="Equation.3">
                  <p:embed/>
                </p:oleObj>
              </mc:Choice>
              <mc:Fallback>
                <p:oleObj name="Формула" r:id="rId7" imgW="545863" imgH="393529" progId="Equation.3">
                  <p:embed/>
                  <p:pic>
                    <p:nvPicPr>
                      <p:cNvPr id="0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4149725"/>
                        <a:ext cx="1031875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5292725" y="3429000"/>
          <a:ext cx="172720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3" name="Формула" r:id="rId9" imgW="609336" imgH="431613" progId="Equation.3">
                  <p:embed/>
                </p:oleObj>
              </mc:Choice>
              <mc:Fallback>
                <p:oleObj name="Формула" r:id="rId9" imgW="609336" imgH="431613" progId="Equation.3">
                  <p:embed/>
                  <p:pic>
                    <p:nvPicPr>
                      <p:cNvPr id="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3429000"/>
                        <a:ext cx="1727200" cy="720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5724525" y="5013325"/>
          <a:ext cx="935038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4" name="Формула" r:id="rId11" imgW="380670" imgH="177646" progId="Equation.3">
                  <p:embed/>
                </p:oleObj>
              </mc:Choice>
              <mc:Fallback>
                <p:oleObj name="Формула" r:id="rId11" imgW="380670" imgH="177646" progId="Equation.3">
                  <p:embed/>
                  <p:pic>
                    <p:nvPicPr>
                      <p:cNvPr id="0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5013325"/>
                        <a:ext cx="935038" cy="322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4221163" y="2133600"/>
          <a:ext cx="149383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5" name="Формула" r:id="rId13" imgW="596900" imgH="431800" progId="Equation.3">
                  <p:embed/>
                </p:oleObj>
              </mc:Choice>
              <mc:Fallback>
                <p:oleObj name="Формула" r:id="rId13" imgW="596900" imgH="431800" progId="Equation.3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1163" y="2133600"/>
                        <a:ext cx="1493837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246563" y="2781300"/>
          <a:ext cx="122713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6" name="Формула" r:id="rId15" imgW="825500" imgH="393700" progId="Equation.3">
                  <p:embed/>
                </p:oleObj>
              </mc:Choice>
              <mc:Fallback>
                <p:oleObj name="Формула" r:id="rId15" imgW="825500" imgH="393700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6563" y="2781300"/>
                        <a:ext cx="1227137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4186238" y="3357563"/>
          <a:ext cx="987425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7" name="Формула" r:id="rId17" imgW="406048" imgH="393359" progId="Equation.3">
                  <p:embed/>
                </p:oleObj>
              </mc:Choice>
              <mc:Fallback>
                <p:oleObj name="Формула" r:id="rId17" imgW="406048" imgH="393359" progId="Equation.3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6238" y="3357563"/>
                        <a:ext cx="987425" cy="719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4305300" y="4868863"/>
          <a:ext cx="120491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8" name="Формула" r:id="rId19" imgW="596900" imgH="431800" progId="Equation.3">
                  <p:embed/>
                </p:oleObj>
              </mc:Choice>
              <mc:Fallback>
                <p:oleObj name="Формула" r:id="rId19" imgW="596900" imgH="431800" progId="Equation.3">
                  <p:embed/>
                  <p:pic>
                    <p:nvPicPr>
                      <p:cNvPr id="0" name="Объект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5300" y="4868863"/>
                        <a:ext cx="1204913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6588125" y="2924175"/>
          <a:ext cx="194468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9" name="Формула" r:id="rId21" imgW="1231366" imgH="228501" progId="Equation.3">
                  <p:embed/>
                </p:oleObj>
              </mc:Choice>
              <mc:Fallback>
                <p:oleObj name="Формула" r:id="rId21" imgW="1231366" imgH="228501" progId="Equation.3">
                  <p:embed/>
                  <p:pic>
                    <p:nvPicPr>
                      <p:cNvPr id="0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2924175"/>
                        <a:ext cx="1944688" cy="360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5508625" y="4292600"/>
          <a:ext cx="20161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0" name="Формула" r:id="rId23" imgW="1180588" imgH="215806" progId="Equation.3">
                  <p:embed/>
                </p:oleObj>
              </mc:Choice>
              <mc:Fallback>
                <p:oleObj name="Формула" r:id="rId23" imgW="1180588" imgH="215806" progId="Equation.3">
                  <p:embed/>
                  <p:pic>
                    <p:nvPicPr>
                      <p:cNvPr id="0" name="Объект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4292600"/>
                        <a:ext cx="2016125" cy="339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66750" y="484188"/>
            <a:ext cx="7991475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ФОРМУЛЫ ДЛЯ ВЫЧИСЛЕНИЯ</a:t>
            </a:r>
          </a:p>
          <a:p>
            <a:pPr algn="ctr"/>
            <a:r>
              <a:rPr lang="ru-RU" altLang="ru-RU" sz="28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РАДИУСА ВПИСАННОЙ И ОПИСАННОЙ ОКРУЖНОСТИ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25538"/>
            <a:ext cx="8424863" cy="5403850"/>
          </a:xfrm>
        </p:spPr>
        <p:txBody>
          <a:bodyPr/>
          <a:lstStyle/>
          <a:p>
            <a:pPr marL="68263" indent="0" algn="just" eaLnBrk="1" hangingPunct="1">
              <a:buFont typeface="Wingdings 3" pitchFamily="18" charset="2"/>
              <a:buNone/>
            </a:pP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Правильная четырехугольная призма описана  около цилиндра, радиус основания и высота которого равны 1,5. Найдите объем призмы.</a:t>
            </a:r>
            <a:r>
              <a:rPr lang="en-US" alt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en-US" altLang="ru-RU" sz="2400" smtClean="0">
                <a:latin typeface="Times New Roman" pitchFamily="18" charset="0"/>
                <a:cs typeface="Times New Roman" pitchFamily="18" charset="0"/>
              </a:rPr>
              <a:t>                                                      </a:t>
            </a:r>
            <a:endParaRPr lang="ru-RU" altLang="ru-RU" sz="2400" smtClean="0">
              <a:latin typeface="Times New Roman" pitchFamily="18" charset="0"/>
              <a:cs typeface="Times New Roman" pitchFamily="18" charset="0"/>
            </a:endParaRPr>
          </a:p>
          <a:p>
            <a:pPr marL="68263" indent="0" eaLnBrk="1" hangingPunct="1">
              <a:buFont typeface="Wingdings 3" pitchFamily="18" charset="2"/>
              <a:buNone/>
            </a:pPr>
            <a:r>
              <a:rPr lang="en-US" altLang="ru-RU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smtClean="0">
                <a:latin typeface="Times New Roman" pitchFamily="18" charset="0"/>
                <a:cs typeface="Times New Roman" pitchFamily="18" charset="0"/>
              </a:rPr>
              <a:t>              </a:t>
            </a:r>
            <a:endParaRPr lang="ru-RU" alt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28938" y="2587625"/>
            <a:ext cx="5903912" cy="24257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620713"/>
            <a:ext cx="7918450" cy="431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  <a:t>ЗАДАЧА </a:t>
            </a:r>
            <a:r>
              <a:rPr lang="ru-RU" sz="4000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11(</a:t>
            </a:r>
            <a:r>
              <a:rPr lang="en-US" sz="4000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27</a:t>
            </a:r>
            <a:r>
              <a:rPr lang="ru-RU" sz="4000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041)</a:t>
            </a:r>
            <a: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  <a:t/>
            </a:r>
            <a:br>
              <a:rPr lang="ru-RU" sz="4000" b="1" dirty="0">
                <a:solidFill>
                  <a:schemeClr val="accent3"/>
                </a:solidFill>
                <a:latin typeface="Monotype Corsiva" panose="03010101010201010101" pitchFamily="66" charset="0"/>
              </a:rPr>
            </a:br>
            <a:endParaRPr lang="ru-RU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356100" y="5091113"/>
          <a:ext cx="863600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5" name="Формула" r:id="rId3" imgW="279279" imgH="203112" progId="Equation.3">
                  <p:embed/>
                </p:oleObj>
              </mc:Choice>
              <mc:Fallback>
                <p:oleObj name="Формула" r:id="rId3" imgW="279279" imgH="203112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5091113"/>
                        <a:ext cx="863600" cy="569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3132138" y="5116513"/>
          <a:ext cx="115093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6" name="Формула" r:id="rId5" imgW="482181" imgH="177646" progId="Equation.3">
                  <p:embed/>
                </p:oleObj>
              </mc:Choice>
              <mc:Fallback>
                <p:oleObj name="Формула" r:id="rId5" imgW="482181" imgH="177646" progId="Equation.3">
                  <p:embed/>
                  <p:pic>
                    <p:nvPicPr>
                      <p:cNvPr id="0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5116513"/>
                        <a:ext cx="1150937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3059113" y="3400425"/>
          <a:ext cx="3960812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7" name="Формула" r:id="rId7" imgW="1091726" imgH="203112" progId="Equation.3">
                  <p:embed/>
                </p:oleObj>
              </mc:Choice>
              <mc:Fallback>
                <p:oleObj name="Формула" r:id="rId7" imgW="1091726" imgH="203112" progId="Equation.3">
                  <p:embed/>
                  <p:pic>
                    <p:nvPicPr>
                      <p:cNvPr id="0" name="Объект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3400425"/>
                        <a:ext cx="3960812" cy="709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3059113" y="4149725"/>
          <a:ext cx="3854450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8" name="Формула" r:id="rId9" imgW="1091726" imgH="253890" progId="Equation.3">
                  <p:embed/>
                </p:oleObj>
              </mc:Choice>
              <mc:Fallback>
                <p:oleObj name="Формула" r:id="rId9" imgW="1091726" imgH="253890" progId="Equation.3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4149725"/>
                        <a:ext cx="3854450" cy="823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2933700" y="2516188"/>
          <a:ext cx="5287963" cy="82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9" name="Формула" r:id="rId11" imgW="1497950" imgH="253890" progId="Equation.3">
                  <p:embed/>
                </p:oleObj>
              </mc:Choice>
              <mc:Fallback>
                <p:oleObj name="Формула" r:id="rId11" imgW="1497950" imgH="253890" progId="Equation.3">
                  <p:embed/>
                  <p:pic>
                    <p:nvPicPr>
                      <p:cNvPr id="0" name="Объект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700" y="2516188"/>
                        <a:ext cx="5287963" cy="823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720725" y="4149725"/>
            <a:ext cx="1790700" cy="136683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184275" y="4413250"/>
            <a:ext cx="863600" cy="8397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1616075" y="4833938"/>
            <a:ext cx="431800" cy="14287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1520825" y="4560888"/>
          <a:ext cx="1905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0" name="Формула" r:id="rId13" imgW="203112" imgH="342751" progId="Equation.3">
                  <p:embed/>
                </p:oleObj>
              </mc:Choice>
              <mc:Fallback>
                <p:oleObj name="Формула" r:id="rId13" imgW="203112" imgH="342751" progId="Equation.3">
                  <p:embed/>
                  <p:pic>
                    <p:nvPicPr>
                      <p:cNvPr id="0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0825" y="4560888"/>
                        <a:ext cx="190500" cy="358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1184275" y="4413250"/>
            <a:ext cx="863600" cy="8397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20725" y="2516188"/>
            <a:ext cx="1790700" cy="14176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93763" y="2649538"/>
            <a:ext cx="1444625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6740525" y="4241800"/>
          <a:ext cx="1065213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1" name="Формула" r:id="rId16" imgW="317225" imgH="203024" progId="Equation.3">
                  <p:embed/>
                </p:oleObj>
              </mc:Choice>
              <mc:Fallback>
                <p:oleObj name="Формула" r:id="rId16" imgW="317225" imgH="203024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0525" y="4241800"/>
                        <a:ext cx="1065213" cy="606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animBg="1"/>
      <p:bldP spid="2" grpId="0"/>
      <p:bldP spid="23" grpId="0" animBg="1"/>
      <p:bldP spid="5" grpId="0" animBg="1"/>
      <p:bldP spid="24" grpId="0" animBg="1"/>
      <p:bldP spid="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3063" y="928688"/>
            <a:ext cx="8064500" cy="4425950"/>
          </a:xfrm>
        </p:spPr>
        <p:txBody>
          <a:bodyPr/>
          <a:lstStyle/>
          <a:p>
            <a:pPr marL="68263" indent="0" algn="just" eaLnBrk="1" hangingPunct="1">
              <a:buFont typeface="Wingdings 3" pitchFamily="18" charset="2"/>
              <a:buNone/>
            </a:pP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Все ребра правильной треугольной призмы  равны между собой. Найдите объем призмы, если площадь сечения плоскостью, проходящей через сторону </a:t>
            </a:r>
            <a:r>
              <a:rPr lang="en-US" altLang="ru-RU" sz="2400" smtClean="0">
                <a:latin typeface="Times New Roman" pitchFamily="18" charset="0"/>
                <a:cs typeface="Times New Roman" pitchFamily="18" charset="0"/>
              </a:rPr>
              <a:t>BC </a:t>
            </a: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нижнего основания и середину ребра верхнего основания, равна 3√19.</a:t>
            </a:r>
          </a:p>
          <a:p>
            <a:pPr marL="68263" indent="0" eaLnBrk="1" hangingPunct="1">
              <a:buFont typeface="Wingdings 3" pitchFamily="18" charset="2"/>
              <a:buNone/>
            </a:pPr>
            <a:endParaRPr lang="ru-RU" altLang="ru-RU" smtClean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288" y="274638"/>
            <a:ext cx="8062912" cy="6334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Дополнительная   задача</a:t>
            </a:r>
            <a:endParaRPr lang="ru-RU" b="1" dirty="0">
              <a:solidFill>
                <a:schemeClr val="accent3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00338" y="2560638"/>
            <a:ext cx="3455987" cy="317182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rgbClr val="0070C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" r="48293" b="7126"/>
          <a:stretch/>
        </p:blipFill>
        <p:spPr bwMode="auto">
          <a:xfrm>
            <a:off x="2812472" y="2569663"/>
            <a:ext cx="3186545" cy="327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/>
          <p:cNvSpPr/>
          <p:nvPr/>
        </p:nvSpPr>
        <p:spPr>
          <a:xfrm>
            <a:off x="4067175" y="3141663"/>
            <a:ext cx="73025" cy="71437"/>
          </a:xfrm>
          <a:prstGeom prst="ellipse">
            <a:avLst/>
          </a:prstGeom>
          <a:solidFill>
            <a:schemeClr val="accent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8" name="Прямая соединительная линия 7"/>
          <p:cNvCxnSpPr>
            <a:endCxn id="13" idx="0"/>
          </p:cNvCxnSpPr>
          <p:nvPr/>
        </p:nvCxnSpPr>
        <p:spPr>
          <a:xfrm flipV="1">
            <a:off x="4140200" y="2867025"/>
            <a:ext cx="323850" cy="2873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 flipV="1">
            <a:off x="4427538" y="2820988"/>
            <a:ext cx="73025" cy="46037"/>
          </a:xfrm>
          <a:prstGeom prst="ellipse">
            <a:avLst/>
          </a:prstGeom>
          <a:solidFill>
            <a:schemeClr val="accent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4103688" y="3213100"/>
            <a:ext cx="684212" cy="230346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4500563" y="2867025"/>
            <a:ext cx="1008062" cy="2001838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3775075" y="3141663"/>
          <a:ext cx="2921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9" name="Формула" r:id="rId4" imgW="152268" imgH="164957" progId="Equation.3">
                  <p:embed/>
                </p:oleObj>
              </mc:Choice>
              <mc:Fallback>
                <p:oleObj name="Формула" r:id="rId4" imgW="152268" imgH="164957" progId="Equation.3">
                  <p:embed/>
                  <p:pic>
                    <p:nvPicPr>
                      <p:cNvPr id="0" name="Объект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5075" y="3141663"/>
                        <a:ext cx="2921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4427538" y="2570163"/>
          <a:ext cx="215900" cy="21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0" name="Формула" r:id="rId6" imgW="190335" imgH="164957" progId="Equation.3">
                  <p:embed/>
                </p:oleObj>
              </mc:Choice>
              <mc:Fallback>
                <p:oleObj name="Формула" r:id="rId6" imgW="190335" imgH="164957" progId="Equation.3">
                  <p:embed/>
                  <p:pic>
                    <p:nvPicPr>
                      <p:cNvPr id="0" name="Объект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2570163"/>
                        <a:ext cx="215900" cy="211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Полилиния 29"/>
          <p:cNvSpPr/>
          <p:nvPr/>
        </p:nvSpPr>
        <p:spPr>
          <a:xfrm>
            <a:off x="4087813" y="2840038"/>
            <a:ext cx="1439862" cy="2676525"/>
          </a:xfrm>
          <a:custGeom>
            <a:avLst/>
            <a:gdLst>
              <a:gd name="connsiteX0" fmla="*/ 0 w 1440873"/>
              <a:gd name="connsiteY0" fmla="*/ 332509 h 2646218"/>
              <a:gd name="connsiteX1" fmla="*/ 401782 w 1440873"/>
              <a:gd name="connsiteY1" fmla="*/ 0 h 2646218"/>
              <a:gd name="connsiteX2" fmla="*/ 1440873 w 1440873"/>
              <a:gd name="connsiteY2" fmla="*/ 2036618 h 2646218"/>
              <a:gd name="connsiteX3" fmla="*/ 706582 w 1440873"/>
              <a:gd name="connsiteY3" fmla="*/ 2646218 h 2646218"/>
              <a:gd name="connsiteX4" fmla="*/ 0 w 1440873"/>
              <a:gd name="connsiteY4" fmla="*/ 332509 h 264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873" h="2646218">
                <a:moveTo>
                  <a:pt x="0" y="332509"/>
                </a:moveTo>
                <a:lnTo>
                  <a:pt x="401782" y="0"/>
                </a:lnTo>
                <a:lnTo>
                  <a:pt x="1440873" y="2036618"/>
                </a:lnTo>
                <a:lnTo>
                  <a:pt x="706582" y="2646218"/>
                </a:lnTo>
                <a:lnTo>
                  <a:pt x="0" y="332509"/>
                </a:lnTo>
                <a:close/>
              </a:path>
            </a:pathLst>
          </a:custGeom>
          <a:solidFill>
            <a:schemeClr val="accent3">
              <a:alpha val="41176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animBg="1"/>
      <p:bldP spid="6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63341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План   решения:</a:t>
            </a:r>
            <a:endParaRPr lang="ru-RU" b="1" dirty="0">
              <a:solidFill>
                <a:schemeClr val="accent3"/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539552" y="1124744"/>
          <a:ext cx="7772400" cy="4352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5003800" y="4508500"/>
          <a:ext cx="1296988" cy="64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4" name="Формула" r:id="rId8" imgW="660113" imgH="431613" progId="Equation.3">
                  <p:embed/>
                </p:oleObj>
              </mc:Choice>
              <mc:Fallback>
                <p:oleObj name="Формула" r:id="rId8" imgW="660113" imgH="431613" progId="Equation.3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4508500"/>
                        <a:ext cx="1296988" cy="649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992812" y="3079751"/>
            <a:ext cx="2736850" cy="24622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80" name="Picture 56" descr="C:\Users\Светлана\Desktop\флешка (база)\света\к уроку\рисунки к задачам егэ\i2440.pn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256338" y="3416300"/>
            <a:ext cx="2233612" cy="2073275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548680"/>
            <a:ext cx="7520940" cy="108012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4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Объем  ПРЯМОЙ  призмы  И ЦИЛИНДРА</a:t>
            </a:r>
            <a:endParaRPr lang="ru-RU" sz="4400" b="1" dirty="0">
              <a:ln>
                <a:solidFill>
                  <a:schemeClr val="accent1">
                    <a:lumMod val="75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9301365"/>
              </p:ext>
            </p:extLst>
          </p:nvPr>
        </p:nvGraphicFramePr>
        <p:xfrm>
          <a:off x="3057525" y="1989138"/>
          <a:ext cx="3087688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name="Формула" r:id="rId5" imgW="698400" imgH="228600" progId="Equation.3">
                  <p:embed/>
                </p:oleObj>
              </mc:Choice>
              <mc:Fallback>
                <p:oleObj name="Формула" r:id="rId5" imgW="698400" imgH="228600" progId="Equation.3">
                  <p:embed/>
                  <p:pic>
                    <p:nvPicPr>
                      <p:cNvPr id="0" name="Объект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7525" y="1989138"/>
                        <a:ext cx="3087688" cy="792162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95300" y="3079751"/>
            <a:ext cx="2771775" cy="246221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42" name="Овал 1041"/>
          <p:cNvSpPr/>
          <p:nvPr/>
        </p:nvSpPr>
        <p:spPr>
          <a:xfrm>
            <a:off x="6353175" y="4654550"/>
            <a:ext cx="2016125" cy="766763"/>
          </a:xfrm>
          <a:prstGeom prst="ellipse">
            <a:avLst/>
          </a:prstGeom>
          <a:solidFill>
            <a:schemeClr val="accent3">
              <a:alpha val="61176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9" name="Прямая соединительная линия 88"/>
          <p:cNvCxnSpPr/>
          <p:nvPr/>
        </p:nvCxnSpPr>
        <p:spPr>
          <a:xfrm>
            <a:off x="8101013" y="4086225"/>
            <a:ext cx="0" cy="1235075"/>
          </a:xfrm>
          <a:prstGeom prst="line">
            <a:avLst/>
          </a:prstGeom>
          <a:ln w="571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03" name="Picture 79" descr="C:\Users\Светлана\Desktop\флешка (база)\света\к уроку\рисунки к задачам егэ\i353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5175" y="3519488"/>
            <a:ext cx="2232025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олилиния 8"/>
          <p:cNvSpPr/>
          <p:nvPr/>
        </p:nvSpPr>
        <p:spPr>
          <a:xfrm>
            <a:off x="852488" y="4654550"/>
            <a:ext cx="2022475" cy="803275"/>
          </a:xfrm>
          <a:custGeom>
            <a:avLst/>
            <a:gdLst>
              <a:gd name="connsiteX0" fmla="*/ 0 w 2022763"/>
              <a:gd name="connsiteY0" fmla="*/ 374073 h 803564"/>
              <a:gd name="connsiteX1" fmla="*/ 346363 w 2022763"/>
              <a:gd name="connsiteY1" fmla="*/ 803564 h 803564"/>
              <a:gd name="connsiteX2" fmla="*/ 1496291 w 2022763"/>
              <a:gd name="connsiteY2" fmla="*/ 775855 h 803564"/>
              <a:gd name="connsiteX3" fmla="*/ 2022763 w 2022763"/>
              <a:gd name="connsiteY3" fmla="*/ 443346 h 803564"/>
              <a:gd name="connsiteX4" fmla="*/ 1717963 w 2022763"/>
              <a:gd name="connsiteY4" fmla="*/ 0 h 803564"/>
              <a:gd name="connsiteX5" fmla="*/ 609600 w 2022763"/>
              <a:gd name="connsiteY5" fmla="*/ 0 h 803564"/>
              <a:gd name="connsiteX6" fmla="*/ 0 w 2022763"/>
              <a:gd name="connsiteY6" fmla="*/ 374073 h 803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2763" h="803564">
                <a:moveTo>
                  <a:pt x="0" y="374073"/>
                </a:moveTo>
                <a:lnTo>
                  <a:pt x="346363" y="803564"/>
                </a:lnTo>
                <a:lnTo>
                  <a:pt x="1496291" y="775855"/>
                </a:lnTo>
                <a:lnTo>
                  <a:pt x="2022763" y="443346"/>
                </a:lnTo>
                <a:lnTo>
                  <a:pt x="1717963" y="0"/>
                </a:lnTo>
                <a:lnTo>
                  <a:pt x="609600" y="0"/>
                </a:lnTo>
                <a:lnTo>
                  <a:pt x="0" y="374073"/>
                </a:lnTo>
                <a:close/>
              </a:path>
            </a:pathLst>
          </a:custGeom>
          <a:solidFill>
            <a:schemeClr val="accent3">
              <a:alpha val="61176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045" name="Прямая соединительная линия 1044"/>
          <p:cNvCxnSpPr/>
          <p:nvPr/>
        </p:nvCxnSpPr>
        <p:spPr>
          <a:xfrm>
            <a:off x="2306638" y="4378325"/>
            <a:ext cx="9525" cy="1065213"/>
          </a:xfrm>
          <a:prstGeom prst="line">
            <a:avLst/>
          </a:prstGeom>
          <a:ln w="571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04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274638"/>
            <a:ext cx="80645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latin typeface="Monotype Corsiva" panose="03010101010201010101" pitchFamily="66" charset="0"/>
              </a:rPr>
              <a:t>Ответы   </a:t>
            </a:r>
            <a:br>
              <a:rPr lang="ru-RU" sz="4000" dirty="0" smtClean="0">
                <a:latin typeface="Monotype Corsiva" panose="03010101010201010101" pitchFamily="66" charset="0"/>
              </a:rPr>
            </a:br>
            <a:r>
              <a:rPr lang="ru-RU" sz="4000" dirty="0" smtClean="0">
                <a:latin typeface="Monotype Corsiva" panose="03010101010201010101" pitchFamily="66" charset="0"/>
              </a:rPr>
              <a:t>к  самостоятельной  работе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611560" y="2420888"/>
          <a:ext cx="7989883" cy="2088231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726353"/>
                <a:gridCol w="726353"/>
                <a:gridCol w="851550"/>
                <a:gridCol w="601156"/>
                <a:gridCol w="726353"/>
                <a:gridCol w="726353"/>
                <a:gridCol w="610434"/>
                <a:gridCol w="842272"/>
                <a:gridCol w="726353"/>
                <a:gridCol w="726353"/>
                <a:gridCol w="726353"/>
              </a:tblGrid>
              <a:tr h="46904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accent1"/>
                    </a:solidFill>
                  </a:tcPr>
                </a:tc>
              </a:tr>
              <a:tr h="809591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I</a:t>
                      </a:r>
                      <a:r>
                        <a:rPr lang="en-US" sz="3600" baseline="0" dirty="0" smtClean="0"/>
                        <a:t> 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58,5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</a:tr>
              <a:tr h="809591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II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364,5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960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282,5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</p:nvPr>
        </p:nvGraphicFramePr>
        <p:xfrm>
          <a:off x="685800" y="404813"/>
          <a:ext cx="8134672" cy="4968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B6D9AD-6319-4B70-8C72-D6BD5CFF62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0AB6D9AD-6319-4B70-8C72-D6BD5CFF62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A8BF94-7324-4CA9-ABFE-A015439A42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graphicEl>
                                              <a:dgm id="{6BA8BF94-7324-4CA9-ABFE-A015439A42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20E1885-C6E4-49E5-A54A-FBCBB50CBC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dgm id="{220E1885-C6E4-49E5-A54A-FBCBB50CBC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460EC70-E426-45C9-86EC-3511E2735D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graphicEl>
                                              <a:dgm id="{C460EC70-E426-45C9-86EC-3511E2735D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43B4322-38F3-45EB-8F78-405C73ABE1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D43B4322-38F3-45EB-8F78-405C73ABE1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7EFA022-8255-478C-8BD4-40E81E1415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graphicEl>
                                              <a:dgm id="{97EFA022-8255-478C-8BD4-40E81E1415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 rev="1"/>
        </p:bldSub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600" b="1" dirty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Спасибо за урок!</a:t>
            </a:r>
            <a:endParaRPr lang="ru-RU" sz="6600" dirty="0">
              <a:ln w="1143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2348879"/>
            <a:ext cx="7772400" cy="2985121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 fontScale="700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6858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15500" b="1" dirty="0">
                <a:ln/>
                <a:solidFill>
                  <a:schemeClr val="accent3"/>
                </a:solidFill>
                <a:latin typeface="Monotype Corsiva" panose="03010101010201010101" pitchFamily="66" charset="0"/>
              </a:rPr>
              <a:t>Удачи на ЕГЭ!!!</a:t>
            </a:r>
          </a:p>
          <a:p>
            <a:pPr marL="6858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676400"/>
            <a:ext cx="7342584" cy="17526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b="1" i="1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СВЕДЕНИЯ </a:t>
            </a:r>
            <a:r>
              <a:rPr lang="ru-RU" sz="4800" b="1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ИЗ </a:t>
            </a:r>
            <a:r>
              <a:rPr lang="ru-RU" sz="4800" b="1" i="1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ПЛАНИМЕТРИИ</a:t>
            </a:r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8014156"/>
              </p:ext>
            </p:extLst>
          </p:nvPr>
        </p:nvGraphicFramePr>
        <p:xfrm>
          <a:off x="1263650" y="4868863"/>
          <a:ext cx="2841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4" name="Формула" r:id="rId3" imgW="126720" imgH="139680" progId="Equation.3">
                  <p:embed/>
                </p:oleObj>
              </mc:Choice>
              <mc:Fallback>
                <p:oleObj name="Формула" r:id="rId3" imgW="126720" imgH="139680" progId="Equation.3">
                  <p:embed/>
                  <p:pic>
                    <p:nvPicPr>
                      <p:cNvPr id="0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3650" y="4868863"/>
                        <a:ext cx="284163" cy="360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Равнобедренный треугольник 8"/>
          <p:cNvSpPr/>
          <p:nvPr/>
        </p:nvSpPr>
        <p:spPr>
          <a:xfrm>
            <a:off x="179388" y="3090863"/>
            <a:ext cx="2736850" cy="1704975"/>
          </a:xfrm>
          <a:prstGeom prst="triangle">
            <a:avLst>
              <a:gd name="adj" fmla="val 49542"/>
            </a:avLst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910792"/>
              </p:ext>
            </p:extLst>
          </p:nvPr>
        </p:nvGraphicFramePr>
        <p:xfrm>
          <a:off x="730250" y="3784600"/>
          <a:ext cx="14922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5" name="Формула" r:id="rId5" imgW="723600" imgH="431640" progId="Equation.3">
                  <p:embed/>
                </p:oleObj>
              </mc:Choice>
              <mc:Fallback>
                <p:oleObj name="Формула" r:id="rId5" imgW="723600" imgH="431640" progId="Equation.3">
                  <p:embed/>
                  <p:pic>
                    <p:nvPicPr>
                      <p:cNvPr id="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0" y="3784600"/>
                        <a:ext cx="1492250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ый треугольник 10"/>
          <p:cNvSpPr/>
          <p:nvPr/>
        </p:nvSpPr>
        <p:spPr>
          <a:xfrm>
            <a:off x="3814763" y="2744788"/>
            <a:ext cx="2233612" cy="1368425"/>
          </a:xfrm>
          <a:prstGeom prst="rtTriangle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833234"/>
              </p:ext>
            </p:extLst>
          </p:nvPr>
        </p:nvGraphicFramePr>
        <p:xfrm>
          <a:off x="3760788" y="3354388"/>
          <a:ext cx="1658937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6" name="Формула" r:id="rId7" imgW="571320" imgH="393480" progId="Equation.3">
                  <p:embed/>
                </p:oleObj>
              </mc:Choice>
              <mc:Fallback>
                <p:oleObj name="Формула" r:id="rId7" imgW="571320" imgH="393480" progId="Equation.3">
                  <p:embed/>
                  <p:pic>
                    <p:nvPicPr>
                      <p:cNvPr id="0" name="Объект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0788" y="3354388"/>
                        <a:ext cx="1658937" cy="742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9405240"/>
              </p:ext>
            </p:extLst>
          </p:nvPr>
        </p:nvGraphicFramePr>
        <p:xfrm>
          <a:off x="3460750" y="3263900"/>
          <a:ext cx="35401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7" name="Формула" r:id="rId9" imgW="126720" imgH="139680" progId="Equation.3">
                  <p:embed/>
                </p:oleObj>
              </mc:Choice>
              <mc:Fallback>
                <p:oleObj name="Формула" r:id="rId9" imgW="126720" imgH="139680" progId="Equation.3">
                  <p:embed/>
                  <p:pic>
                    <p:nvPicPr>
                      <p:cNvPr id="0" name="Объект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750" y="3263900"/>
                        <a:ext cx="354013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344450"/>
              </p:ext>
            </p:extLst>
          </p:nvPr>
        </p:nvGraphicFramePr>
        <p:xfrm>
          <a:off x="4656138" y="4113213"/>
          <a:ext cx="2889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8" name="Формула" r:id="rId11" imgW="126720" imgH="177480" progId="Equation.3">
                  <p:embed/>
                </p:oleObj>
              </mc:Choice>
              <mc:Fallback>
                <p:oleObj name="Формула" r:id="rId11" imgW="126720" imgH="177480" progId="Equation.3">
                  <p:embed/>
                  <p:pic>
                    <p:nvPicPr>
                      <p:cNvPr id="0" name="Объект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6138" y="4113213"/>
                        <a:ext cx="288925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3814763" y="3943350"/>
            <a:ext cx="252412" cy="0"/>
          </a:xfrm>
          <a:prstGeom prst="line">
            <a:avLst/>
          </a:prstGeom>
          <a:ln>
            <a:solidFill>
              <a:srgbClr val="D721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067175" y="3943350"/>
            <a:ext cx="0" cy="169863"/>
          </a:xfrm>
          <a:prstGeom prst="line">
            <a:avLst/>
          </a:prstGeom>
          <a:ln>
            <a:solidFill>
              <a:srgbClr val="D721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Равнобедренный треугольник 22"/>
          <p:cNvSpPr/>
          <p:nvPr/>
        </p:nvSpPr>
        <p:spPr>
          <a:xfrm>
            <a:off x="6588125" y="3090863"/>
            <a:ext cx="2305050" cy="1704975"/>
          </a:xfrm>
          <a:prstGeom prst="triangle">
            <a:avLst>
              <a:gd name="adj" fmla="val 26912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24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1828589"/>
              </p:ext>
            </p:extLst>
          </p:nvPr>
        </p:nvGraphicFramePr>
        <p:xfrm>
          <a:off x="6896100" y="3740150"/>
          <a:ext cx="1401763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9" name="Формула" r:id="rId13" imgW="609480" imgH="393480" progId="Equation.3">
                  <p:embed/>
                </p:oleObj>
              </mc:Choice>
              <mc:Fallback>
                <p:oleObj name="Формула" r:id="rId13" imgW="609480" imgH="393480" progId="Equation.3">
                  <p:embed/>
                  <p:pic>
                    <p:nvPicPr>
                      <p:cNvPr id="0" name="Объект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6100" y="3740150"/>
                        <a:ext cx="1401763" cy="973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008173"/>
              </p:ext>
            </p:extLst>
          </p:nvPr>
        </p:nvGraphicFramePr>
        <p:xfrm>
          <a:off x="7562850" y="4795838"/>
          <a:ext cx="355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0" name="Формула" r:id="rId15" imgW="126720" imgH="139680" progId="Equation.3">
                  <p:embed/>
                </p:oleObj>
              </mc:Choice>
              <mc:Fallback>
                <p:oleObj name="Формула" r:id="rId15" imgW="126720" imgH="139680" progId="Equation.3">
                  <p:embed/>
                  <p:pic>
                    <p:nvPicPr>
                      <p:cNvPr id="0" name="Объект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2850" y="4795838"/>
                        <a:ext cx="3556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Прямая соединительная линия 26"/>
          <p:cNvCxnSpPr>
            <a:stCxn id="23" idx="0"/>
            <a:endCxn id="23" idx="3"/>
          </p:cNvCxnSpPr>
          <p:nvPr/>
        </p:nvCxnSpPr>
        <p:spPr>
          <a:xfrm>
            <a:off x="7208838" y="3090863"/>
            <a:ext cx="0" cy="170497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7019925" y="4652963"/>
            <a:ext cx="188913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7019925" y="4652963"/>
            <a:ext cx="0" cy="14287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716213" y="722313"/>
            <a:ext cx="38719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600" b="1" i="1" dirty="0">
                <a:latin typeface="Times New Roman" pitchFamily="18" charset="0"/>
                <a:cs typeface="Times New Roman" pitchFamily="18" charset="0"/>
              </a:rPr>
              <a:t>ТРЕУГОЛЬНИК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34988" y="2041525"/>
            <a:ext cx="202565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ПРАВИЛЬНЫЙ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348038" y="2041525"/>
            <a:ext cx="270033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ПРЯМОУГОЛЬНЫЙ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6588125" y="2041525"/>
            <a:ext cx="24431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ПРОИЗВОЛЬНЫЙ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23" grpId="0" animBg="1"/>
      <p:bldP spid="17" grpId="0"/>
      <p:bldP spid="26" grpId="0"/>
      <p:bldP spid="30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6931025" y="2568575"/>
            <a:ext cx="1978025" cy="128905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араллелограмм 7"/>
          <p:cNvSpPr/>
          <p:nvPr/>
        </p:nvSpPr>
        <p:spPr>
          <a:xfrm>
            <a:off x="7235825" y="2838450"/>
            <a:ext cx="1439863" cy="735013"/>
          </a:xfrm>
          <a:prstGeom prst="parallelogram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225675" y="3213100"/>
            <a:ext cx="2130425" cy="143986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11125" y="2730500"/>
            <a:ext cx="1581150" cy="155416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36550" y="2895600"/>
            <a:ext cx="1066800" cy="96202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651234"/>
              </p:ext>
            </p:extLst>
          </p:nvPr>
        </p:nvGraphicFramePr>
        <p:xfrm>
          <a:off x="300038" y="3059113"/>
          <a:ext cx="122555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9" name="Формула" r:id="rId3" imgW="431640" imgH="203040" progId="Equation.3">
                  <p:embed/>
                </p:oleObj>
              </mc:Choice>
              <mc:Fallback>
                <p:oleObj name="Формула" r:id="rId3" imgW="431640" imgH="203040" progId="Equation.3">
                  <p:embed/>
                  <p:pic>
                    <p:nvPicPr>
                      <p:cNvPr id="0" name="Объект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8" y="3059113"/>
                        <a:ext cx="1225550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2473325" y="3462338"/>
            <a:ext cx="1522413" cy="82232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2423691"/>
              </p:ext>
            </p:extLst>
          </p:nvPr>
        </p:nvGraphicFramePr>
        <p:xfrm>
          <a:off x="2432050" y="3554413"/>
          <a:ext cx="1609725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0" name="Формула" r:id="rId5" imgW="444240" imgH="177480" progId="Equation.3">
                  <p:embed/>
                </p:oleObj>
              </mc:Choice>
              <mc:Fallback>
                <p:oleObj name="Формула" r:id="rId5" imgW="444240" imgH="177480" progId="Equation.3">
                  <p:embed/>
                  <p:pic>
                    <p:nvPicPr>
                      <p:cNvPr id="0" name="Объект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2050" y="3554413"/>
                        <a:ext cx="1609725" cy="554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4745038" y="3111500"/>
            <a:ext cx="1698625" cy="216535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Блок-схема: решение 1"/>
          <p:cNvSpPr/>
          <p:nvPr/>
        </p:nvSpPr>
        <p:spPr>
          <a:xfrm>
            <a:off x="4972050" y="3225800"/>
            <a:ext cx="1246188" cy="1931988"/>
          </a:xfrm>
          <a:prstGeom prst="flowChartDecision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" name="Прямая соединительная линия 3"/>
          <p:cNvCxnSpPr>
            <a:stCxn id="2" idx="0"/>
            <a:endCxn id="2" idx="2"/>
          </p:cNvCxnSpPr>
          <p:nvPr/>
        </p:nvCxnSpPr>
        <p:spPr>
          <a:xfrm>
            <a:off x="5594350" y="3225800"/>
            <a:ext cx="0" cy="193198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6252936"/>
              </p:ext>
            </p:extLst>
          </p:nvPr>
        </p:nvGraphicFramePr>
        <p:xfrm>
          <a:off x="7339013" y="2947988"/>
          <a:ext cx="123348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1" name="Формула" r:id="rId7" imgW="495000" imgH="228600" progId="Equation.3">
                  <p:embed/>
                </p:oleObj>
              </mc:Choice>
              <mc:Fallback>
                <p:oleObj name="Формула" r:id="rId7" imgW="495000" imgH="228600" progId="Equation.3">
                  <p:embed/>
                  <p:pic>
                    <p:nvPicPr>
                      <p:cNvPr id="0" name="Объект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9013" y="2947988"/>
                        <a:ext cx="1233487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Прямая соединительная линия 5"/>
          <p:cNvCxnSpPr>
            <a:stCxn id="2" idx="1"/>
            <a:endCxn id="2" idx="3"/>
          </p:cNvCxnSpPr>
          <p:nvPr/>
        </p:nvCxnSpPr>
        <p:spPr>
          <a:xfrm>
            <a:off x="4972050" y="4191000"/>
            <a:ext cx="1246188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5809556"/>
              </p:ext>
            </p:extLst>
          </p:nvPr>
        </p:nvGraphicFramePr>
        <p:xfrm>
          <a:off x="7778750" y="3573463"/>
          <a:ext cx="355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2" name="Формула" r:id="rId9" imgW="126720" imgH="139680" progId="Equation.3">
                  <p:embed/>
                </p:oleObj>
              </mc:Choice>
              <mc:Fallback>
                <p:oleObj name="Формула" r:id="rId9" imgW="126720" imgH="139680" progId="Equation.3">
                  <p:embed/>
                  <p:pic>
                    <p:nvPicPr>
                      <p:cNvPr id="0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8750" y="3573463"/>
                        <a:ext cx="3556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Объект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922660"/>
              </p:ext>
            </p:extLst>
          </p:nvPr>
        </p:nvGraphicFramePr>
        <p:xfrm>
          <a:off x="3055938" y="4284663"/>
          <a:ext cx="355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3" name="Формула" r:id="rId11" imgW="126720" imgH="139680" progId="Equation.3">
                  <p:embed/>
                </p:oleObj>
              </mc:Choice>
              <mc:Fallback>
                <p:oleObj name="Формула" r:id="rId11" imgW="126720" imgH="139680" progId="Equation.3">
                  <p:embed/>
                  <p:pic>
                    <p:nvPicPr>
                      <p:cNvPr id="0" name="Объект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5938" y="4284663"/>
                        <a:ext cx="3556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Объект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598594"/>
              </p:ext>
            </p:extLst>
          </p:nvPr>
        </p:nvGraphicFramePr>
        <p:xfrm>
          <a:off x="3995738" y="3681413"/>
          <a:ext cx="360362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4" name="Формула" r:id="rId13" imgW="126720" imgH="177480" progId="Equation.3">
                  <p:embed/>
                </p:oleObj>
              </mc:Choice>
              <mc:Fallback>
                <p:oleObj name="Формула" r:id="rId13" imgW="126720" imgH="177480" progId="Equation.3">
                  <p:embed/>
                  <p:pic>
                    <p:nvPicPr>
                      <p:cNvPr id="0" name="Объект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3681413"/>
                        <a:ext cx="360362" cy="352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Объект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797418"/>
              </p:ext>
            </p:extLst>
          </p:nvPr>
        </p:nvGraphicFramePr>
        <p:xfrm>
          <a:off x="723900" y="3857625"/>
          <a:ext cx="355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5" name="Формула" r:id="rId15" imgW="126720" imgH="139680" progId="Equation.3">
                  <p:embed/>
                </p:oleObj>
              </mc:Choice>
              <mc:Fallback>
                <p:oleObj name="Формула" r:id="rId15" imgW="126720" imgH="139680" progId="Equation.3">
                  <p:embed/>
                  <p:pic>
                    <p:nvPicPr>
                      <p:cNvPr id="0" name="Объект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" y="3857625"/>
                        <a:ext cx="3556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Прямоугольник 38"/>
          <p:cNvSpPr/>
          <p:nvPr/>
        </p:nvSpPr>
        <p:spPr>
          <a:xfrm>
            <a:off x="7415213" y="3462338"/>
            <a:ext cx="109537" cy="111125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7415213" y="2838450"/>
            <a:ext cx="0" cy="735013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Объект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498849"/>
              </p:ext>
            </p:extLst>
          </p:nvPr>
        </p:nvGraphicFramePr>
        <p:xfrm>
          <a:off x="5081588" y="3800475"/>
          <a:ext cx="1027112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6" name="Формула" r:id="rId17" imgW="660240" imgH="393480" progId="Equation.3">
                  <p:embed/>
                </p:oleObj>
              </mc:Choice>
              <mc:Fallback>
                <p:oleObj name="Формула" r:id="rId17" imgW="660240" imgH="393480" progId="Equation.3">
                  <p:embed/>
                  <p:pic>
                    <p:nvPicPr>
                      <p:cNvPr id="0" name="Объект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1588" y="3800475"/>
                        <a:ext cx="1027112" cy="782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22513" y="912813"/>
            <a:ext cx="46085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 dirty="0">
                <a:latin typeface="Times New Roman" pitchFamily="18" charset="0"/>
                <a:cs typeface="Times New Roman" pitchFamily="18" charset="0"/>
              </a:rPr>
              <a:t>ЧЕТЫРЕХУГОЛЬНИК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88925" y="1774825"/>
            <a:ext cx="1365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КВАДРАТ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938338" y="2209800"/>
            <a:ext cx="259238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ПРЯМОУГОЛЬНИК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030788" y="2209800"/>
            <a:ext cx="94297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РОМБ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6443663" y="1730375"/>
            <a:ext cx="24828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ПАРАЛЛЕЛОГРАММ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8" grpId="0" animBg="1"/>
      <p:bldP spid="23" grpId="0" animBg="1"/>
      <p:bldP spid="19" grpId="0" animBg="1"/>
      <p:bldP spid="16" grpId="0" animBg="1"/>
      <p:bldP spid="20" grpId="0" animBg="1"/>
      <p:bldP spid="28" grpId="0" animBg="1"/>
      <p:bldP spid="2" grpId="0" animBg="1"/>
      <p:bldP spid="39" grpId="0" animBg="1"/>
      <p:bldP spid="5" grpId="0"/>
      <p:bldP spid="33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685800" y="2276872"/>
            <a:ext cx="7486600" cy="313637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/>
          <a:p>
            <a:pPr marL="68580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Monotype Corsiva" panose="03010101010201010101" pitchFamily="66" charset="0"/>
              </a:rPr>
              <a:t>            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grpSp>
        <p:nvGrpSpPr>
          <p:cNvPr id="20484" name="Полотно 6"/>
          <p:cNvGrpSpPr>
            <a:grpSpLocks/>
          </p:cNvGrpSpPr>
          <p:nvPr/>
        </p:nvGrpSpPr>
        <p:grpSpPr bwMode="auto">
          <a:xfrm>
            <a:off x="5003800" y="1557338"/>
            <a:ext cx="1971675" cy="2303462"/>
            <a:chOff x="0" y="0"/>
            <a:chExt cx="1971675" cy="1809750"/>
          </a:xfrm>
        </p:grpSpPr>
        <p:sp>
          <p:nvSpPr>
            <p:cNvPr id="20490" name="Прямоугольник 5"/>
            <p:cNvSpPr>
              <a:spLocks noChangeArrowheads="1"/>
            </p:cNvSpPr>
            <p:nvPr/>
          </p:nvSpPr>
          <p:spPr bwMode="auto">
            <a:xfrm>
              <a:off x="0" y="0"/>
              <a:ext cx="1971675" cy="1809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3184525" y="2852738"/>
            <a:ext cx="2771775" cy="255587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>
            <a:off x="3417888" y="3159125"/>
            <a:ext cx="2233612" cy="1944688"/>
          </a:xfrm>
          <a:prstGeom prst="hex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3047596"/>
              </p:ext>
            </p:extLst>
          </p:nvPr>
        </p:nvGraphicFramePr>
        <p:xfrm>
          <a:off x="3608388" y="3578225"/>
          <a:ext cx="1855787" cy="110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5" name="Формула" r:id="rId3" imgW="711000" imgH="431640" progId="Equation.3">
                  <p:embed/>
                </p:oleObj>
              </mc:Choice>
              <mc:Fallback>
                <p:oleObj name="Формула" r:id="rId3" imgW="711000" imgH="431640" progId="Equation.3">
                  <p:embed/>
                  <p:pic>
                    <p:nvPicPr>
                      <p:cNvPr id="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8388" y="3578225"/>
                        <a:ext cx="1855787" cy="1106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7266152"/>
              </p:ext>
            </p:extLst>
          </p:nvPr>
        </p:nvGraphicFramePr>
        <p:xfrm>
          <a:off x="4425950" y="5103813"/>
          <a:ext cx="217488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6" name="Формула" r:id="rId5" imgW="126720" imgH="139680" progId="Equation.3">
                  <p:embed/>
                </p:oleObj>
              </mc:Choice>
              <mc:Fallback>
                <p:oleObj name="Формула" r:id="rId5" imgW="126720" imgH="139680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5950" y="5103813"/>
                        <a:ext cx="217488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00113" y="1116013"/>
            <a:ext cx="7127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 dirty="0">
                <a:latin typeface="Times New Roman" pitchFamily="18" charset="0"/>
                <a:cs typeface="Times New Roman" pitchFamily="18" charset="0"/>
              </a:rPr>
              <a:t>ПРАВИЛЬНЫЙ ШЕСТИУГОЛЬНИК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Некоторые   отношения подобия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060825"/>
          </a:xfrm>
        </p:spPr>
        <p:txBody>
          <a:bodyPr rtlCol="0">
            <a:normAutofit lnSpcReduction="10000"/>
          </a:bodyPr>
          <a:lstStyle/>
          <a:p>
            <a:pPr indent="-27432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периметров подобных многоугольников равно коэффициенту </a:t>
            </a:r>
            <a:r>
              <a:rPr lang="ru-RU" sz="3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одобия.</a:t>
            </a:r>
          </a:p>
          <a:p>
            <a:pPr marL="68580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1100" b="1" i="1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7432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площадей подобных фигур равно квадрату коэффициента подобия.</a:t>
            </a:r>
          </a:p>
          <a:p>
            <a:pPr marL="68580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1000" b="1" i="1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7432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объемов подобных тел равно кубу коэффициента подобия.</a:t>
            </a:r>
            <a:endParaRPr lang="ru-RU" sz="3200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683568" y="1268760"/>
            <a:ext cx="8280920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Составьте из предложенных фигур геометрическое тело и ответьте на следующие вопросы:</a:t>
            </a:r>
            <a:endParaRPr kumimoji="0" lang="ru-RU" sz="2000" b="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Какое тело получилось?</a:t>
            </a:r>
            <a:endParaRPr kumimoji="0" lang="ru-RU" sz="2000" b="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Что является основанием?</a:t>
            </a:r>
            <a:endParaRPr kumimoji="0" lang="ru-RU" sz="2000" b="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Произведите необходимые измерения (в сантиметрах) и вычислите: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i="1" dirty="0" smtClean="0">
                <a:latin typeface="Helvetica"/>
                <a:ea typeface="Times New Roman" pitchFamily="18" charset="0"/>
                <a:cs typeface="Times New Roman" pitchFamily="18" charset="0"/>
              </a:rPr>
              <a:t>	- площадь основания;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	-</a:t>
            </a:r>
            <a:r>
              <a:rPr kumimoji="0" lang="ru-RU" sz="2400" b="0" i="1" u="none" strike="noStrike" cap="none" normalizeH="0" dirty="0" smtClean="0">
                <a:ln>
                  <a:noFill/>
                </a:ln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площадь боковой поверхности;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i="1" dirty="0" smtClean="0">
                <a:latin typeface="Helvetica"/>
                <a:ea typeface="Times New Roman" pitchFamily="18" charset="0"/>
                <a:cs typeface="Times New Roman" pitchFamily="18" charset="0"/>
              </a:rPr>
              <a:t>	- площадь полной поверхности;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	-</a:t>
            </a:r>
            <a:r>
              <a:rPr kumimoji="0" lang="ru-RU" sz="2400" b="0" i="1" u="none" strike="noStrike" cap="none" normalizeH="0" dirty="0" smtClean="0">
                <a:ln>
                  <a:noFill/>
                </a:ln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объем данного тела.</a:t>
            </a:r>
          </a:p>
          <a:p>
            <a:pPr marL="457200" lvl="0" indent="-457200" eaLnBrk="0" hangingPunct="0"/>
            <a:r>
              <a:rPr lang="ru-RU" sz="2400" i="1" baseline="0" dirty="0" smtClean="0">
                <a:latin typeface="Helvetica"/>
                <a:ea typeface="Times New Roman" pitchFamily="18" charset="0"/>
                <a:cs typeface="Times New Roman" pitchFamily="18" charset="0"/>
              </a:rPr>
              <a:t>4. </a:t>
            </a:r>
            <a:r>
              <a:rPr lang="ru-RU" sz="2400" dirty="0"/>
              <a:t>Оформите решение в тетрадях.</a:t>
            </a:r>
            <a:endParaRPr kumimoji="0" lang="ru-RU" sz="2400" b="0" i="1" u="none" strike="noStrike" cap="none" normalizeH="0" baseline="0" dirty="0" smtClean="0">
              <a:ln>
                <a:noFill/>
              </a:ln>
              <a:effectLst/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5400" b="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43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TC101859862[[fn=Поп-музыка]]</Template>
  <TotalTime>5442</TotalTime>
  <Words>664</Words>
  <Application>Microsoft Office PowerPoint</Application>
  <PresentationFormat>Экран (4:3)</PresentationFormat>
  <Paragraphs>204</Paragraphs>
  <Slides>32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Urban Pop</vt:lpstr>
      <vt:lpstr>Microsoft Equation 3.0</vt:lpstr>
      <vt:lpstr>Формула</vt:lpstr>
      <vt:lpstr>Объемы прямой призмы и цилиндра  </vt:lpstr>
      <vt:lpstr>задачи на урок:</vt:lpstr>
      <vt:lpstr>Объем  ПРЯМОЙ  призмы  И ЦИЛИНДРА</vt:lpstr>
      <vt:lpstr>СВЕДЕНИЯ  ИЗ ПЛАНИМЕТРИИ</vt:lpstr>
      <vt:lpstr>Презентация PowerPoint</vt:lpstr>
      <vt:lpstr>Презентация PowerPoint</vt:lpstr>
      <vt:lpstr>Презентация PowerPoint</vt:lpstr>
      <vt:lpstr>Некоторые   отношения подобия</vt:lpstr>
      <vt:lpstr>Работа в группах</vt:lpstr>
      <vt:lpstr>ЗАДАЧА 1 </vt:lpstr>
      <vt:lpstr>ЗАДАЧА 2 </vt:lpstr>
      <vt:lpstr>  ЗАДАЧА 3    </vt:lpstr>
      <vt:lpstr>ЗАДАЧА 4 </vt:lpstr>
      <vt:lpstr>ЗАДАЧА 5 </vt:lpstr>
      <vt:lpstr>ЗАДАЧА 6 </vt:lpstr>
      <vt:lpstr>ЗАДАЧА 7 </vt:lpstr>
      <vt:lpstr>Презентация PowerPoint</vt:lpstr>
      <vt:lpstr>Домашнее задание</vt:lpstr>
      <vt:lpstr>Презентация PowerPoint</vt:lpstr>
      <vt:lpstr>Конфигурации  тел</vt:lpstr>
      <vt:lpstr>Призма,  вписанная  в цилиндр</vt:lpstr>
      <vt:lpstr>Призмы,   вписанные   в цилиндр</vt:lpstr>
      <vt:lpstr>ЗАДАЧА 10(27050) </vt:lpstr>
      <vt:lpstr>Призма,  описанная  около цилиндра</vt:lpstr>
      <vt:lpstr>Призмы,   описанные   около цилиндра</vt:lpstr>
      <vt:lpstr>Презентация PowerPoint</vt:lpstr>
      <vt:lpstr>ЗАДАЧА 11(27041) </vt:lpstr>
      <vt:lpstr>Дополнительная   задача</vt:lpstr>
      <vt:lpstr>План   решения:</vt:lpstr>
      <vt:lpstr>Ответы    к  самостоятельной  работе</vt:lpstr>
      <vt:lpstr>Презентация PowerPoint</vt:lpstr>
      <vt:lpstr>Спасибо за урок!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ЕГЭ. Задача В13. Объемы прямой призмы и цилиндра</dc:title>
  <dc:creator>Светлана</dc:creator>
  <cp:lastModifiedBy>1</cp:lastModifiedBy>
  <cp:revision>245</cp:revision>
  <dcterms:created xsi:type="dcterms:W3CDTF">2014-01-11T11:22:06Z</dcterms:created>
  <dcterms:modified xsi:type="dcterms:W3CDTF">2019-12-12T13:13:56Z</dcterms:modified>
</cp:coreProperties>
</file>