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6" r:id="rId5"/>
    <p:sldId id="265" r:id="rId6"/>
    <p:sldId id="264" r:id="rId7"/>
    <p:sldId id="259" r:id="rId8"/>
    <p:sldId id="260" r:id="rId9"/>
    <p:sldId id="270" r:id="rId10"/>
    <p:sldId id="267" r:id="rId11"/>
    <p:sldId id="268" r:id="rId12"/>
    <p:sldId id="262" r:id="rId13"/>
    <p:sldId id="27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40279-9FEE-43B1-A836-1E4750289CA5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9795F-31D2-4C1B-829A-73BC65574C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21913B-5EBF-4502-A750-308C7CCD23A1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C78AEF-DBBC-43DF-9CF8-41DB283DCF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4C15A-8DCC-45BD-BDCB-BED088222371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3F767-FDDB-44B7-901C-6DFDD31C0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A9173-FF0D-48D6-9A8B-0D37136E958B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C4960-E6B4-4845-BC8B-2A8D10AC37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B5212-7541-4F40-93B4-F4DB2C5C86E2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02729-2E68-4A1A-AD64-AE0CFD06D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7831-D786-45B3-8DB1-264D07CEDDCC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1E1B5-D416-4FCF-88CE-F7FE6BC43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4CC43-D442-44FD-B2D5-49F442DDAA5C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B23FF-13B0-4747-87AF-EEFA4769E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BA95A1-81ED-42CD-8B3D-188120DCB7CD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C10DD-F1D8-4E9E-86B1-B04EAD0B3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F6E89-DEEF-4C4D-BC44-07589192424B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8D6CA-9188-4820-80FE-4F29AD5493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A18F8-5097-46D7-8360-E40A4A38AAFE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79B74-6DA0-4F87-918F-477DC0EF6A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B726F-0FD3-450E-B3EA-BEEB4E7F5FBC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85859-7208-46A5-B0E6-D220CCF2A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A001E4-4E57-4E86-9F71-A816DA0330EF}" type="datetimeFigureOut">
              <a:rPr lang="ru-RU"/>
              <a:pPr>
                <a:defRPr/>
              </a:pPr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3A27B10-0AA3-43CF-9D5E-3A173F14F0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Картинки по запросу северное сия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anchor="t"/>
          <a:lstStyle/>
          <a:p>
            <a:pPr algn="l" eaLnBrk="1" hangingPunct="1"/>
            <a:r>
              <a:rPr lang="ru-RU" sz="2400" b="1" smtClean="0"/>
              <a:t/>
            </a:r>
            <a:br>
              <a:rPr lang="ru-RU" sz="2400" b="1" smtClean="0"/>
            </a:br>
            <a:r>
              <a:rPr lang="ru-RU" sz="2400" b="1" smtClean="0"/>
              <a:t>Задание 1: </a:t>
            </a:r>
            <a:r>
              <a:rPr lang="ru-RU" sz="2400" smtClean="0"/>
              <a:t>Выразить вес белого взрослого медведя в тоннах:</a:t>
            </a:r>
            <a:br>
              <a:rPr lang="ru-RU" sz="2400" smtClean="0"/>
            </a:br>
            <a:r>
              <a:rPr lang="ru-RU" sz="2400" smtClean="0"/>
              <a:t>                     600 кг=____т, 800 кг=____т, 1000 кг=____т.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b="1" smtClean="0"/>
              <a:t>Задание 2: </a:t>
            </a:r>
            <a:r>
              <a:rPr lang="ru-RU" sz="2400" smtClean="0"/>
              <a:t>Сколько кг рыбы может съесть белый медведь за 3     </a:t>
            </a:r>
            <a:br>
              <a:rPr lang="ru-RU" sz="2400" smtClean="0"/>
            </a:br>
            <a:r>
              <a:rPr lang="ru-RU" sz="2400" smtClean="0"/>
              <a:t>                      приема пищи, если за один прием съедает 5,3 кг?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b="1" smtClean="0"/>
              <a:t>Задание 3: </a:t>
            </a:r>
            <a:r>
              <a:rPr lang="ru-RU" sz="2400" smtClean="0"/>
              <a:t>Определить вес медвежьей семьи, которая состоит  </a:t>
            </a:r>
            <a:br>
              <a:rPr lang="ru-RU" sz="2400" smtClean="0"/>
            </a:br>
            <a:r>
              <a:rPr lang="ru-RU" sz="2400" smtClean="0"/>
              <a:t>                      из взрослых медведя (0,8т) и медведицы (0,6т) и    </a:t>
            </a:r>
            <a:br>
              <a:rPr lang="ru-RU" sz="2400" smtClean="0"/>
            </a:br>
            <a:r>
              <a:rPr lang="ru-RU" sz="2400" smtClean="0"/>
              <a:t>                      двух медвежат (0,003т и 0,004т):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b="1" smtClean="0"/>
              <a:t>Задание 4: </a:t>
            </a:r>
            <a:r>
              <a:rPr lang="ru-RU" sz="2400" smtClean="0"/>
              <a:t>Какое расстояние проплывет белый   </a:t>
            </a:r>
            <a:br>
              <a:rPr lang="ru-RU" sz="2400" smtClean="0"/>
            </a:br>
            <a:r>
              <a:rPr lang="ru-RU" sz="2400" smtClean="0"/>
              <a:t>                      медведь за 4 ч со скоростью 5,2 км/ч</a:t>
            </a:r>
            <a:r>
              <a:rPr lang="ru-RU" sz="2400" smtClean="0">
                <a:latin typeface="Arial" charset="0"/>
              </a:rPr>
              <a:t>?</a:t>
            </a:r>
            <a:br>
              <a:rPr lang="ru-RU" sz="2400" smtClean="0">
                <a:latin typeface="Arial" charset="0"/>
              </a:rPr>
            </a:br>
            <a:r>
              <a:rPr lang="ru-RU" sz="2400" smtClean="0">
                <a:latin typeface="Arial" charset="0"/>
              </a:rPr>
              <a:t/>
            </a:r>
            <a:br>
              <a:rPr lang="ru-RU" sz="2400" smtClean="0">
                <a:latin typeface="Arial" charset="0"/>
              </a:rPr>
            </a:br>
            <a:r>
              <a:rPr lang="ru-RU" sz="2400" smtClean="0">
                <a:latin typeface="Arial" charset="0"/>
              </a:rPr>
              <a:t/>
            </a:r>
            <a:br>
              <a:rPr lang="ru-RU" sz="2400" smtClean="0">
                <a:latin typeface="Arial" charset="0"/>
              </a:rPr>
            </a:br>
            <a:r>
              <a:rPr lang="ru-RU" sz="2400" smtClean="0">
                <a:latin typeface="Arial" charset="0"/>
              </a:rPr>
              <a:t>Критерии оценивания: «5» - 4 правильных ответа</a:t>
            </a:r>
            <a:br>
              <a:rPr lang="ru-RU" sz="2400" smtClean="0">
                <a:latin typeface="Arial" charset="0"/>
              </a:rPr>
            </a:br>
            <a:r>
              <a:rPr lang="ru-RU" sz="2400" smtClean="0">
                <a:latin typeface="Arial" charset="0"/>
              </a:rPr>
              <a:t>                                       «4» - 3 правильных ответа</a:t>
            </a:r>
            <a:br>
              <a:rPr lang="ru-RU" sz="2400" smtClean="0">
                <a:latin typeface="Arial" charset="0"/>
              </a:rPr>
            </a:br>
            <a:r>
              <a:rPr lang="ru-RU" sz="2400" smtClean="0">
                <a:latin typeface="Arial" charset="0"/>
              </a:rPr>
              <a:t>                                       «3» - 2 правильных ответа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78562"/>
          </a:xfrm>
        </p:spPr>
        <p:txBody>
          <a:bodyPr anchor="t"/>
          <a:lstStyle/>
          <a:p>
            <a:pPr algn="l" eaLnBrk="1" hangingPunct="1"/>
            <a:r>
              <a:rPr lang="ru-RU" sz="3600" b="1" smtClean="0"/>
              <a:t>Проверьте себя:</a:t>
            </a:r>
            <a:br>
              <a:rPr lang="ru-RU" sz="3600" b="1" smtClean="0"/>
            </a:br>
            <a:r>
              <a:rPr lang="ru-RU" sz="3600" b="1" smtClean="0"/>
              <a:t/>
            </a:r>
            <a:br>
              <a:rPr lang="ru-RU" sz="3600" b="1" smtClean="0"/>
            </a:br>
            <a:r>
              <a:rPr lang="ru-RU" sz="2400" b="1" smtClean="0"/>
              <a:t>Задание 1</a:t>
            </a:r>
            <a:r>
              <a:rPr lang="ru-RU" sz="2400" smtClean="0"/>
              <a:t>: </a:t>
            </a:r>
            <a:r>
              <a:rPr lang="ru-RU" sz="2400" b="1" smtClean="0">
                <a:solidFill>
                  <a:srgbClr val="C00000"/>
                </a:solidFill>
              </a:rPr>
              <a:t>600кг=0,6т, </a:t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b="1" smtClean="0">
                <a:solidFill>
                  <a:srgbClr val="C00000"/>
                </a:solidFill>
              </a:rPr>
              <a:t>                      800кг=0,8т, </a:t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b="1" smtClean="0">
                <a:solidFill>
                  <a:srgbClr val="C00000"/>
                </a:solidFill>
              </a:rPr>
              <a:t>                      1000кг = 1т.</a:t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b="1" smtClean="0">
                <a:solidFill>
                  <a:srgbClr val="C00000"/>
                </a:solidFill>
              </a:rPr>
              <a:t/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b="1" smtClean="0"/>
              <a:t>Задание 2: </a:t>
            </a:r>
            <a:r>
              <a:rPr lang="ru-RU" sz="2400" b="1" smtClean="0">
                <a:solidFill>
                  <a:srgbClr val="C00000"/>
                </a:solidFill>
              </a:rPr>
              <a:t>15,9 кг</a:t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b="1" smtClean="0"/>
              <a:t/>
            </a:r>
            <a:br>
              <a:rPr lang="ru-RU" sz="2400" b="1" smtClean="0"/>
            </a:br>
            <a:r>
              <a:rPr lang="ru-RU" sz="2400" b="1" smtClean="0"/>
              <a:t>Задание 3: </a:t>
            </a:r>
            <a:r>
              <a:rPr lang="ru-RU" sz="2400" b="1" smtClean="0">
                <a:solidFill>
                  <a:srgbClr val="C00000"/>
                </a:solidFill>
              </a:rPr>
              <a:t>1,407 т</a:t>
            </a:r>
            <a:br>
              <a:rPr lang="ru-RU" sz="2400" b="1" smtClean="0">
                <a:solidFill>
                  <a:srgbClr val="C00000"/>
                </a:solidFill>
              </a:rPr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b="1" smtClean="0"/>
              <a:t>Задание 4: </a:t>
            </a:r>
            <a:r>
              <a:rPr lang="ru-RU" sz="2400" b="1" smtClean="0">
                <a:solidFill>
                  <a:srgbClr val="C00000"/>
                </a:solidFill>
              </a:rPr>
              <a:t>20,8 км</a:t>
            </a:r>
            <a:r>
              <a:rPr lang="ru-RU" sz="2400" b="1" smtClean="0">
                <a:solidFill>
                  <a:srgbClr val="C00000"/>
                </a:solidFill>
                <a:latin typeface="Arial" charset="0"/>
              </a:rPr>
              <a:t/>
            </a:r>
            <a:br>
              <a:rPr lang="ru-RU" sz="2400" b="1" smtClean="0">
                <a:solidFill>
                  <a:srgbClr val="C00000"/>
                </a:solidFill>
                <a:latin typeface="Arial" charset="0"/>
              </a:rPr>
            </a:br>
            <a:endParaRPr lang="ru-RU" sz="2400" smtClean="0">
              <a:solidFill>
                <a:srgbClr val="C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ПЛАН МИНИ-ПРОЕКТА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Название проекта</a:t>
            </a:r>
          </a:p>
          <a:p>
            <a:pPr eaLnBrk="1" hangingPunct="1"/>
            <a:r>
              <a:rPr lang="ru-RU" smtClean="0">
                <a:latin typeface="Arial" charset="0"/>
              </a:rPr>
              <a:t>Про белого медведя</a:t>
            </a:r>
          </a:p>
          <a:p>
            <a:pPr eaLnBrk="1" hangingPunct="1"/>
            <a:r>
              <a:rPr lang="ru-RU" smtClean="0">
                <a:latin typeface="Arial" charset="0"/>
              </a:rPr>
              <a:t>Где обитает?</a:t>
            </a:r>
          </a:p>
          <a:p>
            <a:pPr eaLnBrk="1" hangingPunct="1"/>
            <a:r>
              <a:rPr lang="ru-RU" smtClean="0">
                <a:latin typeface="Arial" charset="0"/>
              </a:rPr>
              <a:t>Чем питается?</a:t>
            </a:r>
          </a:p>
          <a:p>
            <a:pPr eaLnBrk="1" hangingPunct="1"/>
            <a:r>
              <a:rPr lang="ru-RU" smtClean="0">
                <a:latin typeface="Arial" charset="0"/>
              </a:rPr>
              <a:t>Как защитить белого медведя?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68962"/>
          </a:xfrm>
        </p:spPr>
        <p:txBody>
          <a:bodyPr/>
          <a:lstStyle/>
          <a:p>
            <a:r>
              <a:rPr lang="ru-RU" smtClean="0">
                <a:latin typeface="Arial" charset="0"/>
              </a:rPr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F:\ИНТЕГР.УРОК\Новая папка\images (1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82938" y="685800"/>
            <a:ext cx="2455862" cy="204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5" descr="F:\ИНТЕГР.УРОК\Новая папка\images (1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6950" y="2563813"/>
            <a:ext cx="2052638" cy="158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7" descr="F:\ИНТЕГР.УРОК\Новая папка\images (1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89575" y="4164013"/>
            <a:ext cx="2790825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6" descr="F:\ИНТЕГР.УРОК\Новая папка\images (17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38800" y="779463"/>
            <a:ext cx="2678113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0" descr="F:\ИНТЕГР.УРОК\Новая папка\images (9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82938" y="2563813"/>
            <a:ext cx="28575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4" descr="Картинки по запросу животные арктики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338" y="779463"/>
            <a:ext cx="2768600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6" descr="ANd9GcTYxG0_7DUhKkxq108dRS4hTDxJEfu6MFQeA6eM543GoNmNoJ_ain5uupX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798763" y="4164013"/>
            <a:ext cx="26765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8" descr="Картинки по запросу животные арктики"/>
          <p:cNvPicPr>
            <a:picLocks noChangeAspect="1" noChangeArrowheads="1"/>
          </p:cNvPicPr>
          <p:nvPr/>
        </p:nvPicPr>
        <p:blipFill>
          <a:blip r:embed="rId9" cstate="print"/>
          <a:srcRect t="6293" r="4333" b="7397"/>
          <a:stretch>
            <a:fillRect/>
          </a:stretch>
        </p:blipFill>
        <p:spPr bwMode="auto">
          <a:xfrm>
            <a:off x="290513" y="4164013"/>
            <a:ext cx="24923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22" descr="1-4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4338" y="2620963"/>
            <a:ext cx="273526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0" descr="F:\ИНТЕГР.УРОК\Новая папка\images (9)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457200"/>
            <a:ext cx="9144000" cy="5775325"/>
          </a:xfrm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6278562"/>
          </a:xfrm>
        </p:spPr>
        <p:txBody>
          <a:bodyPr anchor="t"/>
          <a:lstStyle/>
          <a:p>
            <a:pPr algn="l" eaLnBrk="1" hangingPunct="1"/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      1,5               2,658               62,812            0,0001               5,00002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0,13                                                                           25,7             56487,0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2,9                                                                                                      602,35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5,65                                                                                                    0,0203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3,001                                                                                               45,1111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5505,555                9,09000                 0,1                       888,910044444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F:\ИНТЕГР.УРОК\Новая папка\images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8839200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6387" name="Picture 5" descr="Картинки по запросу морж кто это загад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28600"/>
            <a:ext cx="8686800" cy="578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1" name="AutoShape 5" descr="2Q=="/>
          <p:cNvSpPr>
            <a:spLocks noChangeAspect="1" noChangeArrowheads="1"/>
          </p:cNvSpPr>
          <p:nvPr/>
        </p:nvSpPr>
        <p:spPr bwMode="auto">
          <a:xfrm>
            <a:off x="144463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AutoShape 7" descr="2Q=="/>
          <p:cNvSpPr>
            <a:spLocks noChangeAspect="1" noChangeArrowheads="1"/>
          </p:cNvSpPr>
          <p:nvPr/>
        </p:nvSpPr>
        <p:spPr bwMode="auto">
          <a:xfrm>
            <a:off x="144463" y="460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7413" name="Picture 9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304800" y="228600"/>
            <a:ext cx="8534400" cy="61722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 algn="l" eaLnBrk="1" hangingPunct="1"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> </a:t>
            </a:r>
            <a:r>
              <a:rPr lang="ru-RU" b="1" dirty="0" smtClean="0"/>
              <a:t>      2,5+1,3   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b="1" dirty="0" smtClean="0"/>
              <a:t>             3,31-1,31   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2*2,1      </a:t>
            </a:r>
            <a:r>
              <a:rPr lang="ru-RU" b="1" dirty="0" smtClean="0">
                <a:solidFill>
                  <a:srgbClr val="FF0000"/>
                </a:solidFill>
              </a:rPr>
              <a:t>Ш</a:t>
            </a:r>
            <a:r>
              <a:rPr lang="ru-RU" b="1" dirty="0" smtClean="0"/>
              <a:t>            5,5*10        </a:t>
            </a:r>
            <a:r>
              <a:rPr lang="ru-RU" b="1" dirty="0" smtClean="0">
                <a:solidFill>
                  <a:srgbClr val="FF0000"/>
                </a:solidFill>
              </a:rPr>
              <a:t>Н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0,5+0,5   </a:t>
            </a:r>
            <a:r>
              <a:rPr lang="ru-RU" b="1" dirty="0" smtClean="0">
                <a:solidFill>
                  <a:srgbClr val="FF0000"/>
                </a:solidFill>
              </a:rPr>
              <a:t>Т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 smtClean="0"/>
          </a:p>
        </p:txBody>
      </p:sp>
      <p:sp>
        <p:nvSpPr>
          <p:cNvPr id="19479" name="Rectangle 23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endParaRPr lang="ru-RU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85800" y="3657600"/>
          <a:ext cx="7920880" cy="2232248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1584176"/>
                <a:gridCol w="1584176"/>
                <a:gridCol w="1584176"/>
                <a:gridCol w="1584176"/>
                <a:gridCol w="1584176"/>
              </a:tblGrid>
              <a:tr h="1116124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4,2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3,8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55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6124"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/>
          <a:lstStyle/>
          <a:p>
            <a:pPr algn="l" eaLnBrk="1" hangingPunct="1"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</a:t>
            </a:r>
            <a:r>
              <a:rPr lang="ru-RU" b="1" dirty="0" smtClean="0"/>
              <a:t>2,5+1,3   </a:t>
            </a:r>
            <a:r>
              <a:rPr lang="ru-RU" b="1" dirty="0" smtClean="0">
                <a:solidFill>
                  <a:srgbClr val="FF0000"/>
                </a:solidFill>
              </a:rPr>
              <a:t>У</a:t>
            </a:r>
            <a:r>
              <a:rPr lang="ru-RU" b="1" dirty="0" smtClean="0"/>
              <a:t>             3,31-1,31   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2*2,1     </a:t>
            </a:r>
            <a:r>
              <a:rPr lang="ru-RU" b="1" dirty="0" smtClean="0">
                <a:solidFill>
                  <a:srgbClr val="FF0000"/>
                </a:solidFill>
              </a:rPr>
              <a:t>Ш</a:t>
            </a:r>
            <a:r>
              <a:rPr lang="ru-RU" b="1" dirty="0" smtClean="0"/>
              <a:t>            5,5*10        </a:t>
            </a:r>
            <a:r>
              <a:rPr lang="ru-RU" b="1" dirty="0" smtClean="0">
                <a:solidFill>
                  <a:srgbClr val="FF0000"/>
                </a:solidFill>
              </a:rPr>
              <a:t>Н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       0,5+0,5   </a:t>
            </a:r>
            <a:r>
              <a:rPr lang="ru-RU" b="1" dirty="0" smtClean="0">
                <a:solidFill>
                  <a:srgbClr val="FF0000"/>
                </a:solidFill>
              </a:rPr>
              <a:t>Т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066800" y="3352800"/>
          <a:ext cx="7162800" cy="182880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1432560"/>
                <a:gridCol w="1432560"/>
                <a:gridCol w="1432560"/>
                <a:gridCol w="1432560"/>
                <a:gridCol w="1432560"/>
              </a:tblGrid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4,2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3,8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55</a:t>
                      </a:r>
                      <a:endParaRPr lang="ru-RU" sz="3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Ш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А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Т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У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36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Картинки по запросу морской заяц карти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533400"/>
            <a:ext cx="8836025" cy="5629275"/>
          </a:xfrm>
          <a:prstGeom prst="rect">
            <a:avLst/>
          </a:prstGeom>
          <a:noFill/>
        </p:spPr>
      </p:pic>
      <p:sp>
        <p:nvSpPr>
          <p:cNvPr id="2662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Шатун</a:t>
            </a:r>
          </a:p>
        </p:txBody>
      </p:sp>
      <p:sp>
        <p:nvSpPr>
          <p:cNvPr id="2662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</TotalTime>
  <Words>41</Words>
  <Application>Microsoft Office PowerPoint</Application>
  <PresentationFormat>Экран (4:3)</PresentationFormat>
  <Paragraphs>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       1,5               2,658               62,812            0,0001               5,00002   0,13                                                                           25,7             56487,0   2,9                                                                                                      602,35   5,65                                                                                                    0,0203   3,001                                                                                               45,1111   5505,555                9,09000                 0,1                       888,910044444   </vt:lpstr>
      <vt:lpstr>Слайд 4</vt:lpstr>
      <vt:lpstr>Слайд 5</vt:lpstr>
      <vt:lpstr>Слайд 6</vt:lpstr>
      <vt:lpstr>        2,5+1,3   У             3,31-1,31   А        2*2,1      Ш            5,5*10        Н        0,5+0,5   Т   </vt:lpstr>
      <vt:lpstr>        2,5+1,3   У             3,31-1,31   А        2*2,1     Ш            5,5*10        Н        0,5+0,5   Т    </vt:lpstr>
      <vt:lpstr>Шатун</vt:lpstr>
      <vt:lpstr> Задание 1: Выразить вес белого взрослого медведя в тоннах:                      600 кг=____т, 800 кг=____т, 1000 кг=____т.  Задание 2: Сколько кг рыбы может съесть белый медведь за 3                            приема пищи, если за один прием съедает 5,3 кг?  Задание 3: Определить вес медвежьей семьи, которая состоит                         из взрослых медведя (0,8т) и медведицы (0,6т) и                           двух медвежат (0,003т и 0,004т):  Задание 4: Какое расстояние проплывет белый                          медведь за 4 ч со скоростью 5,2 км/ч?   Критерии оценивания: «5» - 4 правильных ответа                                        «4» - 3 правильных ответа                                        «3» - 2 правильных ответа</vt:lpstr>
      <vt:lpstr>Проверьте себя:  Задание 1: 600кг=0,6т,                        800кг=0,8т,                        1000кг = 1т.  Задание 2: 15,9 кг  Задание 3: 1,407 т  Задание 4: 20,8 км </vt:lpstr>
      <vt:lpstr>ПЛАН МИНИ-ПРОЕКТА</vt:lpstr>
      <vt:lpstr>Спасибо за внимание!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hp-1</dc:creator>
  <cp:lastModifiedBy>1</cp:lastModifiedBy>
  <cp:revision>14</cp:revision>
  <dcterms:created xsi:type="dcterms:W3CDTF">2016-03-13T17:55:19Z</dcterms:created>
  <dcterms:modified xsi:type="dcterms:W3CDTF">2019-12-24T12:58:21Z</dcterms:modified>
</cp:coreProperties>
</file>