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6858000" cx="12192000"/>
  <p:notesSz cx="6858000" cy="9144000"/>
  <p:embeddedFontLst>
    <p:embeddedFont>
      <p:font typeface="Roboto"/>
      <p:regular r:id="rId20"/>
      <p:bold r:id="rId21"/>
      <p:italic r:id="rId22"/>
      <p:boldItalic r:id="rId23"/>
    </p:embeddedFont>
    <p:embeddedFont>
      <p:font typeface="Garamond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8" roundtripDataSignature="AMtx7mjzbwknLbEGMROVjxvTVGsxvD2A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Garamond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Garamond-italic.fntdata"/><Relationship Id="rId25" Type="http://schemas.openxmlformats.org/officeDocument/2006/relationships/font" Target="fonts/Garamond-bold.fntdata"/><Relationship Id="rId28" Type="http://customschemas.google.com/relationships/presentationmetadata" Target="metadata"/><Relationship Id="rId27" Type="http://schemas.openxmlformats.org/officeDocument/2006/relationships/font" Target="fonts/Garamond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итульный слайд" showMasterSp="0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oogle Shape;17;p17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descr="HD-PanelTitleR1.png" id="18" name="Google Shape;18;p1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0" y="0"/>
              <a:ext cx="12188825" cy="68562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Google Shape;19;p17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HDRibbonTitle-UniformTrim.png" id="20" name="Google Shape;20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DRibbonTitle-UniformTrim.png" id="21" name="Google Shape;21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" name="Google Shape;22;p17"/>
          <p:cNvSpPr txBox="1"/>
          <p:nvPr>
            <p:ph type="ctrTitle"/>
          </p:nvPr>
        </p:nvSpPr>
        <p:spPr>
          <a:xfrm>
            <a:off x="2692398" y="1871131"/>
            <a:ext cx="6815669" cy="15155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Garamond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7"/>
          <p:cNvSpPr txBox="1"/>
          <p:nvPr>
            <p:ph idx="1" type="subTitle"/>
          </p:nvPr>
        </p:nvSpPr>
        <p:spPr>
          <a:xfrm>
            <a:off x="2692398" y="3657597"/>
            <a:ext cx="6815669" cy="1320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420"/>
              </a:spcBef>
              <a:spcAft>
                <a:spcPts val="0"/>
              </a:spcAft>
              <a:buSzPts val="2415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23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207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84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61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61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4" name="Google Shape;24;p17"/>
          <p:cNvSpPr txBox="1"/>
          <p:nvPr>
            <p:ph idx="10" type="dt"/>
          </p:nvPr>
        </p:nvSpPr>
        <p:spPr>
          <a:xfrm>
            <a:off x="7983232" y="5037663"/>
            <a:ext cx="89746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1" type="ftr"/>
          </p:nvPr>
        </p:nvSpPr>
        <p:spPr>
          <a:xfrm>
            <a:off x="2692397" y="5037663"/>
            <a:ext cx="5214635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7"/>
          <p:cNvSpPr txBox="1"/>
          <p:nvPr>
            <p:ph idx="12" type="sldNum"/>
          </p:nvPr>
        </p:nvSpPr>
        <p:spPr>
          <a:xfrm>
            <a:off x="8956900" y="5037663"/>
            <a:ext cx="55116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27" name="Google Shape;27;p17"/>
          <p:cNvCxnSpPr/>
          <p:nvPr/>
        </p:nvCxnSpPr>
        <p:spPr>
          <a:xfrm>
            <a:off x="2692399" y="3522131"/>
            <a:ext cx="681566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анорамная фотография с подписью">
  <p:cSld name="Панорамная фотография с подписью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6"/>
          <p:cNvSpPr txBox="1"/>
          <p:nvPr>
            <p:ph type="title"/>
          </p:nvPr>
        </p:nvSpPr>
        <p:spPr>
          <a:xfrm>
            <a:off x="1295401" y="4815415"/>
            <a:ext cx="9609666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6"/>
          <p:cNvSpPr/>
          <p:nvPr>
            <p:ph idx="2" type="pic"/>
          </p:nvPr>
        </p:nvSpPr>
        <p:spPr>
          <a:xfrm>
            <a:off x="1041427" y="1041399"/>
            <a:ext cx="10105972" cy="3335869"/>
          </a:xfrm>
          <a:prstGeom prst="roundRect">
            <a:avLst>
              <a:gd fmla="val 0" name="adj"/>
            </a:avLst>
          </a:prstGeom>
          <a:noFill/>
          <a:ln cap="flat" cmpd="thickThin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88" name="Google Shape;88;p26"/>
          <p:cNvSpPr txBox="1"/>
          <p:nvPr>
            <p:ph idx="1" type="body"/>
          </p:nvPr>
        </p:nvSpPr>
        <p:spPr>
          <a:xfrm>
            <a:off x="1295401" y="5382153"/>
            <a:ext cx="960966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280"/>
              </a:spcBef>
              <a:spcAft>
                <a:spcPts val="0"/>
              </a:spcAft>
              <a:buSzPts val="1610"/>
              <a:buNone/>
              <a:defRPr sz="14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89" name="Google Shape;89;p26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6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подпись">
  <p:cSld name="Заголовок и подпись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 txBox="1"/>
          <p:nvPr>
            <p:ph type="title"/>
          </p:nvPr>
        </p:nvSpPr>
        <p:spPr>
          <a:xfrm>
            <a:off x="1303868" y="982132"/>
            <a:ext cx="9592732" cy="29548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7"/>
          <p:cNvSpPr txBox="1"/>
          <p:nvPr>
            <p:ph idx="1" type="body"/>
          </p:nvPr>
        </p:nvSpPr>
        <p:spPr>
          <a:xfrm>
            <a:off x="1303868" y="4343399"/>
            <a:ext cx="9592732" cy="153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5" name="Google Shape;95;p27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7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7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98" name="Google Shape;98;p27"/>
          <p:cNvCxnSpPr/>
          <p:nvPr/>
        </p:nvCxnSpPr>
        <p:spPr>
          <a:xfrm>
            <a:off x="1396169" y="4140199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Цитата с подписью">
  <p:cSld name="Цитата с подписью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8"/>
          <p:cNvSpPr txBox="1"/>
          <p:nvPr>
            <p:ph type="title"/>
          </p:nvPr>
        </p:nvSpPr>
        <p:spPr>
          <a:xfrm>
            <a:off x="1446213" y="982132"/>
            <a:ext cx="9296398" cy="2370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None/>
              <a:defRPr b="0" sz="32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8"/>
          <p:cNvSpPr txBox="1"/>
          <p:nvPr>
            <p:ph idx="1" type="body"/>
          </p:nvPr>
        </p:nvSpPr>
        <p:spPr>
          <a:xfrm>
            <a:off x="1674812" y="3352800"/>
            <a:ext cx="8839202" cy="58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r">
              <a:spcBef>
                <a:spcPts val="400"/>
              </a:spcBef>
              <a:spcAft>
                <a:spcPts val="0"/>
              </a:spcAft>
              <a:buSzPts val="2300"/>
              <a:buFont typeface="Garamond"/>
              <a:buNone/>
              <a:defRPr sz="20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Font typeface="Garamond"/>
              <a:buNone/>
              <a:defRPr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Font typeface="Garamond"/>
              <a:buNone/>
              <a:defRPr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Font typeface="Garamond"/>
              <a:buNone/>
              <a:defRPr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Font typeface="Garamond"/>
              <a:buNone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02" name="Google Shape;102;p28"/>
          <p:cNvSpPr txBox="1"/>
          <p:nvPr>
            <p:ph idx="2" type="body"/>
          </p:nvPr>
        </p:nvSpPr>
        <p:spPr>
          <a:xfrm>
            <a:off x="1295401" y="4343399"/>
            <a:ext cx="9609666" cy="153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3" name="Google Shape;103;p28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8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8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6" name="Google Shape;106;p28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07" name="Google Shape;107;p28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08" name="Google Shape;108;p28"/>
          <p:cNvCxnSpPr/>
          <p:nvPr/>
        </p:nvCxnSpPr>
        <p:spPr>
          <a:xfrm>
            <a:off x="1396169" y="4140199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Карточка имени">
  <p:cSld name="Карточка имени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9"/>
          <p:cNvSpPr txBox="1"/>
          <p:nvPr>
            <p:ph type="title"/>
          </p:nvPr>
        </p:nvSpPr>
        <p:spPr>
          <a:xfrm>
            <a:off x="1295402" y="3308581"/>
            <a:ext cx="9609668" cy="146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Garamond"/>
              <a:buNone/>
              <a:defRPr b="0" sz="3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9"/>
          <p:cNvSpPr txBox="1"/>
          <p:nvPr>
            <p:ph idx="1" type="body"/>
          </p:nvPr>
        </p:nvSpPr>
        <p:spPr>
          <a:xfrm>
            <a:off x="1295401" y="4777381"/>
            <a:ext cx="9609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3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2" name="Google Shape;112;p29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9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9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Цитата карточки имени">
  <p:cSld name="Цитата карточки имени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0"/>
          <p:cNvSpPr txBox="1"/>
          <p:nvPr>
            <p:ph type="title"/>
          </p:nvPr>
        </p:nvSpPr>
        <p:spPr>
          <a:xfrm>
            <a:off x="1446213" y="982132"/>
            <a:ext cx="9296398" cy="2243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aramond"/>
              <a:buNone/>
              <a:defRPr b="0" sz="32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0"/>
          <p:cNvSpPr txBox="1"/>
          <p:nvPr>
            <p:ph idx="1" type="body"/>
          </p:nvPr>
        </p:nvSpPr>
        <p:spPr>
          <a:xfrm>
            <a:off x="1295401" y="3639312"/>
            <a:ext cx="9609668" cy="8869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276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8" name="Google Shape;118;p30"/>
          <p:cNvSpPr txBox="1"/>
          <p:nvPr>
            <p:ph idx="2" type="body"/>
          </p:nvPr>
        </p:nvSpPr>
        <p:spPr>
          <a:xfrm>
            <a:off x="1295401" y="4529667"/>
            <a:ext cx="9609668" cy="1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207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9" name="Google Shape;119;p30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0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0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22" name="Google Shape;122;p30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endParaRPr/>
          </a:p>
        </p:txBody>
      </p:sp>
      <p:sp>
        <p:nvSpPr>
          <p:cNvPr id="123" name="Google Shape;123;p30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”</a:t>
            </a:r>
            <a:endParaRPr/>
          </a:p>
        </p:txBody>
      </p:sp>
      <p:cxnSp>
        <p:nvCxnSpPr>
          <p:cNvPr id="124" name="Google Shape;124;p30"/>
          <p:cNvCxnSpPr/>
          <p:nvPr/>
        </p:nvCxnSpPr>
        <p:spPr>
          <a:xfrm>
            <a:off x="1396169" y="3429000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Истина или ложь">
  <p:cSld name="Истина или ложь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1"/>
          <p:cNvSpPr txBox="1"/>
          <p:nvPr>
            <p:ph type="title"/>
          </p:nvPr>
        </p:nvSpPr>
        <p:spPr>
          <a:xfrm>
            <a:off x="1295401" y="982132"/>
            <a:ext cx="9609666" cy="2243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31"/>
          <p:cNvSpPr txBox="1"/>
          <p:nvPr>
            <p:ph idx="1" type="body"/>
          </p:nvPr>
        </p:nvSpPr>
        <p:spPr>
          <a:xfrm>
            <a:off x="1295401" y="3630168"/>
            <a:ext cx="9609668" cy="841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3220"/>
              <a:buNone/>
              <a:defRPr sz="2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8" name="Google Shape;128;p31"/>
          <p:cNvSpPr txBox="1"/>
          <p:nvPr>
            <p:ph idx="2" type="body"/>
          </p:nvPr>
        </p:nvSpPr>
        <p:spPr>
          <a:xfrm>
            <a:off x="1295400" y="4470399"/>
            <a:ext cx="9609670" cy="140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207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9" name="Google Shape;129;p31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31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31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132" name="Google Shape;132;p31"/>
          <p:cNvCxnSpPr/>
          <p:nvPr/>
        </p:nvCxnSpPr>
        <p:spPr>
          <a:xfrm>
            <a:off x="1396169" y="3429000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вертикальный текст" type="vertTx">
  <p:cSld name="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2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2"/>
          <p:cNvSpPr txBox="1"/>
          <p:nvPr>
            <p:ph idx="1" type="body"/>
          </p:nvPr>
        </p:nvSpPr>
        <p:spPr>
          <a:xfrm rot="5400000">
            <a:off x="4436531" y="-584198"/>
            <a:ext cx="3318936" cy="96011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36" name="Google Shape;136;p32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32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2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139" name="Google Shape;139;p32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Вертикальный заголовок и текст" type="vertTitleAndTx">
  <p:cSld name="VERTICAL_TITLE_AND_VERTICAL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3"/>
          <p:cNvSpPr txBox="1"/>
          <p:nvPr>
            <p:ph type="title"/>
          </p:nvPr>
        </p:nvSpPr>
        <p:spPr>
          <a:xfrm rot="5400000">
            <a:off x="7497936" y="2483551"/>
            <a:ext cx="4893735" cy="18908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3"/>
          <p:cNvSpPr txBox="1"/>
          <p:nvPr>
            <p:ph idx="1" type="body"/>
          </p:nvPr>
        </p:nvSpPr>
        <p:spPr>
          <a:xfrm rot="5400000">
            <a:off x="2565043" y="-287513"/>
            <a:ext cx="4893734" cy="7433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143" name="Google Shape;143;p33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33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33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146" name="Google Shape;146;p33"/>
          <p:cNvCxnSpPr/>
          <p:nvPr/>
        </p:nvCxnSpPr>
        <p:spPr>
          <a:xfrm>
            <a:off x="8863890" y="990600"/>
            <a:ext cx="0" cy="487680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олько заголовок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8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33" name="Google Shape;33;p18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устой слайд" typ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9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9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9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объект" type="obj">
  <p:cSld name="OBJEC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Google Shape;39;p20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" name="Google Shape;40;p20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0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42" name="Google Shape;42;p20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0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0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 type="picTx">
  <p:cSld name="PICTURE_WITH_CAPTIO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1"/>
          <p:cNvSpPr txBox="1"/>
          <p:nvPr>
            <p:ph type="title"/>
          </p:nvPr>
        </p:nvSpPr>
        <p:spPr>
          <a:xfrm>
            <a:off x="1295399" y="1883832"/>
            <a:ext cx="6241816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aramond"/>
              <a:buNone/>
              <a:defRPr b="0" sz="2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1"/>
          <p:cNvSpPr/>
          <p:nvPr>
            <p:ph idx="2" type="pic"/>
          </p:nvPr>
        </p:nvSpPr>
        <p:spPr>
          <a:xfrm>
            <a:off x="8094831" y="1041400"/>
            <a:ext cx="3063347" cy="4775200"/>
          </a:xfrm>
          <a:prstGeom prst="roundRect">
            <a:avLst>
              <a:gd fmla="val 0" name="adj"/>
            </a:avLst>
          </a:prstGeom>
          <a:noFill/>
          <a:ln cap="flat" cmpd="thickThin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840"/>
              <a:buFont typeface="Arial"/>
              <a:buNone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48" name="Google Shape;48;p21"/>
          <p:cNvSpPr txBox="1"/>
          <p:nvPr>
            <p:ph idx="1" type="body"/>
          </p:nvPr>
        </p:nvSpPr>
        <p:spPr>
          <a:xfrm>
            <a:off x="1295399" y="3255432"/>
            <a:ext cx="6241816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207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49" name="Google Shape;49;p21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1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1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" type="secHead">
  <p:cSld name="SECTION_HEAD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2"/>
          <p:cNvSpPr txBox="1"/>
          <p:nvPr>
            <p:ph type="title"/>
          </p:nvPr>
        </p:nvSpPr>
        <p:spPr>
          <a:xfrm>
            <a:off x="2015069" y="1752606"/>
            <a:ext cx="8158688" cy="18225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2"/>
          <p:cNvSpPr txBox="1"/>
          <p:nvPr>
            <p:ph idx="1" type="body"/>
          </p:nvPr>
        </p:nvSpPr>
        <p:spPr>
          <a:xfrm>
            <a:off x="2015067" y="3846051"/>
            <a:ext cx="8158690" cy="9545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SzPts val="276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7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1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5" name="Google Shape;55;p22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2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58" name="Google Shape;58;p22"/>
          <p:cNvCxnSpPr/>
          <p:nvPr/>
        </p:nvCxnSpPr>
        <p:spPr>
          <a:xfrm>
            <a:off x="2012723" y="3710585"/>
            <a:ext cx="8163380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Два объекта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60;p23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1" name="Google Shape;61;p23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3"/>
          <p:cNvSpPr txBox="1"/>
          <p:nvPr>
            <p:ph idx="1" type="body"/>
          </p:nvPr>
        </p:nvSpPr>
        <p:spPr>
          <a:xfrm>
            <a:off x="1298448" y="2560320"/>
            <a:ext cx="4718304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63" name="Google Shape;63;p23"/>
          <p:cNvSpPr txBox="1"/>
          <p:nvPr>
            <p:ph idx="2" type="body"/>
          </p:nvPr>
        </p:nvSpPr>
        <p:spPr>
          <a:xfrm>
            <a:off x="6181344" y="2560320"/>
            <a:ext cx="4718304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64" name="Google Shape;64;p23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3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равнение" type="twoTxTwoObj">
  <p:cSld name="TWO_OBJECTS_WITH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4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4"/>
          <p:cNvSpPr txBox="1"/>
          <p:nvPr>
            <p:ph idx="1" type="body"/>
          </p:nvPr>
        </p:nvSpPr>
        <p:spPr>
          <a:xfrm>
            <a:off x="1295400" y="2658533"/>
            <a:ext cx="471830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72"/>
              </a:spcBef>
              <a:spcAft>
                <a:spcPts val="0"/>
              </a:spcAft>
              <a:buSzPts val="3220"/>
              <a:buNone/>
              <a:defRPr b="0" sz="2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840"/>
              <a:buNone/>
              <a:defRPr b="1" sz="1600"/>
            </a:lvl9pPr>
          </a:lstStyle>
          <a:p/>
        </p:txBody>
      </p:sp>
      <p:sp>
        <p:nvSpPr>
          <p:cNvPr id="70" name="Google Shape;70;p24"/>
          <p:cNvSpPr txBox="1"/>
          <p:nvPr>
            <p:ph idx="2" type="body"/>
          </p:nvPr>
        </p:nvSpPr>
        <p:spPr>
          <a:xfrm>
            <a:off x="1295400" y="3243262"/>
            <a:ext cx="4718304" cy="263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3" type="body"/>
          </p:nvPr>
        </p:nvSpPr>
        <p:spPr>
          <a:xfrm>
            <a:off x="6180670" y="2658533"/>
            <a:ext cx="471830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72"/>
              </a:spcBef>
              <a:spcAft>
                <a:spcPts val="0"/>
              </a:spcAft>
              <a:buSzPts val="3220"/>
              <a:buNone/>
              <a:defRPr b="0" sz="28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3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207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84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840"/>
              <a:buNone/>
              <a:defRPr b="1" sz="1600"/>
            </a:lvl9pPr>
          </a:lstStyle>
          <a:p/>
        </p:txBody>
      </p:sp>
      <p:sp>
        <p:nvSpPr>
          <p:cNvPr id="72" name="Google Shape;72;p24"/>
          <p:cNvSpPr txBox="1"/>
          <p:nvPr>
            <p:ph idx="4" type="body"/>
          </p:nvPr>
        </p:nvSpPr>
        <p:spPr>
          <a:xfrm>
            <a:off x="6180670" y="3243262"/>
            <a:ext cx="4718304" cy="2632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4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4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76" name="Google Shape;76;p24"/>
          <p:cNvCxnSpPr/>
          <p:nvPr/>
        </p:nvCxnSpPr>
        <p:spPr>
          <a:xfrm>
            <a:off x="1396169" y="2421466"/>
            <a:ext cx="94072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Объект с подписью" type="objTx">
  <p:cSld name="OBJECT_WITH_CAPTIO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5"/>
          <p:cNvSpPr txBox="1"/>
          <p:nvPr>
            <p:ph type="title"/>
          </p:nvPr>
        </p:nvSpPr>
        <p:spPr>
          <a:xfrm>
            <a:off x="1293811" y="1388534"/>
            <a:ext cx="3718455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aramond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" type="body"/>
          </p:nvPr>
        </p:nvSpPr>
        <p:spPr>
          <a:xfrm>
            <a:off x="5418668" y="982131"/>
            <a:ext cx="5469466" cy="48937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60045" lvl="0" marL="457200" algn="l">
              <a:spcBef>
                <a:spcPts val="360"/>
              </a:spcBef>
              <a:spcAft>
                <a:spcPts val="0"/>
              </a:spcAft>
              <a:buSzPts val="2070"/>
              <a:buChar char="•"/>
              <a:defRPr/>
            </a:lvl1pPr>
            <a:lvl2pPr indent="-360044" lvl="1" marL="914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2pPr>
            <a:lvl3pPr indent="-360044" lvl="2" marL="1371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3pPr>
            <a:lvl4pPr indent="-360044" lvl="3" marL="18288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4pPr>
            <a:lvl5pPr indent="-360045" lvl="4" marL="22860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5pPr>
            <a:lvl6pPr indent="-360045" lvl="5" marL="27432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6pPr>
            <a:lvl7pPr indent="-360045" lvl="6" marL="32004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7pPr>
            <a:lvl8pPr indent="-360045" lvl="7" marL="3657600" algn="l">
              <a:spcBef>
                <a:spcPts val="600"/>
              </a:spcBef>
              <a:spcAft>
                <a:spcPts val="0"/>
              </a:spcAft>
              <a:buSzPts val="2070"/>
              <a:buChar char="•"/>
              <a:defRPr/>
            </a:lvl8pPr>
            <a:lvl9pPr indent="-360045" lvl="8" marL="4114800" algn="l">
              <a:spcBef>
                <a:spcPts val="600"/>
              </a:spcBef>
              <a:spcAft>
                <a:spcPts val="600"/>
              </a:spcAft>
              <a:buSzPts val="2070"/>
              <a:buChar char="•"/>
              <a:defRPr/>
            </a:lvl9pPr>
          </a:lstStyle>
          <a:p/>
        </p:txBody>
      </p:sp>
      <p:sp>
        <p:nvSpPr>
          <p:cNvPr id="80" name="Google Shape;80;p25"/>
          <p:cNvSpPr txBox="1"/>
          <p:nvPr>
            <p:ph idx="2" type="body"/>
          </p:nvPr>
        </p:nvSpPr>
        <p:spPr>
          <a:xfrm>
            <a:off x="1293811" y="3031065"/>
            <a:ext cx="3718455" cy="24384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SzPts val="1840"/>
              <a:buNone/>
              <a:defRPr sz="16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38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15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035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035"/>
              <a:buNone/>
              <a:defRPr sz="900"/>
            </a:lvl9pPr>
          </a:lstStyle>
          <a:p/>
        </p:txBody>
      </p:sp>
      <p:sp>
        <p:nvSpPr>
          <p:cNvPr id="81" name="Google Shape;81;p25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5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5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84" name="Google Shape;84;p25"/>
          <p:cNvCxnSpPr/>
          <p:nvPr/>
        </p:nvCxnSpPr>
        <p:spPr>
          <a:xfrm>
            <a:off x="1396169" y="2912533"/>
            <a:ext cx="3514498" cy="0"/>
          </a:xfrm>
          <a:prstGeom prst="straightConnector1">
            <a:avLst/>
          </a:prstGeom>
          <a:noFill/>
          <a:ln cap="flat" cmpd="sng" w="158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5.jpg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7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6.xml"/><Relationship Id="rId6" Type="http://schemas.openxmlformats.org/officeDocument/2006/relationships/slideLayout" Target="../slideLayouts/slideLayout3.xml"/><Relationship Id="rId1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descr="HD-PanelContent.png" id="7" name="Google Shape;7;p1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0" y="0"/>
              <a:ext cx="12188825" cy="68562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Google Shape;8;p16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HDRibbonContent-UniformTrim.png" id="9" name="Google Shape;9;p1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DRibbonContent-UniformTrim.png" id="10" name="Google Shape;10;p1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Google Shape;11;p16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400"/>
              <a:buFont typeface="Garamond"/>
              <a:buNone/>
              <a:defRPr b="0" i="0" sz="4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p16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386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  <a:defRPr b="0" i="0" sz="2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-37465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Arial"/>
              <a:buChar char="•"/>
              <a:defRPr b="0" i="0" sz="20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-360044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70"/>
              <a:buFont typeface="Arial"/>
              <a:buChar char="•"/>
              <a:defRPr b="0" i="0" sz="18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-345439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Arial"/>
              <a:buChar char="•"/>
              <a:defRPr b="0" i="0" sz="16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-330835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-330835" lvl="5" marL="2743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-330835" lvl="6" marL="3200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-330834" lvl="7" marL="3657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-330834" lvl="8" marL="4114800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610"/>
              <a:buFont typeface="Arial"/>
              <a:buChar char="•"/>
              <a:defRPr b="0" i="0" sz="1400" u="none" cap="none" strike="noStrike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3" name="Google Shape;13;p16"/>
          <p:cNvSpPr txBox="1"/>
          <p:nvPr>
            <p:ph idx="10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4" name="Google Shape;14;p16"/>
          <p:cNvSpPr txBox="1"/>
          <p:nvPr>
            <p:ph idx="11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5" name="Google Shape;15;p16"/>
          <p:cNvSpPr txBox="1"/>
          <p:nvPr>
            <p:ph idx="12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Relationship Id="rId4" Type="http://schemas.openxmlformats.org/officeDocument/2006/relationships/image" Target="../media/image10.jpg"/><Relationship Id="rId5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jpg"/><Relationship Id="rId4" Type="http://schemas.openxmlformats.org/officeDocument/2006/relationships/image" Target="../media/image17.png"/><Relationship Id="rId5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ysia.ru/zhitel-olekminska-vyrashhivaet-v-svoem-sadu-11-sortov-yablon/" TargetMode="External"/><Relationship Id="rId4" Type="http://schemas.openxmlformats.org/officeDocument/2006/relationships/hyperlink" Target="http://ysia.ru/zhitel-olekminska-vyrashhivaet-v-svoem-sadu-11-sortov-yablon/" TargetMode="External"/><Relationship Id="rId5" Type="http://schemas.openxmlformats.org/officeDocument/2006/relationships/image" Target="../media/image9.jpg"/><Relationship Id="rId6" Type="http://schemas.openxmlformats.org/officeDocument/2006/relationships/image" Target="../media/image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"/>
          <p:cNvSpPr txBox="1"/>
          <p:nvPr>
            <p:ph type="ctrTitle"/>
          </p:nvPr>
        </p:nvSpPr>
        <p:spPr>
          <a:xfrm>
            <a:off x="2692398" y="1871131"/>
            <a:ext cx="6815669" cy="15155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Garamond"/>
              <a:buNone/>
            </a:pPr>
            <a:r>
              <a:rPr lang="ru-RU" sz="4800"/>
              <a:t>Исследовательская работа на тему:</a:t>
            </a:r>
            <a:endParaRPr sz="4800"/>
          </a:p>
        </p:txBody>
      </p:sp>
      <p:sp>
        <p:nvSpPr>
          <p:cNvPr id="152" name="Google Shape;152;p1"/>
          <p:cNvSpPr txBox="1"/>
          <p:nvPr>
            <p:ph idx="1" type="subTitle"/>
          </p:nvPr>
        </p:nvSpPr>
        <p:spPr>
          <a:xfrm>
            <a:off x="2692398" y="3657597"/>
            <a:ext cx="6815669" cy="1320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5060"/>
              <a:buNone/>
            </a:pPr>
            <a:r>
              <a:rPr lang="ru-RU" sz="4400"/>
              <a:t>“Яблочный сок в домашних условиях”</a:t>
            </a:r>
            <a:endParaRPr sz="4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0"/>
          <p:cNvSpPr txBox="1"/>
          <p:nvPr/>
        </p:nvSpPr>
        <p:spPr>
          <a:xfrm>
            <a:off x="1755059" y="1327353"/>
            <a:ext cx="8701548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В наших магазинах круглый год продают соки заводского приготовления на пример: “Любимый”, “Моя семья”, “Я”, “J7”, и др.</a:t>
            </a:r>
            <a:b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Но некоторые упаковки не соответствуют ГОС стандарту, и за счёт эмульгаторов (химии) сохраняется длительность хранения. Это понижает содержание витаминов в соке.</a:t>
            </a:r>
            <a:endParaRPr sz="3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1"/>
          <p:cNvSpPr txBox="1"/>
          <p:nvPr/>
        </p:nvSpPr>
        <p:spPr>
          <a:xfrm>
            <a:off x="1755059" y="1027809"/>
            <a:ext cx="8701548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При приготовлении домашнего сока сохраняются все витамины, так как не проходят тепловую обработку и питательнее детскому организму. В итоге выгоднее чем заводской натуральный сок.</a:t>
            </a:r>
            <a:endParaRPr sz="3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14" name="Google Shape;21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00363" y="4181344"/>
            <a:ext cx="2756244" cy="20341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&lt;strong&gt;Яблочный&lt;/strong&gt; &lt;strong&gt;сок&lt;/strong&gt;-сироп на зиму - рецепт с фото" id="215" name="Google Shape;215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71270" y="4187859"/>
            <a:ext cx="3049793" cy="20341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itamine D - Le Bonheur est Possible" id="216" name="Google Shape;216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55059" y="4168642"/>
            <a:ext cx="2136911" cy="2046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2"/>
          <p:cNvSpPr txBox="1"/>
          <p:nvPr>
            <p:ph type="title"/>
          </p:nvPr>
        </p:nvSpPr>
        <p:spPr>
          <a:xfrm>
            <a:off x="1295401" y="789138"/>
            <a:ext cx="9601196" cy="151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400"/>
              <a:buFont typeface="Garamond"/>
              <a:buNone/>
            </a:pPr>
            <a:r>
              <a:rPr lang="ru-RU">
                <a:solidFill>
                  <a:schemeClr val="accent3"/>
                </a:solidFill>
              </a:rPr>
              <a:t>Рецепт приготовления яблочного сока: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222" name="Google Shape;222;p12"/>
          <p:cNvSpPr txBox="1"/>
          <p:nvPr>
            <p:ph idx="1" type="body"/>
          </p:nvPr>
        </p:nvSpPr>
        <p:spPr>
          <a:xfrm>
            <a:off x="1295401" y="2467628"/>
            <a:ext cx="9601196" cy="2806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2760"/>
              <a:buAutoNum type="arabicPeriod"/>
            </a:pPr>
            <a:r>
              <a:rPr lang="ru-RU"/>
              <a:t>Вымытое яблоко заморозить в морозильнике.</a:t>
            </a:r>
            <a:br>
              <a:rPr lang="ru-RU"/>
            </a:br>
            <a:r>
              <a:rPr lang="ru-RU"/>
              <a:t>2. Замороженное яблоко растереть на тёрке.</a:t>
            </a:r>
            <a:br>
              <a:rPr lang="ru-RU"/>
            </a:br>
            <a:r>
              <a:rPr lang="ru-RU"/>
              <a:t>3. Добавляем 1л. Воды, 1,5 стакана сахара, 1 чайную ложку </a:t>
            </a:r>
            <a:br>
              <a:rPr lang="ru-RU"/>
            </a:br>
            <a:r>
              <a:rPr lang="ru-RU"/>
              <a:t>  лимонной кислоты. </a:t>
            </a:r>
            <a:br>
              <a:rPr lang="ru-RU"/>
            </a:br>
            <a:r>
              <a:rPr lang="ru-RU"/>
              <a:t>4. Перемешиваем и ставим в прохладное место на 3 часа.</a:t>
            </a:r>
            <a:br>
              <a:rPr lang="ru-RU"/>
            </a:br>
            <a:r>
              <a:rPr lang="ru-RU"/>
              <a:t>5. Пропускаем через сито, и наливаем 2л. Воды.</a:t>
            </a:r>
            <a:endParaRPr/>
          </a:p>
          <a:p>
            <a:pPr indent="-457200" lvl="0" marL="457200" rtl="0" algn="l">
              <a:spcBef>
                <a:spcPts val="1080"/>
              </a:spcBef>
              <a:spcAft>
                <a:spcPts val="0"/>
              </a:spcAft>
              <a:buSzPts val="2760"/>
              <a:buAutoNum type="arabicPeriod"/>
            </a:pPr>
            <a:r>
              <a:rPr lang="ru-RU"/>
              <a:t>В итоге получится 3 литра натурального домашнего сока.</a:t>
            </a:r>
            <a:endParaRPr/>
          </a:p>
        </p:txBody>
      </p:sp>
      <p:pic>
        <p:nvPicPr>
          <p:cNvPr id="223" name="Google Shape;22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8031276" y="5274367"/>
            <a:ext cx="1324621" cy="80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46160" y="5274366"/>
            <a:ext cx="836768" cy="809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01422" y="5241709"/>
            <a:ext cx="789154" cy="809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3"/>
          <p:cNvSpPr txBox="1"/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959"/>
              <a:buFont typeface="Garamond"/>
              <a:buNone/>
            </a:pPr>
            <a:r>
              <a:rPr lang="ru-RU" sz="3959">
                <a:solidFill>
                  <a:schemeClr val="accent3"/>
                </a:solidFill>
              </a:rPr>
              <a:t>Экономический расчёт</a:t>
            </a:r>
            <a:br>
              <a:rPr lang="ru-RU" sz="3959">
                <a:solidFill>
                  <a:schemeClr val="accent3"/>
                </a:solidFill>
              </a:rPr>
            </a:br>
            <a:r>
              <a:rPr lang="ru-RU" sz="3959">
                <a:solidFill>
                  <a:schemeClr val="accent3"/>
                </a:solidFill>
              </a:rPr>
              <a:t>приготовления яблочного сока</a:t>
            </a:r>
            <a:endParaRPr sz="3959">
              <a:solidFill>
                <a:schemeClr val="accent3"/>
              </a:solidFill>
            </a:endParaRPr>
          </a:p>
        </p:txBody>
      </p:sp>
      <p:sp>
        <p:nvSpPr>
          <p:cNvPr id="231" name="Google Shape;231;p13"/>
          <p:cNvSpPr txBox="1"/>
          <p:nvPr>
            <p:ph idx="1" type="body"/>
          </p:nvPr>
        </p:nvSpPr>
        <p:spPr>
          <a:xfrm>
            <a:off x="1856858" y="4134967"/>
            <a:ext cx="211040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0" marL="28575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28"/>
              <a:buChar char="•"/>
            </a:pPr>
            <a:r>
              <a:rPr i="1" lang="ru-RU" sz="1850"/>
              <a:t>1 кг = 180 руб</a:t>
            </a:r>
            <a:endParaRPr/>
          </a:p>
          <a:p>
            <a:pPr indent="-285750" lvl="0" marL="285750" rtl="0" algn="l">
              <a:lnSpc>
                <a:spcPct val="80000"/>
              </a:lnSpc>
              <a:spcBef>
                <a:spcPts val="970"/>
              </a:spcBef>
              <a:spcAft>
                <a:spcPts val="0"/>
              </a:spcAft>
              <a:buSzPts val="2128"/>
              <a:buChar char="•"/>
            </a:pPr>
            <a:r>
              <a:rPr i="1" lang="ru-RU" sz="1850"/>
              <a:t>167 гр = 30 руб</a:t>
            </a:r>
            <a:endParaRPr i="1" sz="1850"/>
          </a:p>
        </p:txBody>
      </p:sp>
      <p:sp>
        <p:nvSpPr>
          <p:cNvPr id="232" name="Google Shape;232;p13"/>
          <p:cNvSpPr txBox="1"/>
          <p:nvPr/>
        </p:nvSpPr>
        <p:spPr>
          <a:xfrm>
            <a:off x="4931257" y="4123191"/>
            <a:ext cx="232948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i="1" lang="ru-RU"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 кг = 75 руб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i="1" lang="ru-RU" sz="20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500 гр = 38 руб</a:t>
            </a:r>
            <a:endParaRPr/>
          </a:p>
        </p:txBody>
      </p:sp>
      <p:sp>
        <p:nvSpPr>
          <p:cNvPr id="233" name="Google Shape;233;p13"/>
          <p:cNvSpPr txBox="1"/>
          <p:nvPr/>
        </p:nvSpPr>
        <p:spPr>
          <a:xfrm>
            <a:off x="7854708" y="4292468"/>
            <a:ext cx="241284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i="1" lang="ru-RU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20 руб. (10 гр.) = 2 руб</a:t>
            </a:r>
            <a:endParaRPr i="1"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34" name="Google Shape;23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3028" y="2539941"/>
            <a:ext cx="1438068" cy="1438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45790" y="2539941"/>
            <a:ext cx="1700419" cy="1438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60903" y="2539940"/>
            <a:ext cx="1228932" cy="1513749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3"/>
          <p:cNvSpPr/>
          <p:nvPr/>
        </p:nvSpPr>
        <p:spPr>
          <a:xfrm>
            <a:off x="1295401" y="4976259"/>
            <a:ext cx="9601196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400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30 руб. + 38 </a:t>
            </a:r>
            <a:r>
              <a:rPr b="1" lang="ru-RU" sz="4400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руб. + 2 руб. = </a:t>
            </a:r>
            <a:r>
              <a:rPr b="1" lang="ru-RU" sz="4400">
                <a:solidFill>
                  <a:srgbClr val="C0D669"/>
                </a:solidFill>
                <a:latin typeface="Garamond"/>
                <a:ea typeface="Garamond"/>
                <a:cs typeface="Garamond"/>
                <a:sym typeface="Garamond"/>
              </a:rPr>
              <a:t>70 рубля.</a:t>
            </a:r>
            <a:endParaRPr b="1" sz="4400" cap="none">
              <a:solidFill>
                <a:srgbClr val="C0D669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8" name="Google Shape;238;p13"/>
          <p:cNvSpPr/>
          <p:nvPr/>
        </p:nvSpPr>
        <p:spPr>
          <a:xfrm>
            <a:off x="3967266" y="2839614"/>
            <a:ext cx="914400" cy="914400"/>
          </a:xfrm>
          <a:prstGeom prst="mathPlus">
            <a:avLst>
              <a:gd fmla="val 23520" name="adj1"/>
            </a:avLst>
          </a:prstGeom>
          <a:solidFill>
            <a:schemeClr val="accent1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9" name="Google Shape;239;p13"/>
          <p:cNvSpPr/>
          <p:nvPr/>
        </p:nvSpPr>
        <p:spPr>
          <a:xfrm>
            <a:off x="7101406" y="2801479"/>
            <a:ext cx="914400" cy="914400"/>
          </a:xfrm>
          <a:prstGeom prst="mathPlus">
            <a:avLst>
              <a:gd fmla="val 23520" name="adj1"/>
            </a:avLst>
          </a:prstGeom>
          <a:solidFill>
            <a:schemeClr val="accent1"/>
          </a:solidFill>
          <a:ln cap="flat" cmpd="sng" w="15875">
            <a:solidFill>
              <a:srgbClr val="5F6F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4"/>
          <p:cNvSpPr txBox="1"/>
          <p:nvPr/>
        </p:nvSpPr>
        <p:spPr>
          <a:xfrm>
            <a:off x="1755059" y="1327353"/>
            <a:ext cx="8701548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Заводской натуральный 2-х литровый сок в среднем продаётся от – 172 рубля, а один 1 литр - 95 рублей.</a:t>
            </a:r>
            <a:b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172 руб. + 95 руб. = 267 рублей., за 3 литра. </a:t>
            </a:r>
            <a:b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267 руб. – 70 рубля = 197 рублей.</a:t>
            </a:r>
            <a:b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В результате приготовления домашнего сока выгода составляет 197 рублей.</a:t>
            </a:r>
            <a:endParaRPr sz="3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5"/>
          <p:cNvSpPr txBox="1"/>
          <p:nvPr>
            <p:ph idx="4294967295" type="title"/>
          </p:nvPr>
        </p:nvSpPr>
        <p:spPr>
          <a:xfrm>
            <a:off x="2858051" y="802082"/>
            <a:ext cx="6586537" cy="9985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400"/>
              <a:buFont typeface="Garamond"/>
              <a:buNone/>
            </a:pPr>
            <a:r>
              <a:rPr lang="ru-RU">
                <a:solidFill>
                  <a:schemeClr val="accent3"/>
                </a:solidFill>
              </a:rPr>
              <a:t>Завершение.</a:t>
            </a:r>
            <a:endParaRPr/>
          </a:p>
        </p:txBody>
      </p:sp>
      <p:sp>
        <p:nvSpPr>
          <p:cNvPr id="250" name="Google Shape;250;p15"/>
          <p:cNvSpPr txBox="1"/>
          <p:nvPr>
            <p:ph idx="4294967295" type="body"/>
          </p:nvPr>
        </p:nvSpPr>
        <p:spPr>
          <a:xfrm>
            <a:off x="1553124" y="1973544"/>
            <a:ext cx="9196388" cy="2867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760"/>
              <a:buNone/>
            </a:pPr>
            <a:r>
              <a:rPr lang="ru-RU"/>
              <a:t>По моему мнению, приготовленный домашний натуральный яблочный сок выгоднее, чем заводской;</a:t>
            </a:r>
            <a:endParaRPr/>
          </a:p>
          <a:p>
            <a:pPr indent="0" lvl="0" marL="0" rtl="0" algn="ctr">
              <a:spcBef>
                <a:spcPts val="1080"/>
              </a:spcBef>
              <a:spcAft>
                <a:spcPts val="0"/>
              </a:spcAft>
              <a:buSzPts val="2760"/>
              <a:buNone/>
            </a:pPr>
            <a:r>
              <a:rPr lang="ru-RU"/>
              <a:t>Так как заводской двух литровый сок в среднем продаётся от 150 до 180 рублей, а домашний натуральный трёх литровый яблочный обойдётся Вам в 70 рублей.</a:t>
            </a:r>
            <a:endParaRPr/>
          </a:p>
          <a:p>
            <a:pPr indent="0" lvl="0" marL="0" rtl="0" algn="ctr">
              <a:spcBef>
                <a:spcPts val="1160"/>
              </a:spcBef>
              <a:spcAft>
                <a:spcPts val="0"/>
              </a:spcAft>
              <a:buSzPts val="3220"/>
              <a:buNone/>
            </a:pPr>
            <a:r>
              <a:rPr lang="ru-RU" sz="2800"/>
              <a:t>Это показывает наш экономический расчёт.</a:t>
            </a:r>
            <a:endParaRPr sz="2800"/>
          </a:p>
        </p:txBody>
      </p:sp>
      <p:sp>
        <p:nvSpPr>
          <p:cNvPr id="251" name="Google Shape;251;p15"/>
          <p:cNvSpPr/>
          <p:nvPr/>
        </p:nvSpPr>
        <p:spPr>
          <a:xfrm>
            <a:off x="1805417" y="4822735"/>
            <a:ext cx="8691803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600" cap="none">
                <a:solidFill>
                  <a:srgbClr val="E2A9A3"/>
                </a:solidFill>
                <a:latin typeface="Garamond"/>
                <a:ea typeface="Garamond"/>
                <a:cs typeface="Garamond"/>
                <a:sym typeface="Garamond"/>
              </a:rPr>
              <a:t>Спасибо за внимание!</a:t>
            </a:r>
            <a:endParaRPr b="1" sz="6600" cap="none">
              <a:solidFill>
                <a:srgbClr val="E2A9A3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"/>
          <p:cNvSpPr txBox="1"/>
          <p:nvPr>
            <p:ph type="title"/>
          </p:nvPr>
        </p:nvSpPr>
        <p:spPr>
          <a:xfrm>
            <a:off x="1295406" y="1096975"/>
            <a:ext cx="9601196" cy="11946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959"/>
              <a:buFont typeface="Garamond"/>
              <a:buNone/>
            </a:pPr>
            <a:r>
              <a:rPr lang="ru-RU" sz="3959">
                <a:solidFill>
                  <a:schemeClr val="accent3"/>
                </a:solidFill>
              </a:rPr>
              <a:t>Главная цель:</a:t>
            </a:r>
            <a:br>
              <a:rPr lang="ru-RU" sz="3959">
                <a:solidFill>
                  <a:schemeClr val="accent3"/>
                </a:solidFill>
              </a:rPr>
            </a:br>
            <a:r>
              <a:rPr lang="ru-RU" sz="2790"/>
              <a:t>Приготовление яблочного сока в домашних условиях.</a:t>
            </a:r>
            <a:br>
              <a:rPr lang="ru-RU" sz="2790"/>
            </a:br>
            <a:endParaRPr sz="2790">
              <a:solidFill>
                <a:schemeClr val="accent3"/>
              </a:solidFill>
            </a:endParaRPr>
          </a:p>
        </p:txBody>
      </p:sp>
      <p:sp>
        <p:nvSpPr>
          <p:cNvPr id="158" name="Google Shape;158;p2"/>
          <p:cNvSpPr txBox="1"/>
          <p:nvPr>
            <p:ph idx="4294967295" type="body"/>
          </p:nvPr>
        </p:nvSpPr>
        <p:spPr>
          <a:xfrm>
            <a:off x="1295402" y="2559609"/>
            <a:ext cx="9601200" cy="31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55"/>
              <a:buNone/>
            </a:pPr>
            <a:r>
              <a:rPr lang="ru-RU" sz="3700">
                <a:solidFill>
                  <a:schemeClr val="accent3"/>
                </a:solidFill>
              </a:rPr>
              <a:t>Задача:</a:t>
            </a:r>
            <a:endParaRPr/>
          </a:p>
          <a:p>
            <a:pPr indent="-285750" lvl="0" marL="285750" rtl="0" algn="l">
              <a:lnSpc>
                <a:spcPct val="90000"/>
              </a:lnSpc>
              <a:spcBef>
                <a:spcPts val="1118"/>
              </a:spcBef>
              <a:spcAft>
                <a:spcPts val="0"/>
              </a:spcAft>
              <a:buSzPts val="2979"/>
              <a:buChar char="•"/>
            </a:pPr>
            <a:r>
              <a:rPr lang="ru-RU" sz="2590"/>
              <a:t>История происхождение яблока;</a:t>
            </a:r>
            <a:endParaRPr sz="2590"/>
          </a:p>
          <a:p>
            <a:pPr indent="-285750" lvl="0" marL="285750" rtl="0" algn="l">
              <a:lnSpc>
                <a:spcPct val="90000"/>
              </a:lnSpc>
              <a:spcBef>
                <a:spcPts val="1118"/>
              </a:spcBef>
              <a:spcAft>
                <a:spcPts val="0"/>
              </a:spcAft>
              <a:buSzPts val="2979"/>
              <a:buChar char="•"/>
            </a:pPr>
            <a:r>
              <a:rPr lang="ru-RU" sz="2590"/>
              <a:t>Знакомство с содержанием витаминов в яблоке;</a:t>
            </a:r>
            <a:endParaRPr sz="2590"/>
          </a:p>
          <a:p>
            <a:pPr indent="-285750" lvl="0" marL="285750" rtl="0" algn="l">
              <a:lnSpc>
                <a:spcPct val="90000"/>
              </a:lnSpc>
              <a:spcBef>
                <a:spcPts val="1118"/>
              </a:spcBef>
              <a:spcAft>
                <a:spcPts val="0"/>
              </a:spcAft>
              <a:buSzPts val="2979"/>
              <a:buChar char="•"/>
            </a:pPr>
            <a:r>
              <a:rPr lang="ru-RU" sz="2590"/>
              <a:t>Яблоки в условиях севера.</a:t>
            </a:r>
            <a:endParaRPr/>
          </a:p>
          <a:p>
            <a:pPr indent="-285750" lvl="0" marL="285750" rtl="0" algn="l">
              <a:lnSpc>
                <a:spcPct val="90000"/>
              </a:lnSpc>
              <a:spcBef>
                <a:spcPts val="1118"/>
              </a:spcBef>
              <a:spcAft>
                <a:spcPts val="0"/>
              </a:spcAft>
              <a:buSzPts val="2979"/>
              <a:buChar char="•"/>
            </a:pPr>
            <a:r>
              <a:rPr lang="ru-RU" sz="2590"/>
              <a:t>Расчёт стоимости яблочного сока, и выяснить разницу приготовления яблочного сока на заводе и дома.</a:t>
            </a:r>
            <a:endParaRPr sz="259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"/>
          <p:cNvSpPr txBox="1"/>
          <p:nvPr/>
        </p:nvSpPr>
        <p:spPr>
          <a:xfrm>
            <a:off x="1755059" y="1327353"/>
            <a:ext cx="8701548" cy="4031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Дикая яблоня была известна человеку раньше всех плодовых деревьев, её начали культивировать в Малой Азии. Откуда она была завезена в Египет и Палестину, а позднее в древнюю Грецию и Рим.</a:t>
            </a:r>
            <a:br>
              <a:rPr b="0" i="0" lang="ru-RU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0" i="0" lang="ru-RU" sz="32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Изображения яблок встречаются на глиняных табличках из Вавилонии и на древнеегипетских папирусах уже за много веков до нашей эры.</a:t>
            </a:r>
            <a:endParaRPr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"/>
          <p:cNvSpPr txBox="1"/>
          <p:nvPr/>
        </p:nvSpPr>
        <p:spPr>
          <a:xfrm>
            <a:off x="1755059" y="1327353"/>
            <a:ext cx="8701548" cy="501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Благодаря римским солдатам яблоко перекочевало в Европу, и теперь это один из самых популярных и доступных фруктов.</a:t>
            </a:r>
            <a:b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Плиний Старший описывает 23 сорта яблок, известных в Риме.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Есть английская пословица: </a:t>
            </a:r>
            <a:endParaRPr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- Кто яблоко в день употребляет, тот врачей навсегда забывает!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"/>
          <p:cNvSpPr txBox="1"/>
          <p:nvPr/>
        </p:nvSpPr>
        <p:spPr>
          <a:xfrm>
            <a:off x="1763705" y="1122402"/>
            <a:ext cx="8701548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Яблоки лучше всего употребляется в свежем сыром виде. Большое количество активных веществ содержится в яблочной кожуре, поэтому не рекомендуется срезать её перед употреблением.</a:t>
            </a:r>
            <a:b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Яблоко – самый полезный фрукт на свете.</a:t>
            </a:r>
            <a:b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2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Соотношение БЖУ и воды:</a:t>
            </a:r>
            <a:endParaRPr sz="32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descr="&lt;strong&gt;Яблоки&lt;/strong&gt;: свойства, калорийность, содержание витаминов и ..." id="174" name="Google Shape;17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42198" y="4169390"/>
            <a:ext cx="3040534" cy="1900334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5"/>
          <p:cNvSpPr txBox="1"/>
          <p:nvPr/>
        </p:nvSpPr>
        <p:spPr>
          <a:xfrm>
            <a:off x="1847376" y="4253842"/>
            <a:ext cx="2805576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Белки – 0.5 г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Жиры – 0.1 г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Углеводы – 10 г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ru-RU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Вода – 8.8 г</a:t>
            </a:r>
            <a:endParaRPr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"/>
          <p:cNvSpPr txBox="1"/>
          <p:nvPr>
            <p:ph type="title"/>
          </p:nvPr>
        </p:nvSpPr>
        <p:spPr>
          <a:xfrm>
            <a:off x="1295401" y="250520"/>
            <a:ext cx="9601196" cy="24567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400"/>
              <a:buFont typeface="Garamond"/>
              <a:buNone/>
            </a:pPr>
            <a:r>
              <a:rPr lang="ru-RU">
                <a:solidFill>
                  <a:schemeClr val="accent3"/>
                </a:solidFill>
              </a:rPr>
              <a:t>Витамины:</a:t>
            </a:r>
            <a:br>
              <a:rPr lang="ru-RU" sz="1800">
                <a:solidFill>
                  <a:schemeClr val="accent3"/>
                </a:solidFill>
              </a:rPr>
            </a:br>
            <a:r>
              <a:rPr lang="ru-RU" sz="2000"/>
              <a:t>В яблоках содержатся: витамины В, С, Е, РР, калий, кальций, магний, йод, марганец и пектин, а также никотиновая кислота и пиридоксин. </a:t>
            </a:r>
            <a:br>
              <a:rPr lang="ru-RU" sz="2000"/>
            </a:br>
            <a:r>
              <a:rPr lang="ru-RU" sz="2000"/>
              <a:t>Яблоко также является одним из самых легко усваивающихся источников железа.</a:t>
            </a:r>
            <a:endParaRPr sz="2000">
              <a:solidFill>
                <a:schemeClr val="accent3"/>
              </a:solidFill>
            </a:endParaRPr>
          </a:p>
        </p:txBody>
      </p:sp>
      <p:sp>
        <p:nvSpPr>
          <p:cNvPr id="181" name="Google Shape;181;p6"/>
          <p:cNvSpPr txBox="1"/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SzPts val="2760"/>
              <a:buChar char="•"/>
            </a:pPr>
            <a:r>
              <a:rPr lang="ru-RU"/>
              <a:t>Из 15-и  витаминов, необходимых человеку, в яблоках были обнаружены 12, т.е., почти весь “витаминный алфавит”.</a:t>
            </a:r>
            <a:br>
              <a:rPr lang="ru-RU"/>
            </a:br>
            <a:r>
              <a:rPr lang="ru-RU"/>
              <a:t>1. Укрепляют иммунитет.</a:t>
            </a:r>
            <a:br>
              <a:rPr lang="ru-RU"/>
            </a:br>
            <a:r>
              <a:rPr lang="ru-RU"/>
              <a:t>2. Улучшают память.</a:t>
            </a:r>
            <a:br>
              <a:rPr lang="ru-RU"/>
            </a:br>
            <a:r>
              <a:rPr lang="ru-RU"/>
              <a:t>3. Делают зубы крепкими.</a:t>
            </a:r>
            <a:br>
              <a:rPr lang="ru-RU"/>
            </a:br>
            <a:r>
              <a:rPr lang="ru-RU"/>
              <a:t>4. Укрепляют нервы.</a:t>
            </a:r>
            <a:br>
              <a:rPr lang="ru-RU"/>
            </a:br>
            <a:r>
              <a:rPr lang="ru-RU"/>
              <a:t>5. Защищают от онкологии, и т.д.</a:t>
            </a:r>
            <a:endParaRPr/>
          </a:p>
        </p:txBody>
      </p:sp>
      <p:sp>
        <p:nvSpPr>
          <p:cNvPr id="182" name="Google Shape;182;p6"/>
          <p:cNvSpPr txBox="1"/>
          <p:nvPr/>
        </p:nvSpPr>
        <p:spPr>
          <a:xfrm>
            <a:off x="1295401" y="5229537"/>
            <a:ext cx="10708253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Яблоко – чудесный продукт для заготовок: </a:t>
            </a:r>
            <a:br>
              <a:rPr lang="ru-RU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2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из них делают варенье, мармелад, джем, соки, компоты и другие.</a:t>
            </a:r>
            <a:endParaRPr sz="2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"/>
          <p:cNvSpPr txBox="1"/>
          <p:nvPr/>
        </p:nvSpPr>
        <p:spPr>
          <a:xfrm>
            <a:off x="1755059" y="1327353"/>
            <a:ext cx="8701548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В нашей республике выращиванием яблонь занимаются в разных улусах.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В городе Покровске каждое лето расцветают яблони Марии Чертковой, старшего научного сотрудника (НИИСХ).</a:t>
            </a:r>
            <a:b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В Амгинском улусе выращиванием занимается учитель сельской агрошколы Галина Пелепейкина.</a:t>
            </a:r>
            <a:endParaRPr sz="3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8"/>
          <p:cNvSpPr txBox="1"/>
          <p:nvPr>
            <p:ph type="title"/>
          </p:nvPr>
        </p:nvSpPr>
        <p:spPr>
          <a:xfrm>
            <a:off x="3372518" y="5595726"/>
            <a:ext cx="7587739" cy="600163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Источник: </a:t>
            </a:r>
            <a:r>
              <a:rPr lang="ru-RU" sz="1600" u="sng">
                <a:solidFill>
                  <a:srgbClr val="D47E76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http://ysia.ru/zhitel-olekminska-vyrashhivaet-v-svoem-sadu-11-sortov-yablon</a:t>
            </a:r>
            <a:r>
              <a:rPr lang="ru-RU" sz="16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/</a:t>
            </a:r>
            <a:endParaRPr sz="1600">
              <a:solidFill>
                <a:schemeClr val="accent4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http://ysia.ru/wp-content/uploads/2018/08/5a9a993f-a0dd-4566-a01f-55cb49691eaf-e1534750504400.jpg" id="193" name="Google Shape;193;p8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26092" r="26092" t="0"/>
          <a:stretch/>
        </p:blipFill>
        <p:spPr>
          <a:xfrm>
            <a:off x="8253857" y="1171383"/>
            <a:ext cx="3063347" cy="4775200"/>
          </a:xfrm>
          <a:prstGeom prst="rect">
            <a:avLst/>
          </a:prstGeom>
          <a:noFill/>
          <a:ln cap="flat" cmpd="thickThin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pic>
      <p:sp>
        <p:nvSpPr>
          <p:cNvPr id="194" name="Google Shape;194;p8"/>
          <p:cNvSpPr txBox="1"/>
          <p:nvPr>
            <p:ph idx="1" type="body"/>
          </p:nvPr>
        </p:nvSpPr>
        <p:spPr>
          <a:xfrm>
            <a:off x="3492539" y="2033675"/>
            <a:ext cx="4600197" cy="3752270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70"/>
              <a:buNone/>
            </a:pPr>
            <a:r>
              <a:rPr b="1" lang="ru-RU" u="sng">
                <a:solidFill>
                  <a:srgbClr val="D47E76"/>
                </a:solidFill>
                <a:latin typeface="Roboto"/>
                <a:ea typeface="Roboto"/>
                <a:cs typeface="Roboto"/>
                <a:sym typeface="Roboto"/>
              </a:rPr>
              <a:t>Андрей Копылов</a:t>
            </a:r>
            <a:r>
              <a:rPr lang="ru-RU">
                <a:solidFill>
                  <a:srgbClr val="D47E76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занимается выращиванием яблок с 2008 года. Вначале мужчина заказал три саженца колоновидных яблонь, которые дали первый урожай ароматных плодов на четвертый год.</a:t>
            </a:r>
            <a:b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Летом 2018 года в его саду росли 11 сортов. </a:t>
            </a:r>
            <a:b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Кстати, в коллекции появился новый сорт под названием «Сенатор». </a:t>
            </a:r>
            <a:b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Деревья будут плодоносить через несколько лет. </a:t>
            </a:r>
            <a:b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ru-RU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И тем же летом Андрей Копылов снял первый в этом году урожай яблок.</a:t>
            </a:r>
            <a:endParaRPr/>
          </a:p>
        </p:txBody>
      </p:sp>
      <p:pic>
        <p:nvPicPr>
          <p:cNvPr descr="http://ysia.ru/wp-content/uploads/2018/08/b7e287fb-06b7-406a-9ab7-a9dfd8ed078c-315x420.jpg" id="195" name="Google Shape;195;p8"/>
          <p:cNvPicPr preferRelativeResize="0"/>
          <p:nvPr/>
        </p:nvPicPr>
        <p:blipFill rotWithShape="1">
          <a:blip r:embed="rId6">
            <a:alphaModFix/>
          </a:blip>
          <a:srcRect b="5039" l="-329" r="-329" t="5038"/>
          <a:stretch/>
        </p:blipFill>
        <p:spPr>
          <a:xfrm>
            <a:off x="988389" y="2697328"/>
            <a:ext cx="2384129" cy="288107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8"/>
          <p:cNvSpPr txBox="1"/>
          <p:nvPr/>
        </p:nvSpPr>
        <p:spPr>
          <a:xfrm>
            <a:off x="671408" y="5646501"/>
            <a:ext cx="1840747" cy="600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Материал корреспондента:</a:t>
            </a:r>
            <a:br>
              <a:rPr lang="ru-RU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Вероники Аммосовой</a:t>
            </a:r>
            <a:br>
              <a:rPr lang="ru-RU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Дата: 20.08.2018 </a:t>
            </a:r>
            <a:endParaRPr sz="1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7" name="Google Shape;197;p8"/>
          <p:cNvSpPr/>
          <p:nvPr/>
        </p:nvSpPr>
        <p:spPr>
          <a:xfrm>
            <a:off x="930474" y="833346"/>
            <a:ext cx="7104347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D5E49A"/>
                </a:solidFill>
                <a:latin typeface="Garamond"/>
                <a:ea typeface="Garamond"/>
                <a:cs typeface="Garamond"/>
                <a:sym typeface="Garamond"/>
              </a:rPr>
              <a:t>Житель Олёкминска выращивает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D5E49A"/>
                </a:solidFill>
                <a:latin typeface="Garamond"/>
                <a:ea typeface="Garamond"/>
                <a:cs typeface="Garamond"/>
                <a:sym typeface="Garamond"/>
              </a:rPr>
              <a:t>в своём саду 11 сортов яблонь.</a:t>
            </a:r>
            <a:endParaRPr b="1" sz="3600">
              <a:solidFill>
                <a:srgbClr val="D5E49A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8" name="Google Shape;198;p8"/>
          <p:cNvSpPr txBox="1"/>
          <p:nvPr/>
        </p:nvSpPr>
        <p:spPr>
          <a:xfrm>
            <a:off x="988389" y="2033675"/>
            <a:ext cx="2384129" cy="646331"/>
          </a:xfrm>
          <a:prstGeom prst="rect">
            <a:avLst/>
          </a:prstGeom>
          <a:solidFill>
            <a:srgbClr val="EAF1CC"/>
          </a:solidFill>
          <a:ln cap="flat" cmpd="sng" w="9525">
            <a:solidFill>
              <a:srgbClr val="D5E4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accent3"/>
                </a:solidFill>
                <a:latin typeface="Garamond"/>
                <a:ea typeface="Garamond"/>
                <a:cs typeface="Garamond"/>
                <a:sym typeface="Garamond"/>
              </a:rPr>
              <a:t>На фото: </a:t>
            </a:r>
            <a:br>
              <a:rPr lang="ru-RU" sz="18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1" lang="ru-RU" sz="1800" u="sng">
                <a:solidFill>
                  <a:srgbClr val="D47E76"/>
                </a:solidFill>
                <a:latin typeface="Roboto"/>
                <a:ea typeface="Roboto"/>
                <a:cs typeface="Roboto"/>
                <a:sym typeface="Roboto"/>
              </a:rPr>
              <a:t>Андрей Копылов</a:t>
            </a:r>
            <a:r>
              <a:rPr b="1" lang="ru-RU" sz="1800">
                <a:solidFill>
                  <a:srgbClr val="D47E76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1800">
              <a:solidFill>
                <a:srgbClr val="D47E76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9"/>
          <p:cNvSpPr txBox="1"/>
          <p:nvPr/>
        </p:nvSpPr>
        <p:spPr>
          <a:xfrm>
            <a:off x="1755059" y="1327353"/>
            <a:ext cx="8701548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При выращивании яблонь в наших условиях севера существуют три основные проблемы: зимовка, сухость воздуха, в следствии чего происходит опадение листьев, а самое страшное - опадение цвета и опыление.</a:t>
            </a:r>
            <a:b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lang="ru-RU" sz="360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При правильном хранении яблони зацветают в марте – начале апреля.</a:t>
            </a:r>
            <a:endParaRPr sz="36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Натуральные материалы">
  <a:themeElements>
    <a:clrScheme name="Натуральные материалы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2018-10-23T09:05:10Z</dcterms:created>
  <dc:creator>Aisen</dc:creator>
</cp:coreProperties>
</file>