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1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9E3855F8-E0BA-4E0F-927F-592F73D1EDD6}" type="datetimeFigureOut">
              <a:rPr lang="ru-RU" smtClean="0"/>
              <a:t>26.08.2020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B7E19-FF1A-48E7-86CC-FE46B4044C9E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792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855F8-E0BA-4E0F-927F-592F73D1EDD6}" type="datetimeFigureOut">
              <a:rPr lang="ru-RU" smtClean="0"/>
              <a:t>26.08.2020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B7E19-FF1A-48E7-86CC-FE46B4044C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1236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855F8-E0BA-4E0F-927F-592F73D1EDD6}" type="datetimeFigureOut">
              <a:rPr lang="ru-RU" smtClean="0"/>
              <a:t>26.08.2020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B7E19-FF1A-48E7-86CC-FE46B4044C9E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9346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855F8-E0BA-4E0F-927F-592F73D1EDD6}" type="datetimeFigureOut">
              <a:rPr lang="ru-RU" smtClean="0"/>
              <a:t>26.08.2020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B7E19-FF1A-48E7-86CC-FE46B4044C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5315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855F8-E0BA-4E0F-927F-592F73D1EDD6}" type="datetimeFigureOut">
              <a:rPr lang="ru-RU" smtClean="0"/>
              <a:t>26.08.2020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B7E19-FF1A-48E7-86CC-FE46B4044C9E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8825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855F8-E0BA-4E0F-927F-592F73D1EDD6}" type="datetimeFigureOut">
              <a:rPr lang="ru-RU" smtClean="0"/>
              <a:t>26.08.2020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B7E19-FF1A-48E7-86CC-FE46B4044C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904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855F8-E0BA-4E0F-927F-592F73D1EDD6}" type="datetimeFigureOut">
              <a:rPr lang="ru-RU" smtClean="0"/>
              <a:t>26.08.2020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B7E19-FF1A-48E7-86CC-FE46B4044C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0179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855F8-E0BA-4E0F-927F-592F73D1EDD6}" type="datetimeFigureOut">
              <a:rPr lang="ru-RU" smtClean="0"/>
              <a:t>26.08.2020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B7E19-FF1A-48E7-86CC-FE46B4044C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22073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855F8-E0BA-4E0F-927F-592F73D1EDD6}" type="datetimeFigureOut">
              <a:rPr lang="ru-RU" smtClean="0"/>
              <a:t>26.08.2020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B7E19-FF1A-48E7-86CC-FE46B4044C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7788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855F8-E0BA-4E0F-927F-592F73D1EDD6}" type="datetimeFigureOut">
              <a:rPr lang="ru-RU" smtClean="0"/>
              <a:t>26.08.2020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B7E19-FF1A-48E7-86CC-FE46B4044C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2734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855F8-E0BA-4E0F-927F-592F73D1EDD6}" type="datetimeFigureOut">
              <a:rPr lang="ru-RU" smtClean="0"/>
              <a:t>26.08.2020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B7E19-FF1A-48E7-86CC-FE46B4044C9E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3998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9E3855F8-E0BA-4E0F-927F-592F73D1EDD6}" type="datetimeFigureOut">
              <a:rPr lang="ru-RU" smtClean="0"/>
              <a:t>26.08.2020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6ECB7E19-FF1A-48E7-86CC-FE46B4044C9E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3220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</a:rPr>
              <a:t>Изучающее чтение </a:t>
            </a:r>
            <a:endParaRPr lang="ru-RU" b="1" dirty="0">
              <a:solidFill>
                <a:schemeClr val="bg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00056" y="4960137"/>
            <a:ext cx="3310944" cy="1463040"/>
          </a:xfrm>
        </p:spPr>
        <p:txBody>
          <a:bodyPr/>
          <a:lstStyle/>
          <a:p>
            <a:r>
              <a:rPr lang="ru-RU" dirty="0" smtClean="0"/>
              <a:t>            </a:t>
            </a:r>
            <a:r>
              <a:rPr lang="ru-RU" dirty="0" smtClean="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</a:rPr>
              <a:t>Теория и практика</a:t>
            </a:r>
            <a:endParaRPr lang="ru-RU" dirty="0">
              <a:solidFill>
                <a:schemeClr val="bg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7207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</a:rPr>
              <a:t>Что такое изучающее чтение?</a:t>
            </a:r>
            <a:br>
              <a:rPr lang="ru-RU" sz="3600" dirty="0" smtClean="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</a:rPr>
              <a:t>Теоретическая часть</a:t>
            </a:r>
            <a:endParaRPr lang="ru-RU" sz="1400" dirty="0">
              <a:solidFill>
                <a:schemeClr val="bg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89397" y="1867437"/>
            <a:ext cx="11132760" cy="4441923"/>
          </a:xfrm>
        </p:spPr>
        <p:txBody>
          <a:bodyPr>
            <a:normAutofit lnSpcReduction="10000"/>
          </a:bodyPr>
          <a:lstStyle/>
          <a:p>
            <a:endParaRPr lang="ru-RU" sz="3600" dirty="0" smtClean="0"/>
          </a:p>
          <a:p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Изучающее чтение –</a:t>
            </a:r>
          </a:p>
          <a:p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</a:t>
            </a:r>
            <a:r>
              <a:rPr lang="ru-RU" sz="36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3600" i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информативного чтения</a:t>
            </a:r>
            <a:r>
              <a:rPr lang="ru-RU" sz="36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 требующий </a:t>
            </a:r>
            <a:endParaRPr lang="ru-RU" sz="3600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тщательного</a:t>
            </a:r>
            <a:r>
              <a:rPr lang="ru-RU" sz="36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прочтения текста и его анализа </a:t>
            </a:r>
            <a:endParaRPr lang="ru-RU" sz="3600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sz="36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установкой на полное 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понимание</a:t>
            </a:r>
            <a:r>
              <a:rPr lang="ru-RU" sz="36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и сохранение </a:t>
            </a:r>
            <a:endParaRPr lang="ru-RU" sz="3600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RU" sz="36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3600" i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долговременной </a:t>
            </a:r>
            <a:r>
              <a:rPr lang="ru-RU" sz="3600" i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памяти </a:t>
            </a:r>
            <a:r>
              <a:rPr lang="ru-RU" sz="3600" i="1" dirty="0" smtClean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3600" i="1" dirty="0" smtClean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methodological_terms.academic.ru)</a:t>
            </a:r>
            <a:r>
              <a:rPr lang="ru-RU" sz="40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4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1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</a:rPr>
              <a:t>Приемы изучающего чтения</a:t>
            </a:r>
            <a:endParaRPr lang="ru-RU" sz="3600" dirty="0">
              <a:solidFill>
                <a:schemeClr val="bg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6824" y="2084832"/>
            <a:ext cx="10869768" cy="4224528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Медленно, вдумчиво, внимательно прочитать текст;</a:t>
            </a:r>
          </a:p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Определить тему текста (о чём текст?);</a:t>
            </a:r>
          </a:p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Обратить внимание на выделенные слова, деление на абзацы, подзаголовки;</a:t>
            </a:r>
          </a:p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Выделить незнакомые/непонятные слова, объяснить их значение;</a:t>
            </a:r>
          </a:p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Ещё раз прочитать текст или отдельные наиболее трудные фрагменты;</a:t>
            </a:r>
          </a:p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 Уточнить, что нового вы узнали;</a:t>
            </a:r>
          </a:p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7. Проверить, как вы усвоили прочитанное: приведите свои примеры, перескажите текст.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298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Изучающее чтение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практическая часть</a:t>
            </a:r>
            <a:endParaRPr lang="ru-RU" sz="1400" dirty="0">
              <a:solidFill>
                <a:schemeClr val="bg1">
                  <a:lumMod val="50000"/>
                </a:scheme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6824" y="1764407"/>
            <a:ext cx="10805374" cy="4544954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dirty="0" smtClean="0">
                <a:solidFill>
                  <a:schemeClr val="bg1">
                    <a:lumMod val="50000"/>
                  </a:schemeClr>
                </a:solidFill>
              </a:rPr>
              <a:t>Ознакомьтесь с текстом, используя приёмы изучающего чтения</a:t>
            </a:r>
          </a:p>
          <a:p>
            <a:pPr fontAlgn="base"/>
            <a:r>
              <a:rPr lang="ru-RU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</a:t>
            </a:r>
          </a:p>
          <a:p>
            <a:pPr fontAlgn="base"/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Сенокос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+mj-lt"/>
              <a:cs typeface="Arial" panose="020B0604020202020204" pitchFamily="34" charset="0"/>
            </a:endParaRPr>
          </a:p>
          <a:p>
            <a:pPr fontAlgn="base"/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        Пришла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пора сенокоса. Я впервые с отцом отправился на луг. Утро выдалось жарким, но меня охватывало чувство радости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.</a:t>
            </a:r>
          </a:p>
          <a:p>
            <a:pPr fontAlgn="base"/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      Мы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проехали мимо берёзовой рощи, вдоль лесного озера. Остановились. Я почувствовал сладкий аромат земляники и разнотравья. Оглянулся и не поверил своим глазам. Луг пестрил разноцветными цветами и бабочками. Где то стрекотал кузнечик и пели птицы. Всё настраивало на плодотворную работу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.</a:t>
            </a:r>
          </a:p>
          <a:p>
            <a:pPr fontAlgn="base"/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         Нам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предстояло косить целебную луговую траву. Суровой зимой эта трава обернётся сладким молоком, сохранившим чудесную силу солнца.</a:t>
            </a:r>
          </a:p>
          <a:p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/>
            </a:r>
            <a:br>
              <a:rPr lang="ru-RU" sz="2800" dirty="0">
                <a:solidFill>
                  <a:schemeClr val="accent2">
                    <a:lumMod val="75000"/>
                  </a:schemeClr>
                </a:solidFill>
                <a:latin typeface="+mj-lt"/>
              </a:rPr>
            </a:br>
            <a:endParaRPr lang="ru-RU" sz="2800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11972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</a:rPr>
              <a:t>Выполните следующие задания</a:t>
            </a:r>
            <a:endParaRPr lang="ru-RU" sz="4000" dirty="0">
              <a:solidFill>
                <a:schemeClr val="bg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Прочитайте текст;</a:t>
            </a:r>
          </a:p>
          <a:p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Какова тема текста (о чём этот текст)?</a:t>
            </a:r>
          </a:p>
          <a:p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Сколько абзацев в тексте? Почему, как вы думаете?</a:t>
            </a:r>
          </a:p>
          <a:p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Что означают следующие слова: выдалось (утро), разнотравье, пестрить, стрекотать, плодотворный?</a:t>
            </a:r>
          </a:p>
          <a:p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Как вы понимаете смысл последнего предложения?</a:t>
            </a:r>
          </a:p>
          <a:p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 Прочитайте текст ещё раз;</a:t>
            </a:r>
          </a:p>
          <a:p>
            <a:r>
              <a:rPr lang="ru-RU" sz="2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Перескажите текст, используя слова из 4 задания.</a:t>
            </a:r>
            <a:endParaRPr lang="ru-RU" sz="2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1636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4811032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</a:rPr>
              <a:t>Как вы думаете, когда нужно применять приемы изучающего чтения?</a:t>
            </a:r>
            <a:endParaRPr lang="ru-RU" sz="4000" dirty="0">
              <a:solidFill>
                <a:schemeClr val="bg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9978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7" y="161146"/>
            <a:ext cx="9720072" cy="1499616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</a:rPr>
              <a:t>Итак,</a:t>
            </a:r>
            <a:endParaRPr lang="ru-RU" sz="3600" dirty="0">
              <a:solidFill>
                <a:schemeClr val="bg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4127" y="1660762"/>
            <a:ext cx="9720073" cy="4560073"/>
          </a:xfrm>
        </p:spPr>
        <p:txBody>
          <a:bodyPr/>
          <a:lstStyle/>
          <a:p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Изучающее чтение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</a:p>
          <a:p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 </a:t>
            </a:r>
            <a:r>
              <a:rPr lang="ru-RU" sz="2400" i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информативного чтения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 требующий 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тщательного прочтения текста и его анализа </a:t>
            </a:r>
          </a:p>
          <a:p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 установкой на полное понимание и сохранение </a:t>
            </a:r>
          </a:p>
          <a:p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 </a:t>
            </a:r>
            <a:r>
              <a:rPr lang="ru-RU" sz="2400" i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долговременной памяти </a:t>
            </a:r>
            <a:r>
              <a:rPr lang="ru-RU" sz="2400" i="1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400" i="1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methodological_terms.academic.ru)</a:t>
            </a:r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ru-RU" sz="2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1. Почему некоторые слова выделены жирным/курсивом?</a:t>
            </a:r>
          </a:p>
          <a:p>
            <a:r>
              <a:rPr lang="ru-RU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2. Почему часть информации находится в скобочках?</a:t>
            </a:r>
          </a:p>
          <a:p>
            <a:r>
              <a:rPr lang="ru-RU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3. Создайте аналогичный текст.</a:t>
            </a:r>
            <a:endParaRPr lang="ru-RU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70647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7615" y="2195075"/>
            <a:ext cx="9720072" cy="1499616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</a:rPr>
              <a:t>Спасибо вам и приятного чтения!</a:t>
            </a:r>
            <a:endParaRPr lang="ru-RU" sz="4000" dirty="0">
              <a:solidFill>
                <a:schemeClr val="bg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7005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Интеграл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121</TotalTime>
  <Words>306</Words>
  <Application>Microsoft Office PowerPoint</Application>
  <PresentationFormat>Широкоэкранный</PresentationFormat>
  <Paragraphs>45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Arial</vt:lpstr>
      <vt:lpstr>Arial Black</vt:lpstr>
      <vt:lpstr>Calibri</vt:lpstr>
      <vt:lpstr>Tw Cen MT</vt:lpstr>
      <vt:lpstr>Tw Cen MT Condensed</vt:lpstr>
      <vt:lpstr>Wingdings 3</vt:lpstr>
      <vt:lpstr>Интеграл</vt:lpstr>
      <vt:lpstr>Изучающее чтение </vt:lpstr>
      <vt:lpstr>Что такое изучающее чтение? Теоретическая часть</vt:lpstr>
      <vt:lpstr>Приемы изучающего чтения</vt:lpstr>
      <vt:lpstr>Изучающее чтение практическая часть</vt:lpstr>
      <vt:lpstr>Выполните следующие задания</vt:lpstr>
      <vt:lpstr>Как вы думаете, когда нужно применять приемы изучающего чтения?</vt:lpstr>
      <vt:lpstr>Итак,</vt:lpstr>
      <vt:lpstr>Спасибо вам и приятного чтения!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Изучающее чтение</dc:title>
  <dc:creator>1</dc:creator>
  <cp:lastModifiedBy>1</cp:lastModifiedBy>
  <cp:revision>8</cp:revision>
  <dcterms:created xsi:type="dcterms:W3CDTF">2020-08-26T07:55:44Z</dcterms:created>
  <dcterms:modified xsi:type="dcterms:W3CDTF">2020-08-26T09:57:22Z</dcterms:modified>
</cp:coreProperties>
</file>