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948" r:id="rId2"/>
  </p:sldMasterIdLst>
  <p:notesMasterIdLst>
    <p:notesMasterId r:id="rId15"/>
  </p:notesMasterIdLst>
  <p:handoutMasterIdLst>
    <p:handoutMasterId r:id="rId16"/>
  </p:handoutMasterIdLst>
  <p:sldIdLst>
    <p:sldId id="286" r:id="rId3"/>
    <p:sldId id="469" r:id="rId4"/>
    <p:sldId id="457" r:id="rId5"/>
    <p:sldId id="455" r:id="rId6"/>
    <p:sldId id="456" r:id="rId7"/>
    <p:sldId id="474" r:id="rId8"/>
    <p:sldId id="477" r:id="rId9"/>
    <p:sldId id="473" r:id="rId10"/>
    <p:sldId id="476" r:id="rId11"/>
    <p:sldId id="424" r:id="rId12"/>
    <p:sldId id="479" r:id="rId13"/>
    <p:sldId id="415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B7E11"/>
    <a:srgbClr val="FF0000"/>
    <a:srgbClr val="FFFFCC"/>
    <a:srgbClr val="FFFF66"/>
    <a:srgbClr val="C76F2D"/>
    <a:srgbClr val="EAEF11"/>
    <a:srgbClr val="C9A72B"/>
    <a:srgbClr val="211E54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71" autoAdjust="0"/>
    <p:restoredTop sz="94671" autoAdjust="0"/>
  </p:normalViewPr>
  <p:slideViewPr>
    <p:cSldViewPr>
      <p:cViewPr varScale="1">
        <p:scale>
          <a:sx n="68" d="100"/>
          <a:sy n="68" d="100"/>
        </p:scale>
        <p:origin x="141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9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BA1EFD3-9D20-49F7-9EB4-5F57B59463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7466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0BBD63E-BBA0-435E-8BE6-86741F4758D6}" type="datetimeFigureOut">
              <a:rPr lang="ru-RU"/>
              <a:pPr>
                <a:defRPr/>
              </a:pPr>
              <a:t>19.12.2020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E6F6F8F-D922-45AF-B867-0ED408F960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8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0"/>
          <p:cNvSpPr txBox="1">
            <a:spLocks noChangeArrowheads="1"/>
          </p:cNvSpPr>
          <p:nvPr/>
        </p:nvSpPr>
        <p:spPr bwMode="gray">
          <a:xfrm rot="21021118">
            <a:off x="5638800" y="3200400"/>
            <a:ext cx="1981200" cy="6413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sz="3600" b="1" i="1" smtClean="0">
                <a:solidFill>
                  <a:schemeClr val="bg1"/>
                </a:solidFill>
              </a:rPr>
              <a:t>LOGO</a:t>
            </a: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gray">
          <a:xfrm>
            <a:off x="6629400" y="6324600"/>
            <a:ext cx="2209800" cy="2746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1200" smtClean="0"/>
              <a:t>www.themegallery.com 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371600"/>
            <a:ext cx="7543800" cy="838200"/>
          </a:xfrm>
        </p:spPr>
        <p:txBody>
          <a:bodyPr/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533400" y="2514600"/>
            <a:ext cx="5181600" cy="457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457200" y="6400800"/>
            <a:ext cx="1371600" cy="152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 bwMode="gray">
          <a:xfrm>
            <a:off x="4648200" y="6400800"/>
            <a:ext cx="838200" cy="152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EEDE4-7E61-4777-97CF-45D86CD350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704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467BF-00BF-4256-9511-D728C2359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85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2250" y="685800"/>
            <a:ext cx="203835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596265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5806C8-2DA1-419C-9066-8145CAEE5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18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685800"/>
            <a:ext cx="8153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A70E2-7D78-45D5-AF66-03B237E2B6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0924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85800"/>
            <a:ext cx="7696200" cy="457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752600"/>
            <a:ext cx="8153400" cy="46482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E8CA8-DD66-4044-B7DE-D408D90DFD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106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0"/>
          <p:cNvSpPr txBox="1">
            <a:spLocks noChangeArrowheads="1"/>
          </p:cNvSpPr>
          <p:nvPr/>
        </p:nvSpPr>
        <p:spPr bwMode="gray">
          <a:xfrm rot="21021118">
            <a:off x="5638800" y="3200400"/>
            <a:ext cx="1981200" cy="6413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sz="3600" b="1" i="1" smtClean="0">
                <a:solidFill>
                  <a:srgbClr val="0F3C7D"/>
                </a:solidFill>
              </a:rPr>
              <a:t>LOGO</a:t>
            </a: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gray">
          <a:xfrm>
            <a:off x="6629400" y="6324600"/>
            <a:ext cx="2209800" cy="2746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1200" smtClean="0">
                <a:solidFill>
                  <a:srgbClr val="FFFFFF"/>
                </a:solidFill>
              </a:rPr>
              <a:t>www.themegallery.com 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371600"/>
            <a:ext cx="7543800" cy="838200"/>
          </a:xfrm>
        </p:spPr>
        <p:txBody>
          <a:bodyPr/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533400" y="2514600"/>
            <a:ext cx="5181600" cy="457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457200" y="6400800"/>
            <a:ext cx="1371600" cy="152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 bwMode="gray">
          <a:xfrm>
            <a:off x="4648200" y="6400800"/>
            <a:ext cx="838200" cy="152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EEDE4-7E61-4777-97CF-45D86CD3502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2070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1739E-66C0-4AF7-B77D-7FCDCBCEAF5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630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6F847-E979-427C-9615-C58FFFE72A2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328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40005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752600"/>
            <a:ext cx="40005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16CA07-17AD-468E-A91E-AF4F5D18750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95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F1493-26F2-48B1-BFC5-4B0854B8BFE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7065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67A96-BB1C-4C0C-9ED2-4BF92B913EC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508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1739E-66C0-4AF7-B77D-7FCDCBCEAF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8156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F05C4-225E-48E0-9C32-F9330F063D7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182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51CF6-871E-46A0-A156-C5E170BACA6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0426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D3235-12AF-44C4-B3C7-B17D087D29D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2903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467BF-00BF-4256-9511-D728C23598C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9514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2250" y="685800"/>
            <a:ext cx="203835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596265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5806C8-2DA1-419C-9066-8145CAEE57E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6117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685800"/>
            <a:ext cx="8153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A70E2-7D78-45D5-AF66-03B237E2B64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1500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85800"/>
            <a:ext cx="7696200" cy="457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752600"/>
            <a:ext cx="8153400" cy="46482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E8CA8-DD66-4044-B7DE-D408D90DFD4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848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6F847-E979-427C-9615-C58FFFE72A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52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40005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752600"/>
            <a:ext cx="40005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16CA07-17AD-468E-A91E-AF4F5D1875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489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F1493-26F2-48B1-BFC5-4B0854B8BF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046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67A96-BB1C-4C0C-9ED2-4BF92B913E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79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F05C4-225E-48E0-9C32-F9330F063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058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51CF6-871E-46A0-A156-C5E170BACA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038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D3235-12AF-44C4-B3C7-B17D087D29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081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AutoShape 44"/>
          <p:cNvSpPr>
            <a:spLocks noChangeArrowheads="1"/>
          </p:cNvSpPr>
          <p:nvPr/>
        </p:nvSpPr>
        <p:spPr bwMode="ltGray">
          <a:xfrm>
            <a:off x="457200" y="533400"/>
            <a:ext cx="8396288" cy="7620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40000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69" name="Rectangle 45"/>
          <p:cNvSpPr>
            <a:spLocks noChangeArrowheads="1"/>
          </p:cNvSpPr>
          <p:nvPr/>
        </p:nvSpPr>
        <p:spPr bwMode="gray">
          <a:xfrm>
            <a:off x="609600" y="600075"/>
            <a:ext cx="8175625" cy="62865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0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pic>
        <p:nvPicPr>
          <p:cNvPr id="5124" name="Picture 43" descr="guilde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14600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838200" y="685800"/>
            <a:ext cx="769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461125"/>
            <a:ext cx="1219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225425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14800" y="6461125"/>
            <a:ext cx="1295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fld id="{8C7406B6-F4E2-4B44-A143-A60CAA991B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1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52600"/>
            <a:ext cx="8153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текста</a:t>
            </a:r>
          </a:p>
          <a:p>
            <a:pPr lvl="1"/>
            <a:r>
              <a:rPr lang="en-US" altLang="ru-RU" smtClean="0"/>
              <a:t>Второй уровень</a:t>
            </a:r>
          </a:p>
          <a:p>
            <a:pPr lvl="2"/>
            <a:r>
              <a:rPr lang="en-US" altLang="ru-RU" smtClean="0"/>
              <a:t>Третий уровень</a:t>
            </a:r>
          </a:p>
          <a:p>
            <a:pPr lvl="3"/>
            <a:r>
              <a:rPr lang="en-US" altLang="ru-RU" smtClean="0"/>
              <a:t>Четвертый уровень</a:t>
            </a:r>
          </a:p>
          <a:p>
            <a:pPr lvl="4"/>
            <a:r>
              <a:rPr lang="en-US" altLang="ru-RU" smtClean="0"/>
              <a:t>Пятый уровень</a:t>
            </a:r>
          </a:p>
        </p:txBody>
      </p:sp>
      <p:sp>
        <p:nvSpPr>
          <p:cNvPr id="1034" name="Text Box 40"/>
          <p:cNvSpPr txBox="1">
            <a:spLocks noChangeArrowheads="1"/>
          </p:cNvSpPr>
          <p:nvPr/>
        </p:nvSpPr>
        <p:spPr bwMode="gray">
          <a:xfrm rot="524425">
            <a:off x="609600" y="914400"/>
            <a:ext cx="1524000" cy="5191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sz="2800" b="1" i="1" smtClean="0">
                <a:solidFill>
                  <a:schemeClr val="bg1"/>
                </a:solidFill>
              </a:rPr>
              <a:t>LOGO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47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  <p:sldLayoutId id="2147483945" r:id="rId12"/>
    <p:sldLayoutId id="2147483946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AutoShape 44"/>
          <p:cNvSpPr>
            <a:spLocks noChangeArrowheads="1"/>
          </p:cNvSpPr>
          <p:nvPr/>
        </p:nvSpPr>
        <p:spPr bwMode="ltGray">
          <a:xfrm>
            <a:off x="457200" y="533400"/>
            <a:ext cx="8396288" cy="7620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40000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069" name="Rectangle 45"/>
          <p:cNvSpPr>
            <a:spLocks noChangeArrowheads="1"/>
          </p:cNvSpPr>
          <p:nvPr/>
        </p:nvSpPr>
        <p:spPr bwMode="gray">
          <a:xfrm>
            <a:off x="609600" y="600075"/>
            <a:ext cx="8175625" cy="62865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0"/>
                  <a:invGamma/>
                </a:schemeClr>
              </a:gs>
              <a:gs pos="100000">
                <a:schemeClr val="tx2"/>
              </a:gs>
            </a:gsLst>
            <a:lin ang="2700000" scaled="1"/>
          </a:gradFill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5124" name="Picture 43" descr="guilde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14600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838200" y="685800"/>
            <a:ext cx="769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461125"/>
            <a:ext cx="1219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225425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14800" y="6461125"/>
            <a:ext cx="1295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fld id="{8C7406B6-F4E2-4B44-A143-A60CAA991BB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1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52600"/>
            <a:ext cx="8153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текста</a:t>
            </a:r>
          </a:p>
          <a:p>
            <a:pPr lvl="1"/>
            <a:r>
              <a:rPr lang="en-US" altLang="ru-RU" smtClean="0"/>
              <a:t>Второй уровень</a:t>
            </a:r>
          </a:p>
          <a:p>
            <a:pPr lvl="2"/>
            <a:r>
              <a:rPr lang="en-US" altLang="ru-RU" smtClean="0"/>
              <a:t>Третий уровень</a:t>
            </a:r>
          </a:p>
          <a:p>
            <a:pPr lvl="3"/>
            <a:r>
              <a:rPr lang="en-US" altLang="ru-RU" smtClean="0"/>
              <a:t>Четвертый уровень</a:t>
            </a:r>
          </a:p>
          <a:p>
            <a:pPr lvl="4"/>
            <a:r>
              <a:rPr lang="en-US" altLang="ru-RU" smtClean="0"/>
              <a:t>Пятый уровень</a:t>
            </a:r>
          </a:p>
        </p:txBody>
      </p:sp>
      <p:sp>
        <p:nvSpPr>
          <p:cNvPr id="1034" name="Text Box 40"/>
          <p:cNvSpPr txBox="1">
            <a:spLocks noChangeArrowheads="1"/>
          </p:cNvSpPr>
          <p:nvPr/>
        </p:nvSpPr>
        <p:spPr bwMode="gray">
          <a:xfrm rot="524425">
            <a:off x="609600" y="914400"/>
            <a:ext cx="1524000" cy="5191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sz="2800" b="1" i="1" smtClean="0">
                <a:solidFill>
                  <a:srgbClr val="0F3C7D"/>
                </a:solidFill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74640309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  <p:sldLayoutId id="2147483960" r:id="rId12"/>
    <p:sldLayoutId id="2147483961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7019925" y="6381750"/>
            <a:ext cx="1873250" cy="287338"/>
          </a:xfrm>
          <a:prstGeom prst="rect">
            <a:avLst/>
          </a:prstGeom>
          <a:solidFill>
            <a:srgbClr val="2A55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467544" y="571749"/>
            <a:ext cx="8352928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4000" b="1" i="0" u="none" strike="noStrike" normalizeH="0" baseline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ТЕМА: «</a:t>
            </a:r>
            <a:r>
              <a:rPr kumimoji="0" lang="ru-RU" sz="4000" b="1" i="0" u="none" strike="noStrike" normalizeH="0" baseline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  <a:ea typeface="Calibri" pitchFamily="34" charset="0"/>
                <a:cs typeface="Arial" pitchFamily="34" charset="0"/>
              </a:rPr>
              <a:t>Покажи себя в полном блеске, или как устроиться на работу»</a:t>
            </a:r>
            <a:endParaRPr kumimoji="0" lang="ru-RU" sz="3200" b="1" i="0" u="none" strike="noStrike" normalizeH="0" baseline="0" dirty="0" smtClean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5539" name="Picture 3" descr="http://www.ruedy.fr/uploads/mission/.thumbs/professionnel02_21d5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089" y="2745294"/>
            <a:ext cx="4610992" cy="3441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1" name="Picture 5" descr="http://o-krasote.com/wp-content/uploads/2015/08/553f901baaec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7757" y="4060695"/>
            <a:ext cx="3024336" cy="1782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WordArt 177"/>
          <p:cNvSpPr>
            <a:spLocks noChangeArrowheads="1" noChangeShapeType="1" noTextEdit="1"/>
          </p:cNvSpPr>
          <p:nvPr/>
        </p:nvSpPr>
        <p:spPr bwMode="auto">
          <a:xfrm rot="21000634">
            <a:off x="5948323" y="3131045"/>
            <a:ext cx="1600671" cy="56407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ХПЭТ</a:t>
            </a:r>
            <a:endParaRPr lang="ru-RU" sz="3600" b="1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44008" y="5445224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Литвинцева Галина Александровна </a:t>
            </a:r>
          </a:p>
          <a:p>
            <a:r>
              <a:rPr lang="ru-RU" b="1" dirty="0" smtClean="0">
                <a:solidFill>
                  <a:srgbClr val="000000"/>
                </a:solidFill>
              </a:rPr>
              <a:t>КГБ ПОУ ХПЭТ мастер производственного обучения</a:t>
            </a:r>
            <a:endParaRPr lang="ru-RU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178"/>
          <p:cNvSpPr>
            <a:spLocks noChangeArrowheads="1"/>
          </p:cNvSpPr>
          <p:nvPr/>
        </p:nvSpPr>
        <p:spPr bwMode="auto">
          <a:xfrm rot="435169">
            <a:off x="827088" y="981075"/>
            <a:ext cx="1079500" cy="431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2293" name="WordArt 177"/>
          <p:cNvSpPr>
            <a:spLocks noChangeArrowheads="1" noChangeShapeType="1" noTextEdit="1"/>
          </p:cNvSpPr>
          <p:nvPr/>
        </p:nvSpPr>
        <p:spPr bwMode="auto">
          <a:xfrm rot="726609">
            <a:off x="804979" y="972911"/>
            <a:ext cx="1373046" cy="37198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ХПЭТ</a:t>
            </a:r>
            <a:endParaRPr lang="ru-RU" sz="3600" b="1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01382" name="Picture 6" descr="https://fs00.infourok.ru/images/doc/158/182248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8064896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1384" name="Picture 8" descr="http://ddt-kar.ucoz.ru/2014/2015/2016/Profsoiuz/polezno_zna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0"/>
            <a:ext cx="3240360" cy="18936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178"/>
          <p:cNvSpPr>
            <a:spLocks noChangeArrowheads="1"/>
          </p:cNvSpPr>
          <p:nvPr/>
        </p:nvSpPr>
        <p:spPr bwMode="auto">
          <a:xfrm rot="435169">
            <a:off x="827088" y="981075"/>
            <a:ext cx="1079500" cy="431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2293" name="WordArt 177"/>
          <p:cNvSpPr>
            <a:spLocks noChangeArrowheads="1" noChangeShapeType="1" noTextEdit="1"/>
          </p:cNvSpPr>
          <p:nvPr/>
        </p:nvSpPr>
        <p:spPr bwMode="auto">
          <a:xfrm rot="726609">
            <a:off x="552852" y="931337"/>
            <a:ext cx="1629583" cy="38681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5400" b="1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ХПЭТ</a:t>
            </a:r>
            <a:endParaRPr lang="ru-RU" sz="3600" b="1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7282" name="AutoShape 2" descr="https://im0-tub-ru.yandex.net/i?id=ce4dbcf53563dbf11cd4b6c619412cf3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7284" name="AutoShape 4" descr="https://im0-tub-ru.yandex.net/i?id=ce4dbcf53563dbf11cd4b6c619412cf3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7286" name="Picture 6" descr="https://im0-tub-ru.yandex.net/i?id=ce4dbcf53563dbf11cd4b6c619412cf3&amp;n=33&amp;h=215&amp;w=2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437112"/>
            <a:ext cx="2733675" cy="2047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7288" name="Picture 8" descr="http://24sells.ru/upload/normal/otchetdnevnik_po_praktike_vypolnenie_287931.png"/>
          <p:cNvPicPr>
            <a:picLocks noChangeAspect="1" noChangeArrowheads="1"/>
          </p:cNvPicPr>
          <p:nvPr/>
        </p:nvPicPr>
        <p:blipFill>
          <a:blip r:embed="rId3" cstate="print"/>
          <a:srcRect b="12666"/>
          <a:stretch>
            <a:fillRect/>
          </a:stretch>
        </p:blipFill>
        <p:spPr bwMode="auto">
          <a:xfrm>
            <a:off x="2699792" y="188640"/>
            <a:ext cx="5976664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23528" y="2708920"/>
            <a:ext cx="734481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FFFF00"/>
                </a:solidFill>
              </a:rPr>
              <a:t>Производственная характеристика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FFFF00"/>
                </a:solidFill>
              </a:rPr>
              <a:t>Наряды  выполнение работ 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FFFF00"/>
                </a:solidFill>
              </a:rPr>
              <a:t>Дневник 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FFFF00"/>
                </a:solidFill>
              </a:rPr>
              <a:t> Заключение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9"/>
          <p:cNvSpPr>
            <a:spLocks noChangeArrowheads="1"/>
          </p:cNvSpPr>
          <p:nvPr/>
        </p:nvSpPr>
        <p:spPr bwMode="auto">
          <a:xfrm rot="-720557">
            <a:off x="5507038" y="3349625"/>
            <a:ext cx="1952625" cy="431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4581" name="WordArt 10"/>
          <p:cNvSpPr>
            <a:spLocks noChangeArrowheads="1" noChangeShapeType="1" noTextEdit="1"/>
          </p:cNvSpPr>
          <p:nvPr/>
        </p:nvSpPr>
        <p:spPr bwMode="auto">
          <a:xfrm rot="-560681">
            <a:off x="5508625" y="3429000"/>
            <a:ext cx="2058988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ХПЭТ</a:t>
            </a:r>
            <a:endParaRPr lang="ru-RU" sz="3600" b="1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4582" name="Rectangle 11"/>
          <p:cNvSpPr>
            <a:spLocks noChangeArrowheads="1"/>
          </p:cNvSpPr>
          <p:nvPr/>
        </p:nvSpPr>
        <p:spPr bwMode="auto">
          <a:xfrm>
            <a:off x="7019925" y="6381750"/>
            <a:ext cx="1873250" cy="287338"/>
          </a:xfrm>
          <a:prstGeom prst="rect">
            <a:avLst/>
          </a:prstGeom>
          <a:solidFill>
            <a:srgbClr val="2A55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2455" y="2204864"/>
            <a:ext cx="4788918" cy="4788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51654" y="4291608"/>
            <a:ext cx="7929618" cy="255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Спасибо за внимание!!!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7000">
        <p:blinds dir="vert"/>
      </p:transition>
    </mc:Choice>
    <mc:Fallback xmlns="">
      <p:transition spd="slow" advClick="0" advTm="7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685800"/>
            <a:ext cx="5143536" cy="457200"/>
          </a:xfrm>
        </p:spPr>
        <p:txBody>
          <a:bodyPr/>
          <a:lstStyle/>
          <a:p>
            <a:r>
              <a:rPr lang="ru-RU" sz="2400" dirty="0" smtClean="0">
                <a:solidFill>
                  <a:srgbClr val="FF0000"/>
                </a:solidFill>
              </a:rPr>
              <a:t>организации учебного процесса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3714744" y="2214554"/>
            <a:ext cx="642942" cy="285752"/>
          </a:xfrm>
          <a:prstGeom prst="downArrow">
            <a:avLst>
              <a:gd name="adj1" fmla="val 50000"/>
              <a:gd name="adj2" fmla="val 39333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3786182" y="3286124"/>
            <a:ext cx="714380" cy="357190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3779912" y="5661248"/>
            <a:ext cx="785818" cy="428628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одержимое 18"/>
          <p:cNvSpPr>
            <a:spLocks noGrp="1"/>
          </p:cNvSpPr>
          <p:nvPr>
            <p:ph idx="1"/>
          </p:nvPr>
        </p:nvSpPr>
        <p:spPr>
          <a:xfrm>
            <a:off x="1857356" y="1428736"/>
            <a:ext cx="4500594" cy="714380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10000"/>
                  </a:schemeClr>
                </a:solidFill>
                <a:latin typeface="Adobe Fangsong Std R"/>
              </a:rPr>
              <a:t>Теоретический курс</a:t>
            </a:r>
            <a:endParaRPr lang="ru-RU" sz="1800" b="1" dirty="0">
              <a:solidFill>
                <a:schemeClr val="accent4">
                  <a:lumMod val="10000"/>
                </a:schemeClr>
              </a:solidFill>
              <a:latin typeface="Adobe Fangsong Std R"/>
            </a:endParaRPr>
          </a:p>
        </p:txBody>
      </p:sp>
      <p:sp>
        <p:nvSpPr>
          <p:cNvPr id="20" name="Содержимое 18"/>
          <p:cNvSpPr txBox="1">
            <a:spLocks/>
          </p:cNvSpPr>
          <p:nvPr/>
        </p:nvSpPr>
        <p:spPr bwMode="auto">
          <a:xfrm>
            <a:off x="1857356" y="2500306"/>
            <a:ext cx="4643470" cy="714380"/>
          </a:xfrm>
          <a:prstGeom prst="ellipse">
            <a:avLst/>
          </a:prstGeom>
          <a:solidFill>
            <a:srgbClr val="FFFF66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Adobe Fangsong Std R"/>
                <a:ea typeface="+mn-ea"/>
                <a:cs typeface="+mn-cs"/>
              </a:rPr>
              <a:t>Практические занятия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Adobe Fangsong Std R"/>
              <a:ea typeface="+mn-ea"/>
              <a:cs typeface="+mn-cs"/>
            </a:endParaRPr>
          </a:p>
        </p:txBody>
      </p:sp>
      <p:sp>
        <p:nvSpPr>
          <p:cNvPr id="21" name="Содержимое 18"/>
          <p:cNvSpPr txBox="1">
            <a:spLocks/>
          </p:cNvSpPr>
          <p:nvPr/>
        </p:nvSpPr>
        <p:spPr bwMode="auto">
          <a:xfrm>
            <a:off x="1785918" y="3643314"/>
            <a:ext cx="4714908" cy="714380"/>
          </a:xfrm>
          <a:prstGeom prst="ellipse">
            <a:avLst/>
          </a:prstGeom>
          <a:solidFill>
            <a:srgbClr val="FFC00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Adobe Fangsong Std R"/>
                <a:ea typeface="+mn-ea"/>
                <a:cs typeface="+mn-cs"/>
              </a:rPr>
              <a:t>Учебная практика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Adobe Fangsong Std R"/>
              <a:ea typeface="+mn-ea"/>
              <a:cs typeface="+mn-cs"/>
            </a:endParaRPr>
          </a:p>
        </p:txBody>
      </p:sp>
      <p:sp>
        <p:nvSpPr>
          <p:cNvPr id="22" name="Содержимое 18"/>
          <p:cNvSpPr txBox="1">
            <a:spLocks/>
          </p:cNvSpPr>
          <p:nvPr/>
        </p:nvSpPr>
        <p:spPr bwMode="auto">
          <a:xfrm>
            <a:off x="1835696" y="4869160"/>
            <a:ext cx="4714908" cy="714380"/>
          </a:xfrm>
          <a:prstGeom prst="ellipse">
            <a:avLst/>
          </a:prstGeom>
          <a:solidFill>
            <a:srgbClr val="EB7E11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Adobe Fangsong Std R"/>
                <a:ea typeface="+mn-ea"/>
                <a:cs typeface="+mn-cs"/>
              </a:rPr>
              <a:t>Производственная практика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Adobe Fangsong Std R"/>
              <a:ea typeface="+mn-ea"/>
              <a:cs typeface="+mn-cs"/>
            </a:endParaRPr>
          </a:p>
        </p:txBody>
      </p:sp>
      <p:sp>
        <p:nvSpPr>
          <p:cNvPr id="23" name="Содержимое 18"/>
          <p:cNvSpPr txBox="1">
            <a:spLocks/>
          </p:cNvSpPr>
          <p:nvPr/>
        </p:nvSpPr>
        <p:spPr bwMode="auto">
          <a:xfrm>
            <a:off x="1835696" y="6093296"/>
            <a:ext cx="4392488" cy="796486"/>
          </a:xfrm>
          <a:prstGeom prst="ellipse">
            <a:avLst/>
          </a:prstGeom>
          <a:solidFill>
            <a:srgbClr val="C76F2D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dobe Fangsong Std R"/>
                <a:ea typeface="+mn-ea"/>
                <a:cs typeface="+mn-cs"/>
              </a:rPr>
              <a:t>ТРУДОУСТРОЙСТВО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dobe Fangsong Std R"/>
              <a:ea typeface="+mn-ea"/>
              <a:cs typeface="+mn-cs"/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3857620" y="4429132"/>
            <a:ext cx="714380" cy="357190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WordArt 177"/>
          <p:cNvSpPr>
            <a:spLocks noChangeArrowheads="1" noChangeShapeType="1" noTextEdit="1"/>
          </p:cNvSpPr>
          <p:nvPr/>
        </p:nvSpPr>
        <p:spPr bwMode="auto">
          <a:xfrm rot="726609">
            <a:off x="804010" y="1039357"/>
            <a:ext cx="1085850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ФГОС</a:t>
            </a:r>
          </a:p>
        </p:txBody>
      </p:sp>
      <p:sp>
        <p:nvSpPr>
          <p:cNvPr id="32" name="Rectangle 178"/>
          <p:cNvSpPr>
            <a:spLocks noChangeArrowheads="1"/>
          </p:cNvSpPr>
          <p:nvPr/>
        </p:nvSpPr>
        <p:spPr bwMode="auto">
          <a:xfrm rot="435169">
            <a:off x="880162" y="995085"/>
            <a:ext cx="1079500" cy="431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3" name="Rectangle 178"/>
          <p:cNvSpPr>
            <a:spLocks noChangeArrowheads="1"/>
          </p:cNvSpPr>
          <p:nvPr/>
        </p:nvSpPr>
        <p:spPr bwMode="auto">
          <a:xfrm rot="435169">
            <a:off x="880162" y="995085"/>
            <a:ext cx="1079500" cy="431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5" name="WordArt 177"/>
          <p:cNvSpPr>
            <a:spLocks noChangeArrowheads="1" noChangeShapeType="1" noTextEdit="1"/>
          </p:cNvSpPr>
          <p:nvPr/>
        </p:nvSpPr>
        <p:spPr bwMode="auto">
          <a:xfrm rot="726609">
            <a:off x="900113" y="1052513"/>
            <a:ext cx="1085850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ХПЭТ</a:t>
            </a:r>
            <a:endParaRPr lang="ru-RU" sz="3600" b="1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78"/>
          <p:cNvSpPr>
            <a:spLocks noChangeArrowheads="1"/>
          </p:cNvSpPr>
          <p:nvPr/>
        </p:nvSpPr>
        <p:spPr bwMode="auto">
          <a:xfrm rot="435169">
            <a:off x="994539" y="1047143"/>
            <a:ext cx="1079500" cy="431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3315" name="WordArt 177"/>
          <p:cNvSpPr>
            <a:spLocks noChangeArrowheads="1" noChangeShapeType="1" noTextEdit="1"/>
          </p:cNvSpPr>
          <p:nvPr/>
        </p:nvSpPr>
        <p:spPr bwMode="auto">
          <a:xfrm rot="726609">
            <a:off x="774686" y="1035422"/>
            <a:ext cx="1247341" cy="37198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ХПЭТ</a:t>
            </a:r>
            <a:endParaRPr lang="ru-RU" sz="3600" b="1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3316" name="Rectangle 179"/>
          <p:cNvSpPr>
            <a:spLocks noChangeArrowheads="1"/>
          </p:cNvSpPr>
          <p:nvPr/>
        </p:nvSpPr>
        <p:spPr bwMode="auto">
          <a:xfrm>
            <a:off x="7019925" y="188913"/>
            <a:ext cx="1873250" cy="287337"/>
          </a:xfrm>
          <a:prstGeom prst="rect">
            <a:avLst/>
          </a:prstGeom>
          <a:solidFill>
            <a:srgbClr val="0B28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3320" name="Заголовок 10"/>
          <p:cNvSpPr txBox="1">
            <a:spLocks/>
          </p:cNvSpPr>
          <p:nvPr/>
        </p:nvSpPr>
        <p:spPr bwMode="gray">
          <a:xfrm>
            <a:off x="2071687" y="332656"/>
            <a:ext cx="70723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solidFill>
                  <a:srgbClr val="FF0000"/>
                </a:solidFill>
                <a:latin typeface="Georgia" pitchFamily="18" charset="0"/>
              </a:rPr>
              <a:t>Производственная практика</a:t>
            </a:r>
            <a:endParaRPr lang="ru-RU" altLang="ru-RU" sz="24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2026" y="2643182"/>
            <a:ext cx="8347360" cy="2831544"/>
          </a:xfrm>
          <a:prstGeom prst="rect">
            <a:avLst/>
          </a:prstGeom>
          <a:solidFill>
            <a:srgbClr val="EAEF1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latin typeface="Georgia" pitchFamily="18" charset="0"/>
              </a:rPr>
              <a:t>Цели и задачи </a:t>
            </a:r>
          </a:p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latin typeface="Georgia" pitchFamily="18" charset="0"/>
              </a:rPr>
              <a:t>практики по профилю специальности</a:t>
            </a:r>
          </a:p>
          <a:p>
            <a:endParaRPr lang="ru-RU" altLang="ru-RU" sz="1600" b="1" dirty="0" smtClean="0">
              <a:solidFill>
                <a:schemeClr val="bg1"/>
              </a:solidFill>
              <a:latin typeface="Georgia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900" b="1" dirty="0" smtClean="0">
                <a:solidFill>
                  <a:schemeClr val="accent4">
                    <a:lumMod val="10000"/>
                  </a:schemeClr>
                </a:solidFill>
              </a:rPr>
              <a:t>формирование  </a:t>
            </a:r>
            <a:r>
              <a:rPr lang="ru-RU" sz="1900" b="1" dirty="0">
                <a:solidFill>
                  <a:schemeClr val="accent4">
                    <a:lumMod val="10000"/>
                  </a:schemeClr>
                </a:solidFill>
              </a:rPr>
              <a:t>у обучающихся общих и профессиональных </a:t>
            </a:r>
            <a:r>
              <a:rPr lang="ru-RU" sz="1900" b="1" dirty="0" smtClean="0">
                <a:solidFill>
                  <a:schemeClr val="accent4">
                    <a:lumMod val="10000"/>
                  </a:schemeClr>
                </a:solidFill>
              </a:rPr>
              <a:t>компетенций</a:t>
            </a:r>
          </a:p>
          <a:p>
            <a:pPr marL="285750" indent="-285750"/>
            <a:endParaRPr lang="ru-RU" sz="1900" b="1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900" b="1" dirty="0" smtClean="0">
                <a:solidFill>
                  <a:schemeClr val="accent4">
                    <a:lumMod val="10000"/>
                  </a:schemeClr>
                </a:solidFill>
              </a:rPr>
              <a:t>приобретение </a:t>
            </a:r>
            <a:r>
              <a:rPr lang="ru-RU" sz="1900" b="1" dirty="0">
                <a:solidFill>
                  <a:schemeClr val="accent4">
                    <a:lumMod val="10000"/>
                  </a:schemeClr>
                </a:solidFill>
              </a:rPr>
              <a:t>практического опыта по виду профессиональной деятельности</a:t>
            </a:r>
            <a:r>
              <a:rPr lang="ru-RU" sz="1900" b="1" dirty="0" smtClean="0">
                <a:solidFill>
                  <a:schemeClr val="accent4">
                    <a:lumMod val="10000"/>
                  </a:schemeClr>
                </a:solidFill>
              </a:rPr>
              <a:t>.</a:t>
            </a:r>
          </a:p>
          <a:p>
            <a:pPr marL="285750" indent="-285750"/>
            <a:r>
              <a:rPr lang="ru-RU" sz="1900" b="1" dirty="0">
                <a:solidFill>
                  <a:schemeClr val="accent4">
                    <a:lumMod val="10000"/>
                  </a:schemeClr>
                </a:solidFill>
              </a:rPr>
              <a:t>	 </a:t>
            </a:r>
          </a:p>
        </p:txBody>
      </p:sp>
    </p:spTree>
    <p:extLst>
      <p:ext uri="{BB962C8B-B14F-4D97-AF65-F5344CB8AC3E}">
        <p14:creationId xmlns:p14="http://schemas.microsoft.com/office/powerpoint/2010/main" val="240105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ru-RU" smtClean="0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739775"/>
            <a:ext cx="6480720" cy="4572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Цели трудоустройства</a:t>
            </a: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: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1029" name="Rectangle 178"/>
          <p:cNvSpPr>
            <a:spLocks noChangeArrowheads="1"/>
          </p:cNvSpPr>
          <p:nvPr/>
        </p:nvSpPr>
        <p:spPr bwMode="auto">
          <a:xfrm rot="435169">
            <a:off x="827088" y="981075"/>
            <a:ext cx="1079500" cy="431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030" name="WordArt 177"/>
          <p:cNvSpPr>
            <a:spLocks noChangeArrowheads="1" noChangeShapeType="1" noTextEdit="1"/>
          </p:cNvSpPr>
          <p:nvPr/>
        </p:nvSpPr>
        <p:spPr bwMode="auto">
          <a:xfrm rot="726609">
            <a:off x="900113" y="1052513"/>
            <a:ext cx="1085850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ХПЭТ</a:t>
            </a:r>
            <a:endParaRPr lang="ru-RU" sz="3600" b="1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31" name="Rectangle 179"/>
          <p:cNvSpPr>
            <a:spLocks noChangeArrowheads="1"/>
          </p:cNvSpPr>
          <p:nvPr/>
        </p:nvSpPr>
        <p:spPr bwMode="auto">
          <a:xfrm>
            <a:off x="7019925" y="188913"/>
            <a:ext cx="1873250" cy="287337"/>
          </a:xfrm>
          <a:prstGeom prst="rect">
            <a:avLst/>
          </a:prstGeom>
          <a:solidFill>
            <a:srgbClr val="0B28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>
              <a:solidFill>
                <a:srgbClr val="FFFFFF"/>
              </a:solidFill>
            </a:endParaRPr>
          </a:p>
        </p:txBody>
      </p:sp>
      <p:graphicFrame>
        <p:nvGraphicFramePr>
          <p:cNvPr id="1026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936532"/>
              </p:ext>
            </p:extLst>
          </p:nvPr>
        </p:nvGraphicFramePr>
        <p:xfrm>
          <a:off x="7568896" y="-64906"/>
          <a:ext cx="1530350" cy="155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0" r:id="rId3" imgW="1274400" imgH="1292400" progId="">
                  <p:embed/>
                </p:oleObj>
              </mc:Choice>
              <mc:Fallback>
                <p:oleObj r:id="rId3" imgW="1274400" imgH="1292400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8896" y="-64906"/>
                        <a:ext cx="1530350" cy="1557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11560" y="2204864"/>
            <a:ext cx="7920880" cy="769441"/>
          </a:xfrm>
          <a:prstGeom prst="rect">
            <a:avLst/>
          </a:prstGeom>
          <a:solidFill>
            <a:srgbClr val="FFFF00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4">
                    <a:lumMod val="10000"/>
                  </a:schemeClr>
                </a:solidFill>
              </a:rPr>
              <a:t>комплексное </a:t>
            </a:r>
            <a:r>
              <a:rPr lang="ru-RU" sz="2200" b="1" dirty="0">
                <a:solidFill>
                  <a:schemeClr val="accent4">
                    <a:lumMod val="10000"/>
                  </a:schemeClr>
                </a:solidFill>
              </a:rPr>
              <a:t>освоение обучающимися  всех видов профессиональной деятельности по </a:t>
            </a:r>
            <a:r>
              <a:rPr lang="ru-RU" sz="2200" b="1" dirty="0" smtClean="0">
                <a:solidFill>
                  <a:schemeClr val="accent4">
                    <a:lumMod val="10000"/>
                  </a:schemeClr>
                </a:solidFill>
              </a:rPr>
              <a:t>специальности</a:t>
            </a:r>
            <a:endParaRPr lang="ru-RU" sz="22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933056"/>
            <a:ext cx="7920880" cy="769441"/>
          </a:xfrm>
          <a:prstGeom prst="rect">
            <a:avLst/>
          </a:prstGeom>
          <a:solidFill>
            <a:srgbClr val="FFFF00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accent4">
                    <a:lumMod val="10000"/>
                  </a:schemeClr>
                </a:solidFill>
              </a:rPr>
              <a:t>формирование общих и профессиональных компетенций</a:t>
            </a:r>
            <a:endParaRPr lang="ru-RU" sz="22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5323855"/>
            <a:ext cx="7920880" cy="769441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accent4">
                    <a:lumMod val="10000"/>
                  </a:schemeClr>
                </a:solidFill>
              </a:rPr>
              <a:t>приобретение необходимых умений и практического опыта по специальности.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98419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ru-RU" smtClean="0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366838" y="686060"/>
            <a:ext cx="7696200" cy="457200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   </a:t>
            </a: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Задачи трудоустройства: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029" name="Rectangle 178"/>
          <p:cNvSpPr>
            <a:spLocks noChangeArrowheads="1"/>
          </p:cNvSpPr>
          <p:nvPr/>
        </p:nvSpPr>
        <p:spPr bwMode="auto">
          <a:xfrm rot="435169">
            <a:off x="827088" y="981075"/>
            <a:ext cx="1079500" cy="431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030" name="WordArt 177"/>
          <p:cNvSpPr>
            <a:spLocks noChangeArrowheads="1" noChangeShapeType="1" noTextEdit="1"/>
          </p:cNvSpPr>
          <p:nvPr/>
        </p:nvSpPr>
        <p:spPr bwMode="auto">
          <a:xfrm rot="726609">
            <a:off x="900113" y="1052513"/>
            <a:ext cx="1085850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ХПЭТ</a:t>
            </a:r>
            <a:endParaRPr lang="ru-RU" sz="3600" b="1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31" name="Rectangle 179"/>
          <p:cNvSpPr>
            <a:spLocks noChangeArrowheads="1"/>
          </p:cNvSpPr>
          <p:nvPr/>
        </p:nvSpPr>
        <p:spPr bwMode="auto">
          <a:xfrm>
            <a:off x="7019925" y="188913"/>
            <a:ext cx="1873250" cy="287337"/>
          </a:xfrm>
          <a:prstGeom prst="rect">
            <a:avLst/>
          </a:prstGeom>
          <a:solidFill>
            <a:srgbClr val="0B28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007" y="2439179"/>
            <a:ext cx="8928991" cy="1384995"/>
          </a:xfrm>
          <a:prstGeom prst="rect">
            <a:avLst/>
          </a:prstGeom>
          <a:solidFill>
            <a:srgbClr val="FFFF00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100" b="1" dirty="0">
                <a:solidFill>
                  <a:schemeClr val="accent4">
                    <a:lumMod val="10000"/>
                  </a:schemeClr>
                </a:solidFill>
              </a:rPr>
              <a:t>последовательное расширение круга формируемых у </a:t>
            </a:r>
            <a:r>
              <a:rPr lang="ru-RU" sz="2100" b="1" dirty="0" smtClean="0">
                <a:solidFill>
                  <a:schemeClr val="accent4">
                    <a:lumMod val="10000"/>
                  </a:schemeClr>
                </a:solidFill>
              </a:rPr>
              <a:t>обучающихся  </a:t>
            </a:r>
            <a:r>
              <a:rPr lang="ru-RU" sz="2100" b="1" dirty="0">
                <a:solidFill>
                  <a:schemeClr val="accent4">
                    <a:lumMod val="10000"/>
                  </a:schemeClr>
                </a:solidFill>
              </a:rPr>
              <a:t>умений, навыков, практического опыта и их усложнение по мере перехода от одного этапа практики к другому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9008" y="4130496"/>
            <a:ext cx="8928991" cy="738664"/>
          </a:xfrm>
          <a:prstGeom prst="rect">
            <a:avLst/>
          </a:prstGeom>
          <a:solidFill>
            <a:srgbClr val="FFFF00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100" b="1" dirty="0">
                <a:solidFill>
                  <a:schemeClr val="accent4">
                    <a:lumMod val="10000"/>
                  </a:schemeClr>
                </a:solidFill>
              </a:rPr>
              <a:t>целостность подготовки специалистов к выполнению основных трудовых функций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9006" y="5533782"/>
            <a:ext cx="8928991" cy="415498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100" b="1" dirty="0">
                <a:solidFill>
                  <a:schemeClr val="accent4">
                    <a:lumMod val="10000"/>
                  </a:schemeClr>
                </a:solidFill>
              </a:rPr>
              <a:t>связь практики с теоретическим обучением</a:t>
            </a:r>
            <a:endParaRPr lang="ru-RU" sz="2100" b="1" dirty="0" smtClean="0">
              <a:solidFill>
                <a:schemeClr val="accent4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5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ru-RU" smtClean="0"/>
              <a:t>www.themegallery.com</a:t>
            </a:r>
          </a:p>
        </p:txBody>
      </p:sp>
      <p:sp>
        <p:nvSpPr>
          <p:cNvPr id="8195" name="Rectangle 178"/>
          <p:cNvSpPr>
            <a:spLocks noChangeArrowheads="1"/>
          </p:cNvSpPr>
          <p:nvPr/>
        </p:nvSpPr>
        <p:spPr bwMode="auto">
          <a:xfrm rot="435169">
            <a:off x="880162" y="995085"/>
            <a:ext cx="1079500" cy="431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8196" name="WordArt 177"/>
          <p:cNvSpPr>
            <a:spLocks noChangeArrowheads="1" noChangeShapeType="1" noTextEdit="1"/>
          </p:cNvSpPr>
          <p:nvPr/>
        </p:nvSpPr>
        <p:spPr bwMode="auto">
          <a:xfrm rot="726609">
            <a:off x="851074" y="1047311"/>
            <a:ext cx="1129623" cy="34376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ХПЭТ</a:t>
            </a:r>
            <a:endParaRPr lang="ru-RU" sz="3600" b="1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197" name="Rectangle 179"/>
          <p:cNvSpPr>
            <a:spLocks noChangeArrowheads="1"/>
          </p:cNvSpPr>
          <p:nvPr/>
        </p:nvSpPr>
        <p:spPr bwMode="auto">
          <a:xfrm>
            <a:off x="7019925" y="188913"/>
            <a:ext cx="1873250" cy="287337"/>
          </a:xfrm>
          <a:prstGeom prst="rect">
            <a:avLst/>
          </a:prstGeom>
          <a:solidFill>
            <a:srgbClr val="0B28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8198" name="Text Box 188"/>
          <p:cNvSpPr txBox="1">
            <a:spLocks noChangeArrowheads="1"/>
          </p:cNvSpPr>
          <p:nvPr/>
        </p:nvSpPr>
        <p:spPr bwMode="auto">
          <a:xfrm>
            <a:off x="1042988" y="1989138"/>
            <a:ext cx="7848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</a:rPr>
              <a:t>          </a:t>
            </a:r>
            <a:endParaRPr lang="ru-RU" altLang="ru-RU"/>
          </a:p>
        </p:txBody>
      </p:sp>
      <p:sp>
        <p:nvSpPr>
          <p:cNvPr id="8199" name="Прямоугольник 14"/>
          <p:cNvSpPr>
            <a:spLocks noChangeArrowheads="1"/>
          </p:cNvSpPr>
          <p:nvPr/>
        </p:nvSpPr>
        <p:spPr bwMode="auto">
          <a:xfrm>
            <a:off x="2555776" y="332656"/>
            <a:ext cx="5945286" cy="1649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90000"/>
              </a:lnSpc>
              <a:spcBef>
                <a:spcPct val="50000"/>
              </a:spcBef>
            </a:pPr>
            <a:r>
              <a:rPr lang="ru-RU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«Трудоустройство»</a:t>
            </a:r>
          </a:p>
          <a:p>
            <a:pPr marL="342900" indent="-342900" algn="just">
              <a:lnSpc>
                <a:spcPct val="90000"/>
              </a:lnSpc>
              <a:spcBef>
                <a:spcPct val="50000"/>
              </a:spcBef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Труд + устройство</a:t>
            </a:r>
            <a:endParaRPr lang="ru-RU" altLang="ru-RU" sz="4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79912" y="2951947"/>
            <a:ext cx="482453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Устроить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-  это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значит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Определить,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найти хорошее место работы</a:t>
            </a:r>
            <a:endParaRPr lang="ru-RU" sz="3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23528" y="2828836"/>
            <a:ext cx="34563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Труд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это  значит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Работа,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Занятие,                               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Дело.  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</p:txBody>
      </p:sp>
      <p:pic>
        <p:nvPicPr>
          <p:cNvPr id="63490" name="Picture 2" descr="http://referz.ru/img/Rabo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980729"/>
            <a:ext cx="1656184" cy="19442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ru-RU" smtClean="0"/>
              <a:t>www.themegallery.com</a:t>
            </a:r>
          </a:p>
        </p:txBody>
      </p:sp>
      <p:sp>
        <p:nvSpPr>
          <p:cNvPr id="8195" name="Rectangle 178"/>
          <p:cNvSpPr>
            <a:spLocks noChangeArrowheads="1"/>
          </p:cNvSpPr>
          <p:nvPr/>
        </p:nvSpPr>
        <p:spPr bwMode="auto">
          <a:xfrm rot="435169">
            <a:off x="880162" y="995085"/>
            <a:ext cx="1079500" cy="431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8196" name="WordArt 177"/>
          <p:cNvSpPr>
            <a:spLocks noChangeArrowheads="1" noChangeShapeType="1" noTextEdit="1"/>
          </p:cNvSpPr>
          <p:nvPr/>
        </p:nvSpPr>
        <p:spPr bwMode="auto">
          <a:xfrm rot="726609">
            <a:off x="851074" y="1047311"/>
            <a:ext cx="1129623" cy="34376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ХПЭТ</a:t>
            </a:r>
            <a:endParaRPr lang="ru-RU" sz="3600" b="1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197" name="Rectangle 179"/>
          <p:cNvSpPr>
            <a:spLocks noChangeArrowheads="1"/>
          </p:cNvSpPr>
          <p:nvPr/>
        </p:nvSpPr>
        <p:spPr bwMode="auto">
          <a:xfrm>
            <a:off x="7019925" y="188913"/>
            <a:ext cx="1873250" cy="287337"/>
          </a:xfrm>
          <a:prstGeom prst="rect">
            <a:avLst/>
          </a:prstGeom>
          <a:solidFill>
            <a:srgbClr val="0B28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8198" name="Text Box 188"/>
          <p:cNvSpPr txBox="1">
            <a:spLocks noChangeArrowheads="1"/>
          </p:cNvSpPr>
          <p:nvPr/>
        </p:nvSpPr>
        <p:spPr bwMode="auto">
          <a:xfrm>
            <a:off x="1042988" y="1989138"/>
            <a:ext cx="7848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</a:rPr>
              <a:t>          </a:t>
            </a:r>
            <a:endParaRPr lang="ru-RU" alt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1768546"/>
            <a:ext cx="8136904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400" b="1" i="1" dirty="0" smtClean="0">
                <a:solidFill>
                  <a:srgbClr val="FFFF00"/>
                </a:solidFill>
                <a:latin typeface="Century Gothic" pitchFamily="34" charset="0"/>
              </a:rPr>
              <a:t>- «производство компетентных людей, которые были бы способны применять свои знания в изменяющихся условиях, и …чья основная компетенция заключалась бы в умении включиться в постоянное самообучение на протяжении всей своей  жизни». </a:t>
            </a:r>
          </a:p>
          <a:p>
            <a:pPr>
              <a:lnSpc>
                <a:spcPct val="90000"/>
              </a:lnSpc>
            </a:pPr>
            <a:endParaRPr lang="ru-RU" altLang="ru-RU" b="1" i="1" dirty="0" smtClean="0">
              <a:latin typeface="Century Gothic" pitchFamily="34" charset="0"/>
            </a:endParaRPr>
          </a:p>
        </p:txBody>
      </p:sp>
      <p:sp>
        <p:nvSpPr>
          <p:cNvPr id="8" name="Прямоугольник с одним скругленным углом 7"/>
          <p:cNvSpPr/>
          <p:nvPr/>
        </p:nvSpPr>
        <p:spPr bwMode="auto">
          <a:xfrm>
            <a:off x="1403648" y="4077072"/>
            <a:ext cx="4896544" cy="2232248"/>
          </a:xfrm>
          <a:prstGeom prst="round1Rect">
            <a:avLst/>
          </a:prstGeom>
          <a:blipFill>
            <a:blip r:embed="rId2" cstate="print"/>
            <a:stretch>
              <a:fillRect/>
            </a:stretch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softEdge rad="127000"/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620689"/>
            <a:ext cx="567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cap="all" dirty="0" smtClean="0">
                <a:solidFill>
                  <a:srgbClr val="FF0000"/>
                </a:solidFill>
                <a:latin typeface="Century Gothic" pitchFamily="34" charset="0"/>
              </a:rPr>
              <a:t> Главная </a:t>
            </a:r>
            <a:r>
              <a:rPr lang="ru-RU" b="1" cap="all" dirty="0" err="1" smtClean="0">
                <a:solidFill>
                  <a:srgbClr val="FF0000"/>
                </a:solidFill>
                <a:latin typeface="Century Gothic" pitchFamily="34" charset="0"/>
              </a:rPr>
              <a:t>ЗАДАча</a:t>
            </a:r>
            <a:endParaRPr lang="ru-RU" b="1" cap="all" dirty="0" smtClean="0">
              <a:solidFill>
                <a:srgbClr val="FF0000"/>
              </a:solidFill>
              <a:latin typeface="Century Gothic" pitchFamily="34" charset="0"/>
            </a:endParaRPr>
          </a:p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  <a:latin typeface="Century Gothic" pitchFamily="34" charset="0"/>
              </a:rPr>
              <a:t>      современного образования 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ru-RU" smtClean="0"/>
              <a:t>www.themegallery.com</a:t>
            </a:r>
          </a:p>
        </p:txBody>
      </p:sp>
      <p:sp>
        <p:nvSpPr>
          <p:cNvPr id="8195" name="Rectangle 178"/>
          <p:cNvSpPr>
            <a:spLocks noChangeArrowheads="1"/>
          </p:cNvSpPr>
          <p:nvPr/>
        </p:nvSpPr>
        <p:spPr bwMode="auto">
          <a:xfrm rot="435169">
            <a:off x="880162" y="995085"/>
            <a:ext cx="1079500" cy="431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 dirty="0"/>
          </a:p>
        </p:txBody>
      </p:sp>
      <p:sp>
        <p:nvSpPr>
          <p:cNvPr id="8196" name="WordArt 177"/>
          <p:cNvSpPr>
            <a:spLocks noChangeArrowheads="1" noChangeShapeType="1" noTextEdit="1"/>
          </p:cNvSpPr>
          <p:nvPr/>
        </p:nvSpPr>
        <p:spPr bwMode="auto">
          <a:xfrm rot="726609">
            <a:off x="703323" y="976817"/>
            <a:ext cx="1373047" cy="35248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ХПЭТ</a:t>
            </a:r>
            <a:endParaRPr lang="ru-RU" sz="3600" b="1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197" name="Rectangle 179"/>
          <p:cNvSpPr>
            <a:spLocks noChangeArrowheads="1"/>
          </p:cNvSpPr>
          <p:nvPr/>
        </p:nvSpPr>
        <p:spPr bwMode="auto">
          <a:xfrm>
            <a:off x="7019925" y="188913"/>
            <a:ext cx="1873250" cy="287337"/>
          </a:xfrm>
          <a:prstGeom prst="rect">
            <a:avLst/>
          </a:prstGeom>
          <a:solidFill>
            <a:srgbClr val="0B28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8198" name="Text Box 188"/>
          <p:cNvSpPr txBox="1">
            <a:spLocks noChangeArrowheads="1"/>
          </p:cNvSpPr>
          <p:nvPr/>
        </p:nvSpPr>
        <p:spPr bwMode="auto">
          <a:xfrm>
            <a:off x="1042988" y="1989138"/>
            <a:ext cx="7848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</a:rPr>
              <a:t>          </a:t>
            </a:r>
            <a:endParaRPr lang="ru-RU" altLang="ru-RU"/>
          </a:p>
        </p:txBody>
      </p:sp>
      <p:sp>
        <p:nvSpPr>
          <p:cNvPr id="8199" name="Прямоугольник 14"/>
          <p:cNvSpPr>
            <a:spLocks noChangeArrowheads="1"/>
          </p:cNvSpPr>
          <p:nvPr/>
        </p:nvSpPr>
        <p:spPr bwMode="auto">
          <a:xfrm>
            <a:off x="428625" y="1982788"/>
            <a:ext cx="8072438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just">
              <a:lnSpc>
                <a:spcPct val="90000"/>
              </a:lnSpc>
              <a:spcBef>
                <a:spcPct val="50000"/>
              </a:spcBef>
            </a:pPr>
            <a:r>
              <a:rPr lang="ru-RU" altLang="ru-RU" sz="2400" b="1"/>
              <a:t> </a:t>
            </a:r>
          </a:p>
          <a:p>
            <a:pPr marL="342900" indent="-342900" algn="just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endParaRPr lang="ru-RU" altLang="ru-RU" sz="2400" b="1"/>
          </a:p>
        </p:txBody>
      </p:sp>
      <p:sp>
        <p:nvSpPr>
          <p:cNvPr id="13" name="Прямоугольник 12"/>
          <p:cNvSpPr/>
          <p:nvPr/>
        </p:nvSpPr>
        <p:spPr>
          <a:xfrm>
            <a:off x="2285984" y="571481"/>
            <a:ext cx="567039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0" indent="-444500">
              <a:defRPr/>
            </a:pPr>
            <a:r>
              <a:rPr lang="ru-RU" sz="2000" b="1" cap="all" dirty="0" smtClean="0">
                <a:solidFill>
                  <a:srgbClr val="FF0000"/>
                </a:solidFill>
                <a:latin typeface="Century Gothic" pitchFamily="34" charset="0"/>
              </a:rPr>
              <a:t>                     </a:t>
            </a:r>
            <a:r>
              <a:rPr lang="ru-RU" sz="2800" b="1" cap="all" dirty="0" smtClean="0">
                <a:solidFill>
                  <a:srgbClr val="FF0000"/>
                </a:solidFill>
                <a:latin typeface="Century Gothic" pitchFamily="34" charset="0"/>
              </a:rPr>
              <a:t>сотрудничество  </a:t>
            </a:r>
            <a:endParaRPr lang="ru-RU" sz="2000" b="1" cap="all" dirty="0" smtClean="0">
              <a:solidFill>
                <a:srgbClr val="FF0000"/>
              </a:solidFill>
              <a:latin typeface="Century Gothic" pitchFamily="34" charset="0"/>
            </a:endParaRPr>
          </a:p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  <a:latin typeface="Century Gothic" pitchFamily="34" charset="0"/>
              </a:rPr>
              <a:t>  </a:t>
            </a:r>
            <a:endParaRPr lang="ru-RU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528" y="2492896"/>
            <a:ext cx="547260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FFFF00"/>
                </a:solidFill>
              </a:rPr>
              <a:t>ООО « ТЕПЛЫЙ  ДОМ»</a:t>
            </a:r>
          </a:p>
          <a:p>
            <a:endParaRPr lang="ru-RU" sz="3200" b="1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FFFF00"/>
                </a:solidFill>
              </a:rPr>
              <a:t> ИП  ДМИТРИЕНКО И.П.</a:t>
            </a:r>
          </a:p>
          <a:p>
            <a:endParaRPr lang="ru-RU" sz="3200" b="1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FFFF00"/>
                </a:solidFill>
              </a:rPr>
              <a:t>ООО «</a:t>
            </a:r>
            <a:r>
              <a:rPr lang="ru-RU" sz="2800" b="1" dirty="0" err="1" smtClean="0">
                <a:solidFill>
                  <a:srgbClr val="FFFF00"/>
                </a:solidFill>
              </a:rPr>
              <a:t>ХабМонтажСтрой</a:t>
            </a:r>
            <a:r>
              <a:rPr lang="ru-RU" sz="2800" b="1" dirty="0" smtClean="0">
                <a:solidFill>
                  <a:srgbClr val="FFFF00"/>
                </a:solidFill>
              </a:rPr>
              <a:t>»</a:t>
            </a:r>
          </a:p>
          <a:p>
            <a:endParaRPr lang="ru-RU" sz="2800" b="1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FFFF00"/>
                </a:solidFill>
              </a:rPr>
              <a:t>ООО </a:t>
            </a:r>
            <a:r>
              <a:rPr lang="ru-RU" sz="2400" b="1" dirty="0" smtClean="0">
                <a:solidFill>
                  <a:srgbClr val="FFFF00"/>
                </a:solidFill>
              </a:rPr>
              <a:t>«Коммунальные сети»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105474" name="Picture 2" descr="https://im0-tub-ru.yandex.net/i?id=989738614f99a71f6df92c1abaaadd07&amp;n=33&amp;h=215&amp;w=3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052736"/>
            <a:ext cx="2962275" cy="2047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5476" name="Picture 4" descr="https://im0-tub-ru.yandex.net/i?id=279e47657dfdf949fc831731a09ec1ee&amp;n=33&amp;h=215&amp;w=2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924944"/>
            <a:ext cx="2952328" cy="2047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5478" name="Picture 6" descr="https://kreditipo.ru/wp-content/uploads/2016/11/n42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998474"/>
            <a:ext cx="2808312" cy="1859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ru-RU" smtClean="0"/>
              <a:t>www.themegallery.com</a:t>
            </a:r>
          </a:p>
        </p:txBody>
      </p:sp>
      <p:sp>
        <p:nvSpPr>
          <p:cNvPr id="8195" name="Rectangle 178"/>
          <p:cNvSpPr>
            <a:spLocks noChangeArrowheads="1"/>
          </p:cNvSpPr>
          <p:nvPr/>
        </p:nvSpPr>
        <p:spPr bwMode="auto">
          <a:xfrm rot="435169">
            <a:off x="880162" y="995085"/>
            <a:ext cx="1079500" cy="431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 dirty="0"/>
          </a:p>
        </p:txBody>
      </p:sp>
      <p:sp>
        <p:nvSpPr>
          <p:cNvPr id="8196" name="WordArt 177"/>
          <p:cNvSpPr>
            <a:spLocks noChangeArrowheads="1" noChangeShapeType="1" noTextEdit="1"/>
          </p:cNvSpPr>
          <p:nvPr/>
        </p:nvSpPr>
        <p:spPr bwMode="auto">
          <a:xfrm rot="726609">
            <a:off x="703323" y="976817"/>
            <a:ext cx="1373047" cy="35248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ХПЭТ</a:t>
            </a:r>
            <a:endParaRPr lang="ru-RU" sz="3600" b="1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197" name="Rectangle 179"/>
          <p:cNvSpPr>
            <a:spLocks noChangeArrowheads="1"/>
          </p:cNvSpPr>
          <p:nvPr/>
        </p:nvSpPr>
        <p:spPr bwMode="auto">
          <a:xfrm>
            <a:off x="7019925" y="188913"/>
            <a:ext cx="1873250" cy="287337"/>
          </a:xfrm>
          <a:prstGeom prst="rect">
            <a:avLst/>
          </a:prstGeom>
          <a:solidFill>
            <a:srgbClr val="0B28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8198" name="Text Box 188"/>
          <p:cNvSpPr txBox="1">
            <a:spLocks noChangeArrowheads="1"/>
          </p:cNvSpPr>
          <p:nvPr/>
        </p:nvSpPr>
        <p:spPr bwMode="auto">
          <a:xfrm>
            <a:off x="1042988" y="1989138"/>
            <a:ext cx="7848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</a:rPr>
              <a:t>          </a:t>
            </a:r>
            <a:endParaRPr lang="ru-RU" altLang="ru-RU"/>
          </a:p>
        </p:txBody>
      </p:sp>
      <p:sp>
        <p:nvSpPr>
          <p:cNvPr id="8199" name="Прямоугольник 14"/>
          <p:cNvSpPr>
            <a:spLocks noChangeArrowheads="1"/>
          </p:cNvSpPr>
          <p:nvPr/>
        </p:nvSpPr>
        <p:spPr bwMode="auto">
          <a:xfrm>
            <a:off x="428625" y="1982788"/>
            <a:ext cx="8072438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just">
              <a:lnSpc>
                <a:spcPct val="90000"/>
              </a:lnSpc>
              <a:spcBef>
                <a:spcPct val="50000"/>
              </a:spcBef>
            </a:pPr>
            <a:r>
              <a:rPr lang="ru-RU" altLang="ru-RU" sz="2400" b="1"/>
              <a:t> </a:t>
            </a:r>
          </a:p>
          <a:p>
            <a:pPr marL="342900" indent="-342900" algn="just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endParaRPr lang="ru-RU" altLang="ru-RU" sz="2400" b="1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2132856"/>
            <a:ext cx="79928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Вакансия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 должность, место.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Работодатель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 человек который дает работу.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Резюме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 автобиография.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Диплом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 документ об образовании.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Стиль (одежды)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форма поведения.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Информация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 сведения о работе.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Способность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 талант умение.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Склонность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 желание чего-либо.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28" name="Picture 4" descr="http://kazanga.ru/images/insertions/7605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3480287"/>
            <a:ext cx="2592288" cy="2965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8" descr="http://ddt-kar.ucoz.ru/2014/2015/2016/Profsoiuz/polezno_zna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0"/>
            <a:ext cx="3600400" cy="18936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убарева">
  <a:themeElements>
    <a:clrScheme name="cdb2004221gd 1">
      <a:dk1>
        <a:srgbClr val="B2B2B2"/>
      </a:dk1>
      <a:lt1>
        <a:srgbClr val="FFFFFF"/>
      </a:lt1>
      <a:dk2>
        <a:srgbClr val="0F3C7D"/>
      </a:dk2>
      <a:lt2>
        <a:srgbClr val="83B7E7"/>
      </a:lt2>
      <a:accent1>
        <a:srgbClr val="5AB14B"/>
      </a:accent1>
      <a:accent2>
        <a:srgbClr val="2F7ADF"/>
      </a:accent2>
      <a:accent3>
        <a:srgbClr val="AAAFBF"/>
      </a:accent3>
      <a:accent4>
        <a:srgbClr val="DADADA"/>
      </a:accent4>
      <a:accent5>
        <a:srgbClr val="B5D5B1"/>
      </a:accent5>
      <a:accent6>
        <a:srgbClr val="2A6ECA"/>
      </a:accent6>
      <a:hlink>
        <a:srgbClr val="8A52C8"/>
      </a:hlink>
      <a:folHlink>
        <a:srgbClr val="DD8739"/>
      </a:folHlink>
    </a:clrScheme>
    <a:fontScheme name="cdb2004221g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b2004221gd 1">
        <a:dk1>
          <a:srgbClr val="B2B2B2"/>
        </a:dk1>
        <a:lt1>
          <a:srgbClr val="FFFFFF"/>
        </a:lt1>
        <a:dk2>
          <a:srgbClr val="0F3C7D"/>
        </a:dk2>
        <a:lt2>
          <a:srgbClr val="83B7E7"/>
        </a:lt2>
        <a:accent1>
          <a:srgbClr val="5AB14B"/>
        </a:accent1>
        <a:accent2>
          <a:srgbClr val="2F7ADF"/>
        </a:accent2>
        <a:accent3>
          <a:srgbClr val="AAAFBF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8A52C8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221gd 2">
        <a:dk1>
          <a:srgbClr val="969696"/>
        </a:dk1>
        <a:lt1>
          <a:srgbClr val="FFFFFF"/>
        </a:lt1>
        <a:dk2>
          <a:srgbClr val="3F1F53"/>
        </a:dk2>
        <a:lt2>
          <a:srgbClr val="9E9EF2"/>
        </a:lt2>
        <a:accent1>
          <a:srgbClr val="557FE7"/>
        </a:accent1>
        <a:accent2>
          <a:srgbClr val="84ACCA"/>
        </a:accent2>
        <a:accent3>
          <a:srgbClr val="AFABB3"/>
        </a:accent3>
        <a:accent4>
          <a:srgbClr val="DADADA"/>
        </a:accent4>
        <a:accent5>
          <a:srgbClr val="B4C0F1"/>
        </a:accent5>
        <a:accent6>
          <a:srgbClr val="779BB7"/>
        </a:accent6>
        <a:hlink>
          <a:srgbClr val="9351C9"/>
        </a:hlink>
        <a:folHlink>
          <a:srgbClr val="3EB2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221gd 3">
        <a:dk1>
          <a:srgbClr val="969696"/>
        </a:dk1>
        <a:lt1>
          <a:srgbClr val="FFFFFF"/>
        </a:lt1>
        <a:dk2>
          <a:srgbClr val="005E5C"/>
        </a:dk2>
        <a:lt2>
          <a:srgbClr val="98DC9B"/>
        </a:lt2>
        <a:accent1>
          <a:srgbClr val="238FD9"/>
        </a:accent1>
        <a:accent2>
          <a:srgbClr val="43A98E"/>
        </a:accent2>
        <a:accent3>
          <a:srgbClr val="AAB6B5"/>
        </a:accent3>
        <a:accent4>
          <a:srgbClr val="DADADA"/>
        </a:accent4>
        <a:accent5>
          <a:srgbClr val="ACC6E9"/>
        </a:accent5>
        <a:accent6>
          <a:srgbClr val="3C9980"/>
        </a:accent6>
        <a:hlink>
          <a:srgbClr val="D8A642"/>
        </a:hlink>
        <a:folHlink>
          <a:srgbClr val="B3703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Губарева">
  <a:themeElements>
    <a:clrScheme name="cdb2004221gd 1">
      <a:dk1>
        <a:srgbClr val="B2B2B2"/>
      </a:dk1>
      <a:lt1>
        <a:srgbClr val="FFFFFF"/>
      </a:lt1>
      <a:dk2>
        <a:srgbClr val="0F3C7D"/>
      </a:dk2>
      <a:lt2>
        <a:srgbClr val="83B7E7"/>
      </a:lt2>
      <a:accent1>
        <a:srgbClr val="5AB14B"/>
      </a:accent1>
      <a:accent2>
        <a:srgbClr val="2F7ADF"/>
      </a:accent2>
      <a:accent3>
        <a:srgbClr val="AAAFBF"/>
      </a:accent3>
      <a:accent4>
        <a:srgbClr val="DADADA"/>
      </a:accent4>
      <a:accent5>
        <a:srgbClr val="B5D5B1"/>
      </a:accent5>
      <a:accent6>
        <a:srgbClr val="2A6ECA"/>
      </a:accent6>
      <a:hlink>
        <a:srgbClr val="8A52C8"/>
      </a:hlink>
      <a:folHlink>
        <a:srgbClr val="DD8739"/>
      </a:folHlink>
    </a:clrScheme>
    <a:fontScheme name="cdb2004221g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b2004221gd 1">
        <a:dk1>
          <a:srgbClr val="B2B2B2"/>
        </a:dk1>
        <a:lt1>
          <a:srgbClr val="FFFFFF"/>
        </a:lt1>
        <a:dk2>
          <a:srgbClr val="0F3C7D"/>
        </a:dk2>
        <a:lt2>
          <a:srgbClr val="83B7E7"/>
        </a:lt2>
        <a:accent1>
          <a:srgbClr val="5AB14B"/>
        </a:accent1>
        <a:accent2>
          <a:srgbClr val="2F7ADF"/>
        </a:accent2>
        <a:accent3>
          <a:srgbClr val="AAAFBF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8A52C8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221gd 2">
        <a:dk1>
          <a:srgbClr val="969696"/>
        </a:dk1>
        <a:lt1>
          <a:srgbClr val="FFFFFF"/>
        </a:lt1>
        <a:dk2>
          <a:srgbClr val="3F1F53"/>
        </a:dk2>
        <a:lt2>
          <a:srgbClr val="9E9EF2"/>
        </a:lt2>
        <a:accent1>
          <a:srgbClr val="557FE7"/>
        </a:accent1>
        <a:accent2>
          <a:srgbClr val="84ACCA"/>
        </a:accent2>
        <a:accent3>
          <a:srgbClr val="AFABB3"/>
        </a:accent3>
        <a:accent4>
          <a:srgbClr val="DADADA"/>
        </a:accent4>
        <a:accent5>
          <a:srgbClr val="B4C0F1"/>
        </a:accent5>
        <a:accent6>
          <a:srgbClr val="779BB7"/>
        </a:accent6>
        <a:hlink>
          <a:srgbClr val="9351C9"/>
        </a:hlink>
        <a:folHlink>
          <a:srgbClr val="3EB2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221gd 3">
        <a:dk1>
          <a:srgbClr val="969696"/>
        </a:dk1>
        <a:lt1>
          <a:srgbClr val="FFFFFF"/>
        </a:lt1>
        <a:dk2>
          <a:srgbClr val="005E5C"/>
        </a:dk2>
        <a:lt2>
          <a:srgbClr val="98DC9B"/>
        </a:lt2>
        <a:accent1>
          <a:srgbClr val="238FD9"/>
        </a:accent1>
        <a:accent2>
          <a:srgbClr val="43A98E"/>
        </a:accent2>
        <a:accent3>
          <a:srgbClr val="AAB6B5"/>
        </a:accent3>
        <a:accent4>
          <a:srgbClr val="DADADA"/>
        </a:accent4>
        <a:accent5>
          <a:srgbClr val="ACC6E9"/>
        </a:accent5>
        <a:accent6>
          <a:srgbClr val="3C9980"/>
        </a:accent6>
        <a:hlink>
          <a:srgbClr val="D8A642"/>
        </a:hlink>
        <a:folHlink>
          <a:srgbClr val="B3703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Губарева</Template>
  <TotalTime>4334</TotalTime>
  <Words>312</Words>
  <Application>Microsoft Office PowerPoint</Application>
  <PresentationFormat>Экран (4:3)</PresentationFormat>
  <Paragraphs>85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Adobe Fangsong Std R</vt:lpstr>
      <vt:lpstr>Arial</vt:lpstr>
      <vt:lpstr>Calibri</vt:lpstr>
      <vt:lpstr>Century Gothic</vt:lpstr>
      <vt:lpstr>Georgia</vt:lpstr>
      <vt:lpstr>Monotype Corsiva</vt:lpstr>
      <vt:lpstr>Times New Roman</vt:lpstr>
      <vt:lpstr>Wingdings</vt:lpstr>
      <vt:lpstr>Губарева</vt:lpstr>
      <vt:lpstr>1_Губарева</vt:lpstr>
      <vt:lpstr>Презентация PowerPoint</vt:lpstr>
      <vt:lpstr>организации учебного процесса</vt:lpstr>
      <vt:lpstr>Презентация PowerPoint</vt:lpstr>
      <vt:lpstr>Цели трудоустройства:</vt:lpstr>
      <vt:lpstr>    Задачи трудоустройства: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ГОУ СПО   САМАРСКИЙ МЕДИЦИНСКИЙ КОЛЛЕДЖ»  ИМ. Н.ЛЯПИНОЙ</dc:title>
  <dc:creator>уч_часть3</dc:creator>
  <cp:lastModifiedBy>Админ</cp:lastModifiedBy>
  <cp:revision>389</cp:revision>
  <dcterms:created xsi:type="dcterms:W3CDTF">2011-04-12T15:24:01Z</dcterms:created>
  <dcterms:modified xsi:type="dcterms:W3CDTF">2020-12-19T08:29:39Z</dcterms:modified>
</cp:coreProperties>
</file>