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8" r:id="rId3"/>
    <p:sldId id="257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Единая методика социально-психологического тестирования </a:t>
            </a:r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(ЕМ </a:t>
            </a:r>
            <a:r>
              <a:rPr lang="ru-RU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СПТ, методика) </a:t>
            </a:r>
            <a:endParaRPr lang="ru-RU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44208" y="4581128"/>
            <a:ext cx="2408312" cy="1473200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chemeClr val="tx1"/>
                </a:solidFill>
              </a:rPr>
              <a:t>Педагог-психолог </a:t>
            </a:r>
          </a:p>
          <a:p>
            <a:pPr algn="r"/>
            <a:r>
              <a:rPr lang="ru-RU" b="1" dirty="0" err="1" smtClean="0">
                <a:solidFill>
                  <a:schemeClr val="tx1"/>
                </a:solidFill>
              </a:rPr>
              <a:t>Беляцкая</a:t>
            </a:r>
            <a:r>
              <a:rPr lang="ru-RU" b="1" dirty="0" smtClean="0">
                <a:solidFill>
                  <a:schemeClr val="tx1"/>
                </a:solidFill>
              </a:rPr>
              <a:t> Д.Д.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88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88640"/>
            <a:ext cx="8784975" cy="64087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Единая </a:t>
            </a:r>
            <a:r>
              <a:rPr lang="ru-RU" sz="3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методика социально-психологического тестирования (далее – ЕМ СПТ, методика) разработана в соответствии с поручением Государственного антинаркотического комитета (протокол от 11 декабря 2017 г. № 35). Правообладателем методики является Министерство просвещения Российской Федерации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1957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88640"/>
            <a:ext cx="8784975" cy="648072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i="1" dirty="0">
                <a:solidFill>
                  <a:schemeClr val="tx1"/>
                </a:solidFill>
              </a:rPr>
              <a:t>Теоретико-методологическую основу методики составили научные работы, раскрывающие </a:t>
            </a:r>
            <a:r>
              <a:rPr lang="ru-RU" sz="2800" b="1" i="1" dirty="0" smtClean="0">
                <a:solidFill>
                  <a:schemeClr val="tx1"/>
                </a:solidFill>
              </a:rPr>
              <a:t>вопросы</a:t>
            </a:r>
            <a:endParaRPr lang="ru-RU" sz="2800" b="1" i="1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- психического </a:t>
            </a:r>
            <a:r>
              <a:rPr lang="ru-RU" sz="2800" dirty="0">
                <a:solidFill>
                  <a:schemeClr val="tx1"/>
                </a:solidFill>
              </a:rPr>
              <a:t>развития личности (К.А. </a:t>
            </a:r>
            <a:r>
              <a:rPr lang="ru-RU" sz="2800" dirty="0" err="1">
                <a:solidFill>
                  <a:schemeClr val="tx1"/>
                </a:solidFill>
              </a:rPr>
              <a:t>Абульханова</a:t>
            </a:r>
            <a:r>
              <a:rPr lang="ru-RU" sz="2800" dirty="0">
                <a:solidFill>
                  <a:schemeClr val="tx1"/>
                </a:solidFill>
              </a:rPr>
              <a:t>, Б.Г. Ананьев, А.А. </a:t>
            </a:r>
            <a:r>
              <a:rPr lang="ru-RU" sz="2800" dirty="0" err="1">
                <a:solidFill>
                  <a:schemeClr val="tx1"/>
                </a:solidFill>
              </a:rPr>
              <a:t>Бодалев</a:t>
            </a:r>
            <a:r>
              <a:rPr lang="ru-RU" sz="2800" dirty="0">
                <a:solidFill>
                  <a:schemeClr val="tx1"/>
                </a:solidFill>
              </a:rPr>
              <a:t>, </a:t>
            </a:r>
            <a:r>
              <a:rPr lang="ru-RU" sz="2800" dirty="0" smtClean="0">
                <a:solidFill>
                  <a:schemeClr val="tx1"/>
                </a:solidFill>
              </a:rPr>
              <a:t> Л.С</a:t>
            </a:r>
            <a:r>
              <a:rPr lang="ru-RU" sz="2800" dirty="0">
                <a:solidFill>
                  <a:schemeClr val="tx1"/>
                </a:solidFill>
              </a:rPr>
              <a:t>. Выготский, П.Я. Гальперин, А.Н. Леонтьев, Л.Ф. Обухова, К.К. Платонов, С.Л. Рубинштейн, В.В. Рубцов, Д.И. </a:t>
            </a:r>
            <a:r>
              <a:rPr lang="ru-RU" sz="2800" dirty="0" err="1">
                <a:solidFill>
                  <a:schemeClr val="tx1"/>
                </a:solidFill>
              </a:rPr>
              <a:t>Фельдштейн</a:t>
            </a:r>
            <a:r>
              <a:rPr lang="ru-RU" sz="2800" dirty="0">
                <a:solidFill>
                  <a:schemeClr val="tx1"/>
                </a:solidFill>
              </a:rPr>
              <a:t> и др.);</a:t>
            </a:r>
          </a:p>
          <a:p>
            <a:pPr marL="0" indent="0" algn="just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- </a:t>
            </a:r>
            <a:r>
              <a:rPr lang="ru-RU" sz="2800" dirty="0" err="1" smtClean="0">
                <a:solidFill>
                  <a:schemeClr val="tx1"/>
                </a:solidFill>
              </a:rPr>
              <a:t>психопрофилактики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и реабилитации лиц с </a:t>
            </a:r>
            <a:r>
              <a:rPr lang="ru-RU" sz="2800" dirty="0" err="1">
                <a:solidFill>
                  <a:schemeClr val="tx1"/>
                </a:solidFill>
              </a:rPr>
              <a:t>аддиктивными</a:t>
            </a:r>
            <a:r>
              <a:rPr lang="ru-RU" sz="2800" dirty="0">
                <a:solidFill>
                  <a:schemeClr val="tx1"/>
                </a:solidFill>
              </a:rPr>
              <a:t> расстройствами </a:t>
            </a:r>
            <a:r>
              <a:rPr lang="ru-RU" sz="2800" dirty="0" smtClean="0">
                <a:solidFill>
                  <a:schemeClr val="tx1"/>
                </a:solidFill>
              </a:rPr>
              <a:t> (</a:t>
            </a:r>
            <a:r>
              <a:rPr lang="ru-RU" sz="2800" dirty="0">
                <a:solidFill>
                  <a:schemeClr val="tx1"/>
                </a:solidFill>
              </a:rPr>
              <a:t>В.В. </a:t>
            </a:r>
            <a:r>
              <a:rPr lang="ru-RU" sz="2800" dirty="0" err="1">
                <a:solidFill>
                  <a:schemeClr val="tx1"/>
                </a:solidFill>
              </a:rPr>
              <a:t>Барцалкина</a:t>
            </a:r>
            <a:r>
              <a:rPr lang="ru-RU" sz="2800" dirty="0">
                <a:solidFill>
                  <a:schemeClr val="tx1"/>
                </a:solidFill>
              </a:rPr>
              <a:t>, С.В. Березин, B.C. </a:t>
            </a:r>
            <a:r>
              <a:rPr lang="ru-RU" sz="2800" dirty="0" err="1">
                <a:solidFill>
                  <a:schemeClr val="tx1"/>
                </a:solidFill>
              </a:rPr>
              <a:t>Битенский</a:t>
            </a:r>
            <a:r>
              <a:rPr lang="ru-RU" sz="2800" dirty="0">
                <a:solidFill>
                  <a:schemeClr val="tx1"/>
                </a:solidFill>
              </a:rPr>
              <a:t>, Е.А. </a:t>
            </a:r>
            <a:r>
              <a:rPr lang="ru-RU" sz="2800" dirty="0" err="1">
                <a:solidFill>
                  <a:schemeClr val="tx1"/>
                </a:solidFill>
              </a:rPr>
              <a:t>Брюн</a:t>
            </a:r>
            <a:r>
              <a:rPr lang="ru-RU" sz="2800" dirty="0">
                <a:solidFill>
                  <a:schemeClr val="tx1"/>
                </a:solidFill>
              </a:rPr>
              <a:t>, Ю.В. </a:t>
            </a:r>
            <a:r>
              <a:rPr lang="ru-RU" sz="2800" dirty="0" err="1">
                <a:solidFill>
                  <a:schemeClr val="tx1"/>
                </a:solidFill>
              </a:rPr>
              <a:t>Валентик</a:t>
            </a:r>
            <a:r>
              <a:rPr lang="ru-RU" sz="2800" dirty="0">
                <a:solidFill>
                  <a:schemeClr val="tx1"/>
                </a:solidFill>
              </a:rPr>
              <a:t>, Н.Н. Иванец, Б.Д. </a:t>
            </a:r>
            <a:r>
              <a:rPr lang="ru-RU" sz="2800" dirty="0" err="1">
                <a:solidFill>
                  <a:schemeClr val="tx1"/>
                </a:solidFill>
              </a:rPr>
              <a:t>Карвасарский</a:t>
            </a:r>
            <a:r>
              <a:rPr lang="ru-RU" sz="2800" dirty="0">
                <a:solidFill>
                  <a:schemeClr val="tx1"/>
                </a:solidFill>
              </a:rPr>
              <a:t>, Ц.П. Короленко, Е.А. Кошкина, К.С. </a:t>
            </a:r>
            <a:r>
              <a:rPr lang="ru-RU" sz="2800" dirty="0" err="1">
                <a:solidFill>
                  <a:schemeClr val="tx1"/>
                </a:solidFill>
              </a:rPr>
              <a:t>Лисецкий</a:t>
            </a:r>
            <a:r>
              <a:rPr lang="ru-RU" sz="2800" dirty="0">
                <a:solidFill>
                  <a:schemeClr val="tx1"/>
                </a:solidFill>
              </a:rPr>
              <a:t>, В.Д. Москаленко, Г.И. Петракова, Н.С. Сироты и В.М. </a:t>
            </a:r>
            <a:r>
              <a:rPr lang="ru-RU" sz="2800" dirty="0" err="1">
                <a:solidFill>
                  <a:schemeClr val="tx1"/>
                </a:solidFill>
              </a:rPr>
              <a:t>Ялтонский</a:t>
            </a:r>
            <a:r>
              <a:rPr lang="ru-RU" sz="2800" dirty="0">
                <a:solidFill>
                  <a:schemeClr val="tx1"/>
                </a:solidFill>
              </a:rPr>
              <a:t>, И.Н. Пятницкая и др</a:t>
            </a:r>
            <a:r>
              <a:rPr lang="ru-RU" sz="2800" dirty="0" smtClean="0">
                <a:solidFill>
                  <a:schemeClr val="tx1"/>
                </a:solidFill>
              </a:rPr>
              <a:t>.)</a:t>
            </a:r>
            <a:endParaRPr lang="ru-RU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5363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8640"/>
            <a:ext cx="8712967" cy="65527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</a:rPr>
              <a:t>ЕМ СПТ основана на представлении о непрерывности и единовременности совместного психорегулирующего воздействия </a:t>
            </a:r>
            <a:r>
              <a:rPr lang="ru-RU" sz="2800" b="1" dirty="0">
                <a:solidFill>
                  <a:schemeClr val="tx1"/>
                </a:solidFill>
              </a:rPr>
              <a:t>факторов риска и факторов защиты</a:t>
            </a:r>
            <a:r>
              <a:rPr lang="ru-RU" sz="2800" dirty="0">
                <a:solidFill>
                  <a:schemeClr val="tx1"/>
                </a:solidFill>
              </a:rPr>
              <a:t> (</a:t>
            </a:r>
            <a:r>
              <a:rPr lang="ru-RU" sz="2800" dirty="0" err="1">
                <a:solidFill>
                  <a:schemeClr val="tx1"/>
                </a:solidFill>
              </a:rPr>
              <a:t>протективных</a:t>
            </a:r>
            <a:r>
              <a:rPr lang="ru-RU" sz="2800" dirty="0">
                <a:solidFill>
                  <a:schemeClr val="tx1"/>
                </a:solidFill>
              </a:rPr>
              <a:t> факторов</a:t>
            </a:r>
            <a:r>
              <a:rPr lang="ru-RU" sz="2800" dirty="0" smtClean="0">
                <a:solidFill>
                  <a:schemeClr val="tx1"/>
                </a:solidFill>
              </a:rPr>
              <a:t>).</a:t>
            </a:r>
          </a:p>
          <a:p>
            <a:pPr marL="0" indent="0">
              <a:buNone/>
            </a:pPr>
            <a:r>
              <a:rPr lang="ru-RU" sz="2800" b="1" i="1" dirty="0">
                <a:solidFill>
                  <a:schemeClr val="tx1"/>
                </a:solidFill>
              </a:rPr>
              <a:t>Методика предназначена для выявления латентной и явной </a:t>
            </a:r>
            <a:r>
              <a:rPr lang="ru-RU" sz="2800" b="1" i="1" dirty="0" err="1">
                <a:solidFill>
                  <a:schemeClr val="tx1"/>
                </a:solidFill>
              </a:rPr>
              <a:t>рискогенности</a:t>
            </a:r>
            <a:r>
              <a:rPr lang="ru-RU" sz="2800" b="1" i="1" dirty="0">
                <a:solidFill>
                  <a:schemeClr val="tx1"/>
                </a:solidFill>
              </a:rPr>
              <a:t> социально-психологических условий, формирующих психологическую готовность к </a:t>
            </a:r>
            <a:r>
              <a:rPr lang="ru-RU" sz="2800" b="1" i="1" dirty="0" err="1">
                <a:solidFill>
                  <a:schemeClr val="tx1"/>
                </a:solidFill>
              </a:rPr>
              <a:t>аддиктивному</a:t>
            </a:r>
            <a:r>
              <a:rPr lang="ru-RU" sz="2800" b="1" i="1" dirty="0">
                <a:solidFill>
                  <a:schemeClr val="tx1"/>
                </a:solidFill>
              </a:rPr>
              <a:t> (зависимому) поведению у лиц подросткового и юношеского возраста.</a:t>
            </a:r>
            <a:r>
              <a:rPr lang="ru-RU" sz="2800" dirty="0">
                <a:solidFill>
                  <a:schemeClr val="tx1"/>
                </a:solidFill>
              </a:rPr>
              <a:t> Осуществляет оценку вероятности вовлечения в </a:t>
            </a:r>
            <a:r>
              <a:rPr lang="ru-RU" sz="2800" dirty="0" err="1">
                <a:solidFill>
                  <a:schemeClr val="tx1"/>
                </a:solidFill>
              </a:rPr>
              <a:t>аддиктивное</a:t>
            </a:r>
            <a:r>
              <a:rPr lang="ru-RU" sz="2800" dirty="0">
                <a:solidFill>
                  <a:schemeClr val="tx1"/>
                </a:solidFill>
              </a:rPr>
              <a:t> поведение на основе соотношения факторов риска и факторов защиты,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воздействующих на обследуемых. Выявляет повышенную и незначительную вероятность вовлечения в зависимое поведение.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2011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88640"/>
            <a:ext cx="8784975" cy="6480720"/>
          </a:xfrm>
        </p:spPr>
        <p:txBody>
          <a:bodyPr/>
          <a:lstStyle/>
          <a:p>
            <a:pPr marL="0" indent="0" algn="just">
              <a:buNone/>
            </a:pPr>
            <a:endParaRPr lang="ru-RU" sz="28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результатами тестирования могут работать психологи. Они вырабатывают единый алгоритм профилактической и коррекционной работы с обучающимися. В зависимости от того, в какую группу риска (явную или латентную) попал подросток. При работе с латентной группой психолог знакомит классного руководителя группы с рекомендациями (под роспись), при работе с группой явных рисков, кроме рекомендаций для классного руководителя психолог выстраивает график своих индивидуальных консультаций.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6339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980728"/>
            <a:ext cx="7408333" cy="51454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5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63988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</TotalTime>
  <Words>295</Words>
  <Application>Microsoft Office PowerPoint</Application>
  <PresentationFormat>Экран (4:3)</PresentationFormat>
  <Paragraphs>15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Волна</vt:lpstr>
      <vt:lpstr>Единая методика социально-психологического тестирования (ЕМ СПТ, методика)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Коптелова Ирина Евгеньевна</dc:creator>
  <cp:lastModifiedBy>Коптелова Ирина Евгеньевна</cp:lastModifiedBy>
  <cp:revision>2</cp:revision>
  <dcterms:created xsi:type="dcterms:W3CDTF">2021-02-17T05:01:27Z</dcterms:created>
  <dcterms:modified xsi:type="dcterms:W3CDTF">2021-02-17T05:17:04Z</dcterms:modified>
</cp:coreProperties>
</file>