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6" r:id="rId3"/>
    <p:sldId id="258" r:id="rId4"/>
    <p:sldId id="270" r:id="rId5"/>
    <p:sldId id="269" r:id="rId6"/>
    <p:sldId id="271" r:id="rId7"/>
    <p:sldId id="259" r:id="rId8"/>
    <p:sldId id="260" r:id="rId9"/>
    <p:sldId id="267" r:id="rId10"/>
    <p:sldId id="268" r:id="rId11"/>
    <p:sldId id="261" r:id="rId12"/>
    <p:sldId id="265" r:id="rId13"/>
    <p:sldId id="262" r:id="rId14"/>
    <p:sldId id="263" r:id="rId15"/>
    <p:sldId id="264" r:id="rId16"/>
    <p:sldId id="266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1418"/>
    <a:srgbClr val="FFCCFF"/>
    <a:srgbClr val="66FFFF"/>
    <a:srgbClr val="99FF99"/>
    <a:srgbClr val="FFFF99"/>
    <a:srgbClr val="CCECFF"/>
    <a:srgbClr val="0000CC"/>
    <a:srgbClr val="660066"/>
    <a:srgbClr val="CCCC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83702-D01C-48C7-9321-D22D3ED12081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83678-D062-4829-B45B-B07C0872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83678-D062-4829-B45B-B07C0872EFA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2E3B12D-75FD-4FDB-A0E6-BAC13BD43DC4}" type="datetimeFigureOut">
              <a:rPr lang="ru-RU" smtClean="0"/>
              <a:pPr/>
              <a:t>01.06.2021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D14E434-F2C7-4AFB-AFAB-8304201977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11" Type="http://schemas.openxmlformats.org/officeDocument/2006/relationships/image" Target="../media/image11.png"/><Relationship Id="rId5" Type="http://schemas.openxmlformats.org/officeDocument/2006/relationships/image" Target="../media/image5.wmf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images.yandex.ru/schoolsearch?p=51&amp;ed=1&amp;text=%D1%84%D0%BE%D1%82%D0%BE%20%D0%BE%20%D0%B7%D0%B4%D0%BE%D1%80%D0%BE%D0%B2%D0%BE%D0%BC%20%D0%BE%D0%B1%D1%80%D0%B0%D0%B7%D0%B5%20%D0%B6%D0%B8%D0%B7%D0%BD%D0%B8&amp;spsite=gatax.ru&amp;clid=46021&amp;img_url=www.gatax.ru/albums/rax/life/12403679.JPG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iensmed.ru/news/post_new1087.html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images.yandex.ru/schoolsearch?p=16&amp;ed=1&amp;text=%D0%BE%20%D0%B7%D0%B4%D0%BE%D1%80%D0%BE%D0%B2%D0%BE%D0%BC%20%D0%BE%D0%B1%D1%80%D0%B0%D0%B7%D0%B5%20%D0%B6%D0%B8%D0%B7%D0%BD%D0%B8&amp;spsite=www.websib.ru&amp;clid=46021&amp;img_url=www.websib.ru/noos/health/img/new18.jpg&amp;rpt=simag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tiensmed.ru/news/post_new1083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ensmed.ru/news/pishevie-dobavki-v-produktah.html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www.tiensmed.ru/news/post_new1098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schoolsearch?p=1&amp;ed=1&amp;text=%D1%84%D0%BE%D1%82%D0%BE%20%D0%BE%20%D0%B7%D0%B4%D0%BE%D1%80%D0%BE%D0%B2%D0%BE%D0%BC%20%D0%BE%D0%B1%D1%80%D0%B0%D0%B7%D0%B5%20%D0%B6%D0%B8%D0%B7%D0%BD%D0%B8&amp;spsite=www.molochko.info&amp;clid=46021&amp;img_url=dnl.7ya.ru/7ya-photo/098/1205003902098.jpg&amp;rpt=simage" TargetMode="External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images.yandex.ru/schoolsearch?p=3&amp;ed=1&amp;text=%D0%BE%20%D1%81%D0%BF%D0%BE%D1%80%D1%82%D0%B5&amp;spsite=www.froster.org&amp;clid=46021&amp;img_url=www.froster.org/forum/uploads/post-525-1184065406.jpg&amp;rpt=simag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schoolsearch?p=17&amp;ed=1&amp;text=%D0%BE%20%D0%B7%D0%B4%D0%BE%D1%80%D0%BE%D0%B2%D0%BE%D0%BC%20%D0%BE%D0%B1%D1%80%D0%B0%D0%B7%D0%B5%20%D0%B6%D0%B8%D0%B7%D0%BD%D0%B8&amp;spsite=www.leninogorsk.kai.ru&amp;clid=46021&amp;img_url=www.leninogorsk.kai.ru/Stud_life/Albums/Album6/Large/DSCN1492.jpg&amp;rpt=simage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images.yandex.ru/schoolsearch?p=0&amp;ed=1&amp;text=%D0%BE%20%D1%81%D0%BF%D0%BE%D1%80%D1%82%D0%B5&amp;spsite=img-2006-01.photosight.ru&amp;clid=46021&amp;img_url=img-2006-01.photosight.ru/11/1219494.jpg&amp;rpt=simage" TargetMode="External"/><Relationship Id="rId9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schoolsearch?p=10&amp;ed=1&amp;text=%D0%BE%20%D0%B7%D0%B4%D0%BE%D1%80%D0%BE%D0%B2%D0%BE%D0%BC%20%D0%BE%D0%B1%D1%80%D0%B0%D0%B7%D0%B5%20%D0%B6%D0%B8%D0%B7%D0%BD%D0%B8&amp;spsite=www.vladimirka.ru&amp;clid=46021&amp;img_url=subscribe.ru/catalog/science.health.39169/logo.png&amp;rpt=simag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1142984"/>
            <a:ext cx="878687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Здоровье – это не  игрушка.</a:t>
            </a:r>
            <a:endParaRPr kumimoji="0" lang="ru-RU" sz="30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Легко  сломать, нельзя  купить.</a:t>
            </a:r>
            <a:endParaRPr kumimoji="0" lang="ru-RU" sz="30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Давайте  лучше  мы  подумаем,</a:t>
            </a:r>
            <a:endParaRPr kumimoji="0" lang="ru-RU" sz="30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Как о нем заботиться всегда.</a:t>
            </a:r>
            <a:endParaRPr kumimoji="0" lang="ru-RU" sz="3000" b="1" i="1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3" name="Picture 3" descr="C:\Documents and Settings\админ\Мои документы\гифы\хищники\1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625083" cy="1000132"/>
          </a:xfrm>
          <a:prstGeom prst="rect">
            <a:avLst/>
          </a:prstGeom>
          <a:noFill/>
        </p:spPr>
      </p:pic>
      <p:pic>
        <p:nvPicPr>
          <p:cNvPr id="5" name="Picture 5" descr="C:\Documents and Settings\админ\Мои документы\гифы\грызуны\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601774" cy="1000132"/>
          </a:xfrm>
          <a:prstGeom prst="rect">
            <a:avLst/>
          </a:prstGeom>
          <a:noFill/>
        </p:spPr>
      </p:pic>
      <p:pic>
        <p:nvPicPr>
          <p:cNvPr id="7" name="Picture 8" descr="C:\Documents and Settings\админ\Мои документы\гифы\люди\13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57166"/>
            <a:ext cx="857256" cy="600754"/>
          </a:xfrm>
          <a:prstGeom prst="rect">
            <a:avLst/>
          </a:prstGeom>
          <a:noFill/>
        </p:spPr>
      </p:pic>
      <p:pic>
        <p:nvPicPr>
          <p:cNvPr id="8" name="Picture 9" descr="C:\Documents and Settings\админ\Мои документы\гифы\люди\SOCCER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1214422"/>
            <a:ext cx="607419" cy="775054"/>
          </a:xfrm>
          <a:prstGeom prst="rect">
            <a:avLst/>
          </a:prstGeom>
          <a:noFill/>
        </p:spPr>
      </p:pic>
      <p:pic>
        <p:nvPicPr>
          <p:cNvPr id="10" name="Picture 12" descr="C:\Documents and Settings\админ\Мои документы\гифы\разное\6203_89.1116599441.86342[1]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5143512"/>
            <a:ext cx="988218" cy="747392"/>
          </a:xfrm>
          <a:prstGeom prst="rect">
            <a:avLst/>
          </a:prstGeom>
          <a:noFill/>
        </p:spPr>
      </p:pic>
      <p:pic>
        <p:nvPicPr>
          <p:cNvPr id="12" name="Picture 16" descr="C:\Documents and Settings\админ\Мои документы\гифы\разное\object_21.1101319238.5699[1]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5286388"/>
            <a:ext cx="944570" cy="714380"/>
          </a:xfrm>
          <a:prstGeom prst="rect">
            <a:avLst/>
          </a:prstGeom>
          <a:noFill/>
        </p:spPr>
      </p:pic>
      <p:pic>
        <p:nvPicPr>
          <p:cNvPr id="13" name="Picture 17" descr="C:\Documents and Settings\админ\Мои документы\гифы\разное\object_52.1101319216.18381[1]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4" y="357166"/>
            <a:ext cx="944561" cy="714374"/>
          </a:xfrm>
          <a:prstGeom prst="rect">
            <a:avLst/>
          </a:prstGeom>
          <a:noFill/>
        </p:spPr>
      </p:pic>
      <p:pic>
        <p:nvPicPr>
          <p:cNvPr id="14" name="Picture 20" descr="C:\Documents and Settings\админ\Мои документы\гифы\разное\object_88.1101319250.65859[1]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58082" y="5143512"/>
            <a:ext cx="1133475" cy="85725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3768" y="214290"/>
            <a:ext cx="5715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01238" y="5072074"/>
            <a:ext cx="128087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5008" y="5072074"/>
            <a:ext cx="8763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50112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t" hangingPunct="0">
              <a:spcBef>
                <a:spcPct val="0"/>
              </a:spcBef>
              <a:spcAft>
                <a:spcPct val="0"/>
              </a:spcAft>
              <a:tabLst>
                <a:tab pos="-36513" algn="l"/>
                <a:tab pos="735013" algn="l"/>
              </a:tabLst>
            </a:pPr>
            <a:r>
              <a:rPr lang="ru-RU" sz="2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ea typeface="Times New Roman" pitchFamily="18" charset="0"/>
              </a:rPr>
              <a:t>4.     С  детства  людям  всем  твердят,  никотин – смертельный …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786058"/>
            <a:ext cx="864399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t" hangingPunct="0">
              <a:spcBef>
                <a:spcPct val="0"/>
              </a:spcBef>
              <a:spcAft>
                <a:spcPct val="0"/>
              </a:spcAft>
              <a:tabLst>
                <a:tab pos="-36513" algn="l"/>
                <a:tab pos="735013" algn="l"/>
              </a:tabLst>
            </a:pPr>
            <a:r>
              <a:rPr lang="ru-RU" sz="2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ea typeface="Times New Roman" pitchFamily="18" charset="0"/>
              </a:rPr>
              <a:t>5.     Не  лишился  друг  чтоб   слуха, не кричи  ему  ты  в  …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643446"/>
            <a:ext cx="85725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t" hangingPunct="0">
              <a:spcBef>
                <a:spcPct val="0"/>
              </a:spcBef>
              <a:spcAft>
                <a:spcPct val="0"/>
              </a:spcAft>
              <a:tabLst>
                <a:tab pos="-36513" algn="l"/>
                <a:tab pos="735013" algn="l"/>
              </a:tabLst>
            </a:pPr>
            <a:r>
              <a:rPr lang="ru-RU" sz="2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ea typeface="Times New Roman" pitchFamily="18" charset="0"/>
              </a:rPr>
              <a:t>6.     Нашей  жизни  нет  конца,  коль  стучат  у  нас  …</a:t>
            </a:r>
            <a:endParaRPr lang="ru-RU" sz="23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1357298"/>
            <a:ext cx="1122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ЯД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3429000"/>
            <a:ext cx="14972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УХО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5357826"/>
            <a:ext cx="2757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СЕРДЦА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000636"/>
            <a:ext cx="1571636" cy="1605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83349" y="3060659"/>
            <a:ext cx="1285885" cy="1736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214422"/>
            <a:ext cx="2143140" cy="1246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«Отгадайте загадки»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571480"/>
            <a:ext cx="478634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1.      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Мудрец  в  нём  видел  мудреца,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Глупец – глупца, баран – барана.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Овцу  в  нём  видела  овца,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А  обезьяну – обезьяна.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24406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24406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2.     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Целых  25  зубов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Для  кудрей  и  хохолков,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И  под  каждым  под  зубком</a:t>
            </a:r>
          </a:p>
          <a:p>
            <a:pPr marL="0" marR="0" lvl="0" indent="0" algn="just" defTabSz="914400" rtl="0" eaLnBrk="0" fontAlgn="t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Лягут  волосы  рядком.</a:t>
            </a:r>
          </a:p>
          <a:p>
            <a:pPr marL="0" marR="0" lvl="0" indent="0" algn="just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38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714356"/>
            <a:ext cx="3786214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3.    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Гладко,  душисто,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Моет  чисто,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Нужно,  чтоб у  каждого  было,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Что,  ребята?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4.    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Вот  какой  забавный  случай!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Поселилась  в  ванной  туча.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Дождик  льётся  с  потолка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193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Times New Roman" pitchFamily="18" charset="0"/>
              </a:rPr>
              <a:t>Мне  на  спину  и  бока.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 rot="250492">
            <a:off x="461943" y="2802975"/>
            <a:ext cx="4429156" cy="1077575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ЗЕРКАЛО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Облако 6"/>
          <p:cNvSpPr/>
          <p:nvPr/>
        </p:nvSpPr>
        <p:spPr>
          <a:xfrm rot="21370985">
            <a:off x="459074" y="5619932"/>
            <a:ext cx="4857784" cy="1077575"/>
          </a:xfrm>
          <a:prstGeom prst="cloud">
            <a:avLst/>
          </a:prstGeom>
          <a:solidFill>
            <a:srgbClr val="66FF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РАСЧЕСКА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Облако 7"/>
          <p:cNvSpPr/>
          <p:nvPr/>
        </p:nvSpPr>
        <p:spPr>
          <a:xfrm rot="21075354">
            <a:off x="5709323" y="2776779"/>
            <a:ext cx="2779832" cy="1077575"/>
          </a:xfrm>
          <a:prstGeom prst="cloud">
            <a:avLst/>
          </a:prstGeom>
          <a:solidFill>
            <a:srgbClr val="FFFF9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МЫЛО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Облако 8"/>
          <p:cNvSpPr/>
          <p:nvPr/>
        </p:nvSpPr>
        <p:spPr>
          <a:xfrm rot="21287194">
            <a:off x="6688339" y="5521957"/>
            <a:ext cx="2089265" cy="1077575"/>
          </a:xfrm>
          <a:prstGeom prst="cloud">
            <a:avLst/>
          </a:prstGeom>
          <a:solidFill>
            <a:srgbClr val="99FF99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ДУШ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285852" y="711978"/>
            <a:ext cx="6500858" cy="145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07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07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07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07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07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cs typeface="Times New Roman" pitchFamily="18" charset="0"/>
              </a:rPr>
              <a:t>«О здоровье…»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00496" y="928670"/>
            <a:ext cx="1071570" cy="563231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З -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 -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 -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 -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 -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 -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Ь</a:t>
            </a:r>
          </a:p>
          <a:p>
            <a:r>
              <a:rPr lang="ru-RU" sz="45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 -</a:t>
            </a:r>
            <a:endParaRPr lang="ru-RU" sz="45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4000496" y="5214950"/>
            <a:ext cx="571504" cy="500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http://im0-tub.yandex.net/i?id=86402706&amp;tov=0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143380"/>
            <a:ext cx="2643206" cy="1885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://im6-tub.yandex.net/i?id=22266548&amp;tov=6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285860"/>
            <a:ext cx="2143140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http://www.tiensmed.ru/news/uimg_new/765433-1222750361.jpg">
            <a:hlinkClick r:id="rId6" tooltip="&quot;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2357430"/>
            <a:ext cx="23812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4000496" y="5929330"/>
            <a:ext cx="571504" cy="500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071934" y="3857628"/>
            <a:ext cx="571504" cy="500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4000496" y="4500570"/>
            <a:ext cx="571504" cy="5000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357422" y="785794"/>
            <a:ext cx="4286360" cy="142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142844" y="5786454"/>
            <a:ext cx="1785950" cy="500066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714480" y="5072074"/>
            <a:ext cx="1143008" cy="35719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000892" y="4357694"/>
            <a:ext cx="428596" cy="28575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215074" y="3929066"/>
            <a:ext cx="785818" cy="35719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5203574">
            <a:off x="5476930" y="3613467"/>
            <a:ext cx="428596" cy="214065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215338" y="2786058"/>
            <a:ext cx="642910" cy="28575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643570" y="2428868"/>
            <a:ext cx="642910" cy="28575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072198" y="1643050"/>
            <a:ext cx="571504" cy="28575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43570" y="1214422"/>
            <a:ext cx="1000132" cy="35719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572264" y="857232"/>
            <a:ext cx="642942" cy="28575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-214338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cs typeface="Times New Roman" pitchFamily="18" charset="0"/>
              </a:rPr>
              <a:t>«Вопросы о здоровье»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14282" y="714356"/>
            <a:ext cx="8715436" cy="55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из этих продуктов не делают из молока? (Сыр, творог, хлеб, сметана)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какого растения пекут белый хлеб? (Картофель, пшеница, авокадо, крапива)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бывает апельсиновый, яблочный, желудочный (Суп, сок, компот, кисель)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называется полезное блюдо из овощей и само растение, листья которого употребляют в пищу? (Винегрет, укроп, петрушка, салат)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Приготовление какого блюда не обходится без свеклы? (Пюре, запеканка, борщ, уха)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Какого витамина много в черной смородине? (</a:t>
            </a:r>
            <a:r>
              <a:rPr kumimoji="0" lang="en-US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A,B,C,</a:t>
            </a: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 словом называют и фрукт, и часть глаза? (Груша, яблоко, апельсин, лимон)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слово обозначает и оружие, и очень полезный овощ? (Меч, лук, кортик, нож)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вытирает губы после еды культурный человек? (Рукавом, ладонью, скатертью, салфеткой)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надо обязательно сделать перед сном? (Поиграть на компьютере,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700" b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почистить зубы, сделать зарядку, посмотреть фильм)</a:t>
            </a:r>
            <a:endParaRPr kumimoji="0" lang="ru-RU" sz="1700" b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</a:endParaRPr>
          </a:p>
        </p:txBody>
      </p:sp>
      <p:pic>
        <p:nvPicPr>
          <p:cNvPr id="14" name="Рисунок 13" descr="http://www.tiensmed.ru/news/uimg_new/8655444-1222699987.jpg">
            <a:hlinkClick r:id="rId2" tooltip="&quot;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000636"/>
            <a:ext cx="128588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17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17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17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174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перфолента 8"/>
          <p:cNvSpPr/>
          <p:nvPr/>
        </p:nvSpPr>
        <p:spPr>
          <a:xfrm>
            <a:off x="1857356" y="4500570"/>
            <a:ext cx="5643602" cy="2000264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85720" y="785794"/>
            <a:ext cx="864399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Первую зубную щетку изготовили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1780 году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Лондоне.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Сколько лет прошло с тех пор?</a:t>
            </a:r>
            <a:endParaRPr kumimoji="0" lang="ru-RU" sz="4000" b="1" i="0" u="sng" strike="noStrike" cap="none" normalizeH="0" baseline="0" dirty="0" smtClean="0">
              <a:ln>
                <a:noFill/>
              </a:ln>
              <a:solidFill>
                <a:srgbClr val="BC1418"/>
              </a:solidFill>
              <a:effectLst/>
              <a:latin typeface="Comic Sans MS" pitchFamily="66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cs typeface="Times New Roman" pitchFamily="18" charset="0"/>
              </a:rPr>
              <a:t>«Решите задачу»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43108" y="4929198"/>
            <a:ext cx="5000660" cy="83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ArchDow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0" b="1" i="0" u="none" strike="noStrike" cap="all" normalizeH="0" baseline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241</a:t>
            </a:r>
            <a:endParaRPr kumimoji="0" lang="ru-RU" sz="10000" b="1" i="0" u="sng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</a:endParaRPr>
          </a:p>
        </p:txBody>
      </p:sp>
      <p:pic>
        <p:nvPicPr>
          <p:cNvPr id="7" name="Picture 5" descr="C:\Documents and Settings\админ\Мои документы\гифы\разное\2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857364"/>
            <a:ext cx="1571636" cy="1571636"/>
          </a:xfrm>
          <a:prstGeom prst="rect">
            <a:avLst/>
          </a:prstGeom>
          <a:noFill/>
        </p:spPr>
      </p:pic>
      <p:pic>
        <p:nvPicPr>
          <p:cNvPr id="8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2071670" y="761984"/>
            <a:ext cx="5000660" cy="166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2769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57126" y="928670"/>
            <a:ext cx="878687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i="1" dirty="0" smtClean="0">
                <a:solidFill>
                  <a:srgbClr val="CC0066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Береги платье </a:t>
            </a:r>
            <a:r>
              <a:rPr kumimoji="0" lang="ru-RU" sz="2600" b="1" i="1" u="none" strike="noStrike" cap="none" normalizeH="0" baseline="0" dirty="0" err="1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снову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а здоровье</a:t>
            </a:r>
            <a:r>
              <a:rPr kumimoji="0" lang="ru-RU" sz="2600" b="1" i="1" u="none" strike="noStrike" cap="none" normalizeH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смолоду.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onstant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	Чистота – половина</a:t>
            </a:r>
            <a:r>
              <a:rPr kumimoji="0" lang="ru-RU" sz="2600" b="1" i="1" u="none" strike="noStrike" cap="none" normalizeH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здоровья.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onstant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	Болен лечись, а здоров берегись. 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onstant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	Было бы здоровье, а счастье найдется. 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onstant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	Где здоровье, там и красота.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rgbClr val="CC0066"/>
              </a:solidFill>
              <a:effectLst/>
              <a:latin typeface="Constantia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cs typeface="Times New Roman" pitchFamily="18" charset="0"/>
              </a:rPr>
              <a:t>«Соберите пословицу»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pic>
        <p:nvPicPr>
          <p:cNvPr id="1026" name="Picture 2" descr="C:\Documents and Settings\админ\Мои документы\гифы\стрелки\AG00092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500066" cy="333375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\Мои документы\гифы\стрелки\AG00092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500066" cy="333375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\Мои документы\гифы\стрелки\AG00092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000372"/>
            <a:ext cx="500066" cy="333375"/>
          </a:xfrm>
          <a:prstGeom prst="rect">
            <a:avLst/>
          </a:prstGeom>
          <a:noFill/>
        </p:spPr>
      </p:pic>
      <p:pic>
        <p:nvPicPr>
          <p:cNvPr id="7" name="Picture 2" descr="C:\Documents and Settings\админ\Мои документы\гифы\стрелки\AG00092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786190"/>
            <a:ext cx="500066" cy="333375"/>
          </a:xfrm>
          <a:prstGeom prst="rect">
            <a:avLst/>
          </a:prstGeom>
          <a:noFill/>
        </p:spPr>
      </p:pic>
      <p:pic>
        <p:nvPicPr>
          <p:cNvPr id="8" name="Picture 2" descr="C:\Documents and Settings\админ\Мои документы\гифы\стрелки\AG00092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572008"/>
            <a:ext cx="500066" cy="333375"/>
          </a:xfrm>
          <a:prstGeom prst="rect">
            <a:avLst/>
          </a:prstGeom>
          <a:noFill/>
        </p:spPr>
      </p:pic>
      <p:pic>
        <p:nvPicPr>
          <p:cNvPr id="10" name="Picture 19" descr="C:\Documents and Settings\админ\Мои документы\гифы\разное\object_86.1103107216.81491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929198"/>
            <a:ext cx="1983595" cy="1500198"/>
          </a:xfrm>
          <a:prstGeom prst="rect">
            <a:avLst/>
          </a:prstGeom>
          <a:noFill/>
        </p:spPr>
      </p:pic>
      <p:pic>
        <p:nvPicPr>
          <p:cNvPr id="12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214414" y="785794"/>
            <a:ext cx="6643734" cy="150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714348" y="1285860"/>
            <a:ext cx="828680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sz="3000" b="1" dirty="0" smtClean="0">
                <a:solidFill>
                  <a:srgbClr val="BC1418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ea typeface="Calibri" pitchFamily="34" charset="0"/>
                <a:cs typeface="Times New Roman" pitchFamily="18" charset="0"/>
              </a:rPr>
              <a:t>вод правил, начинающийся словами </a:t>
            </a:r>
            <a:r>
              <a:rPr kumimoji="0" lang="ru-RU" sz="3000" b="1" i="1" u="sng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«Если хочешь быть здоров…»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ea typeface="Calibri" pitchFamily="34" charset="0"/>
                <a:cs typeface="Times New Roman" pitchFamily="18" charset="0"/>
              </a:rPr>
              <a:t>, в котором необходимо перечислить как можно больше того, что нужно, чтобы сохранить здоровье.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rgbClr val="BC1418"/>
              </a:solidFill>
              <a:effectLst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cs typeface="Times New Roman" pitchFamily="18" charset="0"/>
              </a:rPr>
              <a:t>«Если хочешь быть здоров»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pic>
        <p:nvPicPr>
          <p:cNvPr id="4" name="Picture 6" descr="C:\Documents and Settings\админ\Мои документы\гифы\дети\ба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929198"/>
            <a:ext cx="1785950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http://www.tiensmed.ru/news/uimg/food-supplements-76sdf.jpg">
            <a:hlinkClick r:id="rId3" tooltip="&quot;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928670"/>
            <a:ext cx="1166814" cy="160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571472" y="714356"/>
            <a:ext cx="8072494" cy="214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cs typeface="Times New Roman" pitchFamily="18" charset="0"/>
              </a:rPr>
              <a:t>«Маленький секрет»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857232"/>
            <a:ext cx="88583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К  звёздам  мчится  птица  эта,  обгоняет  звук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Хороводы  зазвенели  в  Новый  год  у  каждой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Завязал глаза  я  Юрке,  мы  играем с  братом  в 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Платье  Машеньке  из  шёлка  сшили  нитки  и 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Мы  довольные  остались  праздником  Серёжиным, там  гостей  всех  угощали  сливочным 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Из  листьев  резных  зелёная  шуба  на толстом  стволе  могучего  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Вальс  хотят  сыграть  еноты,  но  забыли  вальса  …</a:t>
            </a:r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ru-RU" dirty="0" smtClean="0"/>
              <a:t>Начинает  календарь  шествовать  с  месяца  …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857232"/>
            <a:ext cx="1805687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РАКЕТА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1428736"/>
            <a:ext cx="1091966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ЕЛИ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2000240"/>
            <a:ext cx="2170787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ЖМУРКИ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2500306"/>
            <a:ext cx="1953548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ИГОЛКА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3571876"/>
            <a:ext cx="3587200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МОРОЖЕННЫМ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43834" y="4143380"/>
            <a:ext cx="1348446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ДУБА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29322" y="4643446"/>
            <a:ext cx="1522468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НОТЫ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5214950"/>
            <a:ext cx="1954895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ЯНВАРЬ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00034" y="1428736"/>
            <a:ext cx="4857784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1472" y="2000240"/>
            <a:ext cx="4857784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71472" y="2500306"/>
            <a:ext cx="4857784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71472" y="3071810"/>
            <a:ext cx="4857784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034" y="3643314"/>
            <a:ext cx="8286808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571472" y="4143380"/>
            <a:ext cx="1419236" cy="9524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71472" y="4714884"/>
            <a:ext cx="7000924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71472" y="5286388"/>
            <a:ext cx="5286412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71472" y="5857892"/>
            <a:ext cx="4857784" cy="1588"/>
          </a:xfrm>
          <a:prstGeom prst="line">
            <a:avLst/>
          </a:prstGeom>
          <a:ln w="38100">
            <a:prstDash val="sysDot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Блок-схема: несколько документов 27"/>
          <p:cNvSpPr/>
          <p:nvPr/>
        </p:nvSpPr>
        <p:spPr>
          <a:xfrm rot="20638263">
            <a:off x="190949" y="1802317"/>
            <a:ext cx="8861016" cy="1848803"/>
          </a:xfrm>
          <a:prstGeom prst="flowChartMultidocumen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РЕЖИМ ДНЯ</a:t>
            </a:r>
            <a:endParaRPr lang="ru-RU" sz="9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" name="Рисунок 21" descr="http://www.tiensmed.ru/news/uimg_new/8754999-1222870246.jpg">
            <a:hlinkClick r:id="rId2" tooltip="&quot;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4786322"/>
            <a:ext cx="1404934" cy="183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500166" y="714355"/>
            <a:ext cx="6000792" cy="142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2428868"/>
            <a:ext cx="8572560" cy="1652119"/>
          </a:xfrm>
          <a:prstGeom prst="rect">
            <a:avLst/>
          </a:prstGeom>
          <a:ln>
            <a:noFill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BC1418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Здоровье – это красота.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Так будьте же всегда красивыми, не растрачивайте попусту то, что дано вам природой и что является главным богатством человека!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05930"/>
            <a:ext cx="8715436" cy="1470025"/>
          </a:xfrm>
        </p:spPr>
        <p:txBody>
          <a:bodyPr>
            <a:noAutofit/>
            <a:scene3d>
              <a:camera prst="perspectiveBelow"/>
              <a:lightRig rig="threePt" dir="t"/>
            </a:scene3d>
          </a:bodyPr>
          <a:lstStyle/>
          <a:p>
            <a:pPr algn="l"/>
            <a:r>
              <a:rPr lang="ru-RU" sz="5100" i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«Где здоровье, </a:t>
            </a:r>
            <a:br>
              <a:rPr lang="ru-RU" sz="5100" i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</a:br>
            <a:r>
              <a:rPr lang="ru-RU" sz="5100" i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                    там и красота!»</a:t>
            </a:r>
            <a:endParaRPr lang="ru-RU" sz="5100" i="1" dirty="0">
              <a:ln w="18415" cmpd="sng">
                <a:solidFill>
                  <a:srgbClr val="FFFFFF"/>
                </a:solidFill>
                <a:prstDash val="solid"/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5" name="Рисунок 4" descr="http://im3-tub.yandex.net/i?id=16764160&amp;tov=3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085184"/>
            <a:ext cx="1285884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im6-tub.yandex.net/i?id=1061550&amp;tov=6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212976"/>
            <a:ext cx="2000264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im5-tub.yandex.net/i?id=94914447&amp;tov=5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286124"/>
            <a:ext cx="2214578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im3-tub.yandex.net/i?id=26124617&amp;tov=3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3717032"/>
            <a:ext cx="1857388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0" y="260648"/>
            <a:ext cx="91440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685800">
              <a:lnSpc>
                <a:spcPct val="5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1400" b="1" i="1" smtClean="0">
                <a:solidFill>
                  <a:srgbClr val="000066"/>
                </a:solidFill>
                <a:latin typeface="Bookman Old Style" pitchFamily="18" charset="0"/>
              </a:rPr>
              <a:t>Муниципальное общеобразовательное бюджетное учреждение</a:t>
            </a:r>
          </a:p>
          <a:p>
            <a:pPr algn="ctr" defTabSz="685800">
              <a:lnSpc>
                <a:spcPct val="5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1400" b="1" i="1" smtClean="0">
                <a:solidFill>
                  <a:srgbClr val="000066"/>
                </a:solidFill>
                <a:latin typeface="Bookman Old Style" pitchFamily="18" charset="0"/>
              </a:rPr>
              <a:t>средняя общеобразовательная школа № 6</a:t>
            </a:r>
          </a:p>
          <a:p>
            <a:pPr algn="ctr" defTabSz="685800">
              <a:lnSpc>
                <a:spcPct val="5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1400" b="1" i="1" smtClean="0">
                <a:solidFill>
                  <a:srgbClr val="000066"/>
                </a:solidFill>
                <a:latin typeface="Bookman Old Style" pitchFamily="18" charset="0"/>
              </a:rPr>
              <a:t>г.Тынды Амурской области</a:t>
            </a:r>
          </a:p>
          <a:p>
            <a:pPr defTabSz="68580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endParaRPr lang="ru-RU" sz="16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500034" y="2428868"/>
            <a:ext cx="8215370" cy="307183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3071810"/>
            <a:ext cx="8429684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1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«Минутка здоровья»</a:t>
            </a:r>
            <a:endParaRPr kumimoji="0" lang="ru-RU" sz="5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pic>
        <p:nvPicPr>
          <p:cNvPr id="5" name="Рисунок 4" descr="http://im0-tub.yandex.net/i?id=30075737&amp;tov=0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85728"/>
            <a:ext cx="221457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2143116"/>
            <a:ext cx="885828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0" b="1" i="1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«Наша осанка…»</a:t>
            </a:r>
            <a:endParaRPr kumimoji="0" lang="ru-RU" sz="7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pic>
        <p:nvPicPr>
          <p:cNvPr id="1027" name="Picture 3" descr="C:\Documents and Settings\админ\Мои документы\гифы\грызуны\0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571480"/>
            <a:ext cx="1176339" cy="1857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534261" y="1219599"/>
            <a:ext cx="5857916" cy="399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00562" y="1142984"/>
            <a:ext cx="4857784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/>
              <a:t>      1. Человек </a:t>
            </a:r>
          </a:p>
          <a:p>
            <a:r>
              <a:rPr lang="ru-RU" sz="3500" dirty="0" smtClean="0"/>
              <a:t>правильно стоит.</a:t>
            </a:r>
          </a:p>
          <a:p>
            <a:endParaRPr lang="ru-RU" sz="3500" dirty="0" smtClean="0"/>
          </a:p>
          <a:p>
            <a:endParaRPr lang="ru-RU" sz="3500" dirty="0" smtClean="0"/>
          </a:p>
          <a:p>
            <a:endParaRPr lang="ru-RU" sz="3500" dirty="0" smtClean="0"/>
          </a:p>
          <a:p>
            <a:r>
              <a:rPr lang="ru-RU" sz="3500" dirty="0" smtClean="0"/>
              <a:t>      2. Человек  </a:t>
            </a:r>
          </a:p>
          <a:p>
            <a:r>
              <a:rPr lang="ru-RU" sz="3500" dirty="0" smtClean="0"/>
              <a:t>правильно сидит.</a:t>
            </a:r>
            <a:endParaRPr lang="ru-RU" sz="3500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3857628"/>
            <a:ext cx="57150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   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3786190"/>
            <a:ext cx="57150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 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43042" y="3143248"/>
            <a:ext cx="71438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   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71736" y="3143248"/>
            <a:ext cx="71438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    </a:t>
            </a:r>
            <a:endParaRPr lang="ru-RU" dirty="0"/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857224" y="2857496"/>
            <a:ext cx="1000132" cy="4286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низ стрелка 13"/>
          <p:cNvSpPr/>
          <p:nvPr/>
        </p:nvSpPr>
        <p:spPr>
          <a:xfrm>
            <a:off x="214282" y="4143380"/>
            <a:ext cx="857288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14422"/>
            <a:ext cx="8501122" cy="5072098"/>
          </a:xfrm>
        </p:spPr>
        <p:txBody>
          <a:bodyPr>
            <a:noAutofit/>
          </a:bodyPr>
          <a:lstStyle/>
          <a:p>
            <a:pPr marL="357188" lvl="3" indent="-268288" algn="just">
              <a:lnSpc>
                <a:spcPct val="150000"/>
              </a:lnSpc>
            </a:pPr>
            <a:r>
              <a:rPr lang="ru-RU" sz="2700" i="1" dirty="0" smtClean="0"/>
              <a:t>Проверь  положение  ног,  они  должны  опираться  под  столом  о  пол.</a:t>
            </a:r>
            <a:endParaRPr lang="ru-RU" sz="2700" dirty="0" smtClean="0"/>
          </a:p>
          <a:p>
            <a:pPr marL="357188" lvl="3" indent="-268288" algn="just">
              <a:lnSpc>
                <a:spcPct val="150000"/>
              </a:lnSpc>
            </a:pPr>
            <a:r>
              <a:rPr lang="ru-RU" sz="2700" i="1" dirty="0" smtClean="0"/>
              <a:t>Проверь  расстояние от  глаз  до  тетради, оно  должно  равняться  расстоянию  от  локтя,  стоящего  на парте,  до  среднего  пальца,  прижатого  к  глазу.</a:t>
            </a:r>
            <a:endParaRPr lang="ru-RU" sz="2700" dirty="0" smtClean="0"/>
          </a:p>
          <a:p>
            <a:pPr marL="357188" lvl="3" indent="-268288" algn="just">
              <a:lnSpc>
                <a:spcPct val="150000"/>
              </a:lnSpc>
            </a:pPr>
            <a:r>
              <a:rPr lang="ru-RU" sz="2700" i="1" dirty="0" smtClean="0"/>
              <a:t>Между  краем  стола и грудью  должен  проходить  кулачок.</a:t>
            </a:r>
            <a:endParaRPr lang="ru-RU" sz="2700" dirty="0" smtClean="0"/>
          </a:p>
          <a:p>
            <a:endParaRPr lang="ru-RU" sz="27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1472" y="-142900"/>
            <a:ext cx="8429684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1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«Наша осанка…»</a:t>
            </a:r>
            <a:endParaRPr kumimoji="0" lang="ru-RU" sz="5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pic>
        <p:nvPicPr>
          <p:cNvPr id="5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1357290" y="928670"/>
            <a:ext cx="6429540" cy="142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«О личной гигиене…»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714356"/>
            <a:ext cx="878687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1. Книга.</a:t>
            </a:r>
          </a:p>
          <a:p>
            <a:pPr marL="800100" lvl="1" indent="-342900">
              <a:lnSpc>
                <a:spcPct val="150000"/>
              </a:lnSpc>
            </a:pPr>
            <a:r>
              <a:rPr lang="ru-RU" b="1" dirty="0" smtClean="0">
                <a:solidFill>
                  <a:srgbClr val="BC1418"/>
                </a:solidFill>
              </a:rPr>
              <a:t>2. Игрушка медвежонок.</a:t>
            </a:r>
          </a:p>
          <a:p>
            <a:pPr marL="1257300" lvl="2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3. Скрепка.</a:t>
            </a:r>
          </a:p>
          <a:p>
            <a:pPr marL="1714500" lvl="3" indent="-342900">
              <a:lnSpc>
                <a:spcPct val="150000"/>
              </a:lnSpc>
            </a:pPr>
            <a:r>
              <a:rPr lang="ru-RU" b="1" dirty="0" smtClean="0">
                <a:solidFill>
                  <a:srgbClr val="BC1418"/>
                </a:solidFill>
              </a:rPr>
              <a:t>4. Зубная щетка.</a:t>
            </a:r>
          </a:p>
          <a:p>
            <a:pPr marL="1714500" lvl="3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5. Вилка.</a:t>
            </a:r>
          </a:p>
          <a:p>
            <a:pPr marL="2171700" lvl="4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</a:t>
            </a:r>
            <a:r>
              <a:rPr lang="ru-RU" b="1" dirty="0" smtClean="0">
                <a:solidFill>
                  <a:srgbClr val="BC1418"/>
                </a:solidFill>
              </a:rPr>
              <a:t>6. Мыло.</a:t>
            </a:r>
          </a:p>
          <a:p>
            <a:pPr marL="2628900" lvl="5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7. Карандаш.</a:t>
            </a:r>
          </a:p>
          <a:p>
            <a:pPr marL="3543300" lvl="7" indent="-342900">
              <a:lnSpc>
                <a:spcPct val="150000"/>
              </a:lnSpc>
            </a:pPr>
            <a:r>
              <a:rPr lang="ru-RU" b="1" dirty="0" smtClean="0">
                <a:solidFill>
                  <a:srgbClr val="BC1418"/>
                </a:solidFill>
              </a:rPr>
              <a:t>8. Шариковая ручка.</a:t>
            </a:r>
          </a:p>
          <a:p>
            <a:pPr marL="4000500" lvl="8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9. Расческа.</a:t>
            </a:r>
          </a:p>
          <a:p>
            <a:pPr marL="4000500" lvl="8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</a:t>
            </a:r>
            <a:r>
              <a:rPr lang="ru-RU" b="1" dirty="0" smtClean="0">
                <a:solidFill>
                  <a:srgbClr val="BC1418"/>
                </a:solidFill>
              </a:rPr>
              <a:t>10. Пенал.</a:t>
            </a:r>
          </a:p>
          <a:p>
            <a:pPr marL="342900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					11. Зубная паста.</a:t>
            </a:r>
          </a:p>
          <a:p>
            <a:pPr marL="342900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						</a:t>
            </a:r>
            <a:r>
              <a:rPr lang="ru-RU" b="1" dirty="0" smtClean="0">
                <a:solidFill>
                  <a:srgbClr val="BC1418"/>
                </a:solidFill>
              </a:rPr>
              <a:t>12. Тетрадь.</a:t>
            </a:r>
          </a:p>
          <a:p>
            <a:pPr marL="4000500" lvl="8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			13. Телефон.</a:t>
            </a:r>
          </a:p>
          <a:p>
            <a:pPr marL="342900" indent="-342900">
              <a:lnSpc>
                <a:spcPct val="150000"/>
              </a:lnSpc>
            </a:pPr>
            <a:r>
              <a:rPr lang="ru-RU" b="1" dirty="0" smtClean="0">
                <a:solidFill>
                  <a:srgbClr val="0000FF"/>
                </a:solidFill>
              </a:rPr>
              <a:t>							                                </a:t>
            </a:r>
            <a:r>
              <a:rPr lang="ru-RU" b="1" dirty="0" smtClean="0">
                <a:solidFill>
                  <a:srgbClr val="BC1418"/>
                </a:solidFill>
              </a:rPr>
              <a:t>14.</a:t>
            </a:r>
            <a:r>
              <a:rPr lang="ru-RU" sz="1600" b="1" dirty="0" smtClean="0">
                <a:solidFill>
                  <a:srgbClr val="BC1418"/>
                </a:solidFill>
              </a:rPr>
              <a:t>Тапочки.</a:t>
            </a:r>
          </a:p>
          <a:p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670867" y="687059"/>
            <a:ext cx="2492503" cy="3118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62824" y="3712301"/>
            <a:ext cx="2464285" cy="318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F:\гифы\стрелки\AG0009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500430" y="2071678"/>
            <a:ext cx="714380" cy="333375"/>
          </a:xfrm>
          <a:prstGeom prst="rect">
            <a:avLst/>
          </a:prstGeom>
          <a:noFill/>
        </p:spPr>
      </p:pic>
      <p:pic>
        <p:nvPicPr>
          <p:cNvPr id="11" name="Picture 5" descr="F:\гифы\стрелки\AG0009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428992" y="2857496"/>
            <a:ext cx="714380" cy="333375"/>
          </a:xfrm>
          <a:prstGeom prst="rect">
            <a:avLst/>
          </a:prstGeom>
          <a:noFill/>
        </p:spPr>
      </p:pic>
      <p:pic>
        <p:nvPicPr>
          <p:cNvPr id="12" name="Picture 5" descr="F:\гифы\стрелки\AG0009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214942" y="4143380"/>
            <a:ext cx="714380" cy="333375"/>
          </a:xfrm>
          <a:prstGeom prst="rect">
            <a:avLst/>
          </a:prstGeom>
          <a:noFill/>
        </p:spPr>
      </p:pic>
      <p:pic>
        <p:nvPicPr>
          <p:cNvPr id="13" name="Picture 5" descr="F:\гифы\стрелки\AG0009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715140" y="4929198"/>
            <a:ext cx="714380" cy="333375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V="1">
            <a:off x="1428728" y="715998"/>
            <a:ext cx="6143668" cy="141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-142900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660066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Дополните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660066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предложения»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Georgia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2844" y="928670"/>
            <a:ext cx="87154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t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6513" algn="l"/>
                <a:tab pos="7350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Constantia" pitchFamily="18" charset="0"/>
                <a:ea typeface="Times New Roman" pitchFamily="18" charset="0"/>
              </a:rPr>
              <a:t>1.     Быть  сутулым  не  должна  наших  школьников … </a:t>
            </a:r>
          </a:p>
          <a:p>
            <a:pPr marL="0" marR="0" lvl="0" indent="0" algn="just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6513" algn="l"/>
                <a:tab pos="7350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Constantia" pitchFamily="18" charset="0"/>
                <a:ea typeface="Times New Roman" pitchFamily="18" charset="0"/>
              </a:rPr>
              <a:t>2.     Это  детишкам  уже  не  секрет,  кости  все  вместе  зовутся … </a:t>
            </a:r>
          </a:p>
          <a:p>
            <a:pPr marL="0" marR="0" lvl="0" indent="0" algn="just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6513" algn="l"/>
                <a:tab pos="7350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Constantia" pitchFamily="18" charset="0"/>
                <a:ea typeface="Times New Roman" pitchFamily="18" charset="0"/>
              </a:rPr>
              <a:t>3.     Любят  труд,  не  любят скуки,  всё  умеют  наши   … </a:t>
            </a:r>
          </a:p>
          <a:p>
            <a:pPr marL="0" marR="0" lvl="0" indent="0" algn="just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6513" algn="l"/>
                <a:tab pos="7350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Constantia" pitchFamily="18" charset="0"/>
                <a:ea typeface="Times New Roman" pitchFamily="18" charset="0"/>
              </a:rPr>
              <a:t>4.     С  детства  людям  всем  твердят,  никотин – смертельный … </a:t>
            </a:r>
          </a:p>
          <a:p>
            <a:pPr marL="0" marR="0" lvl="0" indent="0" algn="just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6513" algn="l"/>
                <a:tab pos="7350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Constantia" pitchFamily="18" charset="0"/>
                <a:ea typeface="Times New Roman" pitchFamily="18" charset="0"/>
              </a:rPr>
              <a:t>5.     Не  лишился  друг  чтоб   слуха, не кричи  ему  ты  в  … </a:t>
            </a:r>
          </a:p>
          <a:p>
            <a:pPr marL="0" marR="0" lvl="0" indent="0" algn="just" defTabSz="914400" rtl="0" eaLnBrk="0" fontAlgn="t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6513" algn="l"/>
                <a:tab pos="7350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Constantia" pitchFamily="18" charset="0"/>
                <a:ea typeface="Times New Roman" pitchFamily="18" charset="0"/>
              </a:rPr>
              <a:t>6.     Нашей  жизни  нет  конца,  коль  стучат  у  нас  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C3300"/>
              </a:solidFill>
              <a:effectLst/>
              <a:latin typeface="Constantia" pitchFamily="18" charset="0"/>
            </a:endParaRPr>
          </a:p>
        </p:txBody>
      </p:sp>
      <p:pic>
        <p:nvPicPr>
          <p:cNvPr id="4" name="Picture 14" descr="C:\Documents and Settings\админ\Мои документы\гифы\разное\object_29.1101319292.31664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857760"/>
            <a:ext cx="2000264" cy="1512805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\Мои документы\гифы\хищники\10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786322"/>
            <a:ext cx="2357454" cy="1762781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\Мои документы\гифы\Обрамление\BD14517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571472" y="785793"/>
            <a:ext cx="8001056" cy="142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52"/>
            <a:ext cx="82153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tabLst>
                <a:tab pos="-36513" algn="l"/>
                <a:tab pos="735013" algn="l"/>
              </a:tabLst>
            </a:pPr>
            <a:r>
              <a:rPr lang="ru-RU" sz="2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ea typeface="Times New Roman" pitchFamily="18" charset="0"/>
              </a:rPr>
              <a:t>1.     Быть  сутулым  не  должна  наших  школьников …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428868"/>
            <a:ext cx="842968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ea typeface="Times New Roman" pitchFamily="18" charset="0"/>
              </a:rPr>
              <a:t>2.     Это  детишкам  уже  не  секрет,  кости  все  вместе  зовутся …</a:t>
            </a:r>
            <a:endParaRPr lang="ru-RU" sz="23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357694"/>
            <a:ext cx="864399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t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tabLst>
                <a:tab pos="-36513" algn="l"/>
                <a:tab pos="735013" algn="l"/>
              </a:tabLst>
            </a:pPr>
            <a:r>
              <a:rPr lang="ru-RU" sz="2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nstantia" pitchFamily="18" charset="0"/>
                <a:ea typeface="Times New Roman" pitchFamily="18" charset="0"/>
              </a:rPr>
              <a:t>3.     Любят  труд,  не  любят скуки,  всё  умеют  наши   …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142984"/>
            <a:ext cx="2529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СПИНА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3286124"/>
            <a:ext cx="2786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СКЕЛЕТ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5429264"/>
            <a:ext cx="1997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РУКИ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админ\Мои документы\гифы\руки\OPENHAND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470" y="5357826"/>
            <a:ext cx="2211688" cy="10175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197421" y="875017"/>
            <a:ext cx="1247771" cy="1640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558566" y="3370600"/>
            <a:ext cx="1779317" cy="895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500</TotalTime>
  <Words>516</Words>
  <Application>Microsoft Office PowerPoint</Application>
  <PresentationFormat>Экран (4:3)</PresentationFormat>
  <Paragraphs>144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Слайд 1</vt:lpstr>
      <vt:lpstr>«Где здоровье,                      там и красота!»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МОУ "СОШ №6"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ДНС</cp:lastModifiedBy>
  <cp:revision>119</cp:revision>
  <dcterms:created xsi:type="dcterms:W3CDTF">2009-04-01T04:23:37Z</dcterms:created>
  <dcterms:modified xsi:type="dcterms:W3CDTF">2021-06-01T14:21:45Z</dcterms:modified>
</cp:coreProperties>
</file>