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71" r:id="rId4"/>
    <p:sldId id="257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0" r:id="rId15"/>
    <p:sldId id="270" r:id="rId16"/>
    <p:sldId id="272" r:id="rId17"/>
  </p:sldIdLst>
  <p:sldSz cx="6858000" cy="9144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2" autoAdjust="0"/>
  </p:normalViewPr>
  <p:slideViewPr>
    <p:cSldViewPr>
      <p:cViewPr>
        <p:scale>
          <a:sx n="80" d="100"/>
          <a:sy n="80" d="100"/>
        </p:scale>
        <p:origin x="-1128" y="131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A1BB2-A5A3-4489-85CE-C075B06B0187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238"/>
            <a:ext cx="569913" cy="330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6DC07-847C-4D0E-AA65-260665132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95DEA-E599-44C4-B650-BB4AD44BD71B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61B4B-2E46-4A22-9585-F6F968EEE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106AB-60EC-4844-8DAE-58189ED7ADA6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4525D-A875-4CF9-A20D-93B59F982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DE2FE-9B8F-4220-AC51-96CB02A4EF97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0"/>
            <a:ext cx="2171700" cy="3857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238"/>
            <a:ext cx="569913" cy="330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5B95A-E50F-4EB1-A954-10AA944AC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6120-7349-4023-A6CC-79D751CC1369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0789E-021E-440D-A7EC-B3D4156B0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8BC2-0C0B-433C-8745-833A3E48DD85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B7261-2747-44EC-9B16-88A0D39D3F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562E3-C088-41EB-AC96-DDCD2E118821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86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9AB9C-9BE6-47D4-96AE-25AD12D6F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0825E-6B9F-44EC-96C3-63561C6E371B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A578A-711B-4053-9C18-6227D50AC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7B7A2-F0A0-414A-948A-FAEEAE842F65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1CE91-724F-45CD-9453-58208339A0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DE30D-EC85-4741-B585-27D5E49D5997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43DE6-86E2-4564-BAEE-226FB0D66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8624A-669A-44CC-8827-13A9C6A17D9D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19FD2-7DDA-4EB4-94FC-B4DDCF78A6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228600" y="2071688"/>
            <a:ext cx="6515100" cy="603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0"/>
            <a:ext cx="1885950" cy="38576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6F80BD-F8E3-4FAA-8A50-012DFD615E18}" type="datetimeFigureOut">
              <a:rPr lang="ru-RU"/>
              <a:pPr>
                <a:defRPr/>
              </a:pPr>
              <a:t>16.11.2021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0"/>
            <a:ext cx="2514600" cy="385763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0"/>
            <a:ext cx="571500" cy="325438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0E4FF7-A0DD-4B6A-AABC-BD49985CF8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66" r:id="rId4"/>
    <p:sldLayoutId id="2147483675" r:id="rId5"/>
    <p:sldLayoutId id="2147483667" r:id="rId6"/>
    <p:sldLayoutId id="2147483668" r:id="rId7"/>
    <p:sldLayoutId id="2147483676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nanium.com/" TargetMode="External"/><Relationship Id="rId2" Type="http://schemas.openxmlformats.org/officeDocument/2006/relationships/hyperlink" Target="http://www.academia-moscow.ru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0" y="214282"/>
            <a:ext cx="6515100" cy="135732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Федеральное казенное профессиональное образовательное учреждение №117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ФСИН России филиал № 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28600" y="2000250"/>
            <a:ext cx="6515100" cy="6929438"/>
          </a:xfrm>
        </p:spPr>
        <p:txBody>
          <a:bodyPr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Учебное пособие к открытому уроку по предмету: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«Учебная практика»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«Выявление дефектов в образцах поузловой обработки плечевого изделия с  применением условных обозначений дефектов на изделии»</a:t>
            </a:r>
          </a:p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Профессия:12987  «Контролер материалов, изделий и лекал»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Разработал: мастер производственного обучения 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Корабельщикова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Галина   Васильевна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2021 год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/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dirty="0" smtClean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Расхождение или заход деталей одной на другую.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86150" y="6072188"/>
            <a:ext cx="3257550" cy="236061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2532" name="Picture 2" descr="E:\дефекты\DSCN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714625"/>
            <a:ext cx="3143250" cy="329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 descr="E:\дефекты\DSCN00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6089650"/>
            <a:ext cx="3429000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Подкладка затянута или видна с лицевой стороны изделия.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86150" y="6072188"/>
            <a:ext cx="3257550" cy="236061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3556" name="Picture 2" descr="E:\дефекты\DSCN0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571750"/>
            <a:ext cx="32146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E:\дефекты\DSCN0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5643563"/>
            <a:ext cx="3429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Пропуски в строчках, петлеобразная строчка.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86150" y="6072188"/>
            <a:ext cx="3257550" cy="236061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4580" name="Picture 2" descr="E:\дефекты\DSCN0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5286375"/>
            <a:ext cx="35956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" descr="E:\дефекты\DSCN00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427288"/>
            <a:ext cx="3576637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закрепок, строчки или прокладки в обметанных петлях.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86150" y="6072188"/>
            <a:ext cx="3257550" cy="236061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5604" name="Picture 2" descr="E:\дефекты\DSCN00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63" y="5500688"/>
            <a:ext cx="364331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3" descr="E:\дефекты\DSCN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535238"/>
            <a:ext cx="3786187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Эталон изделия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" y="2000250"/>
            <a:ext cx="3143250" cy="4357688"/>
          </a:xfrm>
        </p:spPr>
      </p:pic>
      <p:pic>
        <p:nvPicPr>
          <p:cNvPr id="266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486150" y="4857750"/>
            <a:ext cx="3257550" cy="39290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Информационное обеспечение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Госты, стандарты и ТУ предприятия.</a:t>
            </a:r>
          </a:p>
          <a:p>
            <a:pPr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Прейскуранты  и ГОСТы  на  хлопчатобумажные, льняные, шелковые,  шерстяные ткани, нетканые  материалы, трикотажные полотна.</a:t>
            </a:r>
          </a:p>
          <a:p>
            <a:pPr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М.А. Силаева «Пошив изделий по индивидуальным заказам» Москва 2017г.</a:t>
            </a:r>
          </a:p>
          <a:p>
            <a:pPr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Г.А. Крючкова «Технология и материалы швейного производства» Москва 2010г.</a:t>
            </a:r>
          </a:p>
          <a:p>
            <a:pPr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Г.А. Крючкова «Конструирование женской и мужской одежды» Москва 2016г.</a:t>
            </a:r>
          </a:p>
          <a:p>
            <a:pPr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И.А. Радченко «Основы конструирования женской одежды» Москва 2006г.</a:t>
            </a:r>
          </a:p>
          <a:p>
            <a:pPr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Интернет-источники:</a:t>
            </a:r>
          </a:p>
          <a:p>
            <a:pPr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u="sng" smtClean="0">
                <a:latin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sz="2500" u="sng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500" u="sng" smtClean="0">
                <a:latin typeface="Times New Roman" pitchFamily="18" charset="0"/>
                <a:cs typeface="Times New Roman" pitchFamily="18" charset="0"/>
                <a:hlinkClick r:id="rId2"/>
              </a:rPr>
              <a:t>academia</a:t>
            </a:r>
            <a:r>
              <a:rPr lang="ru-RU" sz="2500" u="sng" smtClean="0">
                <a:latin typeface="Times New Roman" pitchFamily="18" charset="0"/>
                <a:cs typeface="Times New Roman" pitchFamily="18" charset="0"/>
                <a:hlinkClick r:id="rId2"/>
              </a:rPr>
              <a:t>-</a:t>
            </a:r>
            <a:r>
              <a:rPr lang="en-US" sz="2500" u="sng" smtClean="0">
                <a:latin typeface="Times New Roman" pitchFamily="18" charset="0"/>
                <a:cs typeface="Times New Roman" pitchFamily="18" charset="0"/>
                <a:hlinkClick r:id="rId2"/>
              </a:rPr>
              <a:t>moscow</a:t>
            </a:r>
            <a:r>
              <a:rPr lang="ru-RU" sz="2500" u="sng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500" u="sng" smtClean="0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endParaRPr lang="ru-RU" sz="25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u="sng" smtClean="0">
                <a:latin typeface="Times New Roman" pitchFamily="18" charset="0"/>
                <a:cs typeface="Times New Roman" pitchFamily="18" charset="0"/>
                <a:hlinkClick r:id="rId3"/>
              </a:rPr>
              <a:t>http://www.</a:t>
            </a:r>
            <a:r>
              <a:rPr lang="en-US" sz="2500" u="sng" smtClean="0">
                <a:latin typeface="Times New Roman" pitchFamily="18" charset="0"/>
                <a:cs typeface="Times New Roman" pitchFamily="18" charset="0"/>
                <a:hlinkClick r:id="rId3"/>
              </a:rPr>
              <a:t>znanium</a:t>
            </a:r>
            <a:r>
              <a:rPr lang="ru-RU" sz="2500" u="sng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500" u="sng" smtClean="0">
                <a:latin typeface="Times New Roman" pitchFamily="18" charset="0"/>
                <a:cs typeface="Times New Roman" pitchFamily="18" charset="0"/>
                <a:hlinkClick r:id="rId3"/>
              </a:rPr>
              <a:t>com</a:t>
            </a:r>
            <a:r>
              <a:rPr lang="ru-RU" sz="2500" u="sng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sz="2500" smtClean="0"/>
          </a:p>
          <a:p>
            <a:pPr>
              <a:lnSpc>
                <a:spcPct val="80000"/>
              </a:lnSpc>
            </a:pPr>
            <a:endParaRPr lang="ru-RU" sz="250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cap="none" smtClean="0">
                <a:effectLst/>
              </a:rPr>
              <a:t>Карта дефектов</a:t>
            </a:r>
            <a:br>
              <a:rPr lang="ru-RU" sz="1600" b="1" cap="none" smtClean="0">
                <a:effectLst/>
              </a:rPr>
            </a:br>
            <a:r>
              <a:rPr lang="ru-RU" sz="1600" b="1" cap="none" smtClean="0">
                <a:effectLst/>
              </a:rPr>
              <a:t>«Выявление дефектов швейных изделий»</a:t>
            </a:r>
            <a:br>
              <a:rPr lang="ru-RU" sz="1600" b="1" cap="none" smtClean="0">
                <a:effectLst/>
              </a:rPr>
            </a:br>
            <a:r>
              <a:rPr lang="ru-RU" sz="1600" b="1" cap="none" smtClean="0">
                <a:effectLst/>
              </a:rPr>
              <a:t>Задание: выявите дефекты швейных изделий и заполните карту.</a:t>
            </a:r>
          </a:p>
        </p:txBody>
      </p:sp>
      <p:graphicFrame>
        <p:nvGraphicFramePr>
          <p:cNvPr id="33859" name="Group 67"/>
          <p:cNvGraphicFramePr>
            <a:graphicFrameLocks noGrp="1"/>
          </p:cNvGraphicFramePr>
          <p:nvPr>
            <p:ph idx="4294967295"/>
          </p:nvPr>
        </p:nvGraphicFramePr>
        <p:xfrm>
          <a:off x="228600" y="2071688"/>
          <a:ext cx="6515100" cy="5792787"/>
        </p:xfrm>
        <a:graphic>
          <a:graphicData uri="http://schemas.openxmlformats.org/drawingml/2006/table">
            <a:tbl>
              <a:tblPr/>
              <a:tblGrid>
                <a:gridCol w="3992563"/>
                <a:gridCol w="2522537"/>
              </a:tblGrid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Дефект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Графическое изображение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Пятно, подпал или текстильный порок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Недостаточное сутюживание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Недостаточная оттяжка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Плохо приутюжен край детали или узел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Деталь укорочена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Деталь длинная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Неодинаковая ширина деталей (клапана, канта, листочки)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Перекосы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Расхождение или заход деталей одной на другую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Затянут верх (воротник, лацкан)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Затянута подкладка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Подкладка видна с лицевой стороны изделия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Несовпадение рисунка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Пропуски в строчках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Петлеобразная строчка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Franklin Gothic Book"/>
                        </a:rPr>
                        <a:t>Отсутствие закрепок, строчки или прокладки в обметанных петлях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Franklin Gothic Book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8600" y="285720"/>
            <a:ext cx="6515100" cy="121444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Немного о важном….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28600" y="1500188"/>
            <a:ext cx="6515100" cy="7429500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Выявление дефектов в образцах поузловой обработки плечевого изделия, руководствуются государственному стандарту ГОСТ 24103-80 «Изделия швейные. Термины и определения дефектов».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изготовлении изделий большое значение имеет правильное проведение примерок, знание причины возникновения дефектов.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Дефектами в одежде принято называть недостатки посадки изделия на фигуре или манекене, нарушение структуры ткани на отдельных участках и неудобство изделия в эксплуатации. Дефекты возникают в результате несоответствия формы деталей форме фигуры.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i="1" u="sng" dirty="0" smtClean="0">
                <a:latin typeface="Times New Roman" pitchFamily="18" charset="0"/>
                <a:cs typeface="Times New Roman" pitchFamily="18" charset="0"/>
              </a:rPr>
              <a:t>Причиной несоответствия являются: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неточность конструкции;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нарушения технологии обработки;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текстильные пороки.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Большое значение придают дефектам внешнего вида, которые проявляются в виде неправильного положения деталей, складок и морщин, а также дефектам ограничивающим свободу движения.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i="1" u="sng" dirty="0" smtClean="0">
                <a:latin typeface="Times New Roman" pitchFamily="18" charset="0"/>
                <a:cs typeface="Times New Roman" pitchFamily="18" charset="0"/>
              </a:rPr>
              <a:t>Причины возникновения дефектов: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в результате излишней длины или недостаточной ширины деталей;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в результате удлинения или укорочения срезов деталей;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в результате нарушения баланса изделия из-за неправильно найденных точек в конструкции изделия или из-за перекоса деталей;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укороченные или удлиненные в верхней части полочки, в результате чего они не лежат отвесно, а заходят одна на другую или расходятся внизу.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Своевременное выявление недостатков играет большую роль в обеспечении высокого качества одежды.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14313"/>
            <a:ext cx="621506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5643563"/>
            <a:ext cx="621506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Пятно, подпал или текстильный порок.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2" descr="E:\дефекты\DSCN0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500313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 descr="E:\дефекты\DSCN00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065463" y="5715000"/>
            <a:ext cx="3622675" cy="31432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Недостаточное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сутюживание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или оттяжка.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86150" y="6072188"/>
            <a:ext cx="3257550" cy="236061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7412" name="Picture 2" descr="E:\дефекты\DSCN00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2786063"/>
            <a:ext cx="58816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Плохо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приутюжен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край детали или узел.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86150" y="6072188"/>
            <a:ext cx="3257550" cy="236061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18436" name="Picture 2" descr="E:\дефекты\DSCN0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695575"/>
            <a:ext cx="3824287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E:\дефекты\DSCN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8" y="6008688"/>
            <a:ext cx="3286125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/>
          <a:lstStyle/>
          <a:p>
            <a:pPr algn="ctr"/>
            <a:r>
              <a:rPr lang="ru-RU" smtClean="0">
                <a:latin typeface="Times New Roman" pitchFamily="18" charset="0"/>
                <a:cs typeface="Times New Roman" pitchFamily="18" charset="0"/>
              </a:rPr>
              <a:t>Деталь укорочена или длинная.</a:t>
            </a:r>
          </a:p>
        </p:txBody>
      </p:sp>
      <p:sp>
        <p:nvSpPr>
          <p:cNvPr id="19459" name="Содержимое 5"/>
          <p:cNvSpPr>
            <a:spLocks noGrp="1"/>
          </p:cNvSpPr>
          <p:nvPr>
            <p:ph sz="half" idx="2"/>
          </p:nvPr>
        </p:nvSpPr>
        <p:spPr>
          <a:xfrm>
            <a:off x="3486150" y="6072188"/>
            <a:ext cx="3257550" cy="236061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9460" name="Picture 2" descr="E:\дефекты\DSCN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2427288"/>
            <a:ext cx="5500688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Неодинаковая ширина деталей (клапана, канта, листочки).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86150" y="6072188"/>
            <a:ext cx="3257550" cy="2360612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0484" name="Picture 2" descr="E:\дефекты\DSCN0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214688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314" y="214282"/>
            <a:ext cx="6515100" cy="151698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Дефекты швейных изделий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571625"/>
            <a:ext cx="6343650" cy="928688"/>
          </a:xfrm>
        </p:spPr>
        <p:txBody>
          <a:bodyPr/>
          <a:lstStyle/>
          <a:p>
            <a:pPr algn="ctr"/>
            <a:r>
              <a:rPr lang="ru-RU" smtClean="0">
                <a:latin typeface="Times New Roman" pitchFamily="18" charset="0"/>
                <a:cs typeface="Times New Roman" pitchFamily="18" charset="0"/>
              </a:rPr>
              <a:t>Перекосы.</a:t>
            </a:r>
          </a:p>
        </p:txBody>
      </p:sp>
      <p:sp>
        <p:nvSpPr>
          <p:cNvPr id="21507" name="Содержимое 5"/>
          <p:cNvSpPr>
            <a:spLocks noGrp="1"/>
          </p:cNvSpPr>
          <p:nvPr>
            <p:ph sz="half" idx="2"/>
          </p:nvPr>
        </p:nvSpPr>
        <p:spPr>
          <a:xfrm>
            <a:off x="3486150" y="6072188"/>
            <a:ext cx="3257550" cy="236061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1508" name="Picture 2" descr="E:\дефекты\DSCN00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588" y="2874963"/>
            <a:ext cx="597535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159</TotalTime>
  <Words>399</Words>
  <PresentationFormat>Экран (4:3)</PresentationFormat>
  <Paragraphs>65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Franklin Gothic Book</vt:lpstr>
      <vt:lpstr>Arial</vt:lpstr>
      <vt:lpstr>Franklin Gothic Medium</vt:lpstr>
      <vt:lpstr>Wingdings 2</vt:lpstr>
      <vt:lpstr>Calibri</vt:lpstr>
      <vt:lpstr>Times New Roman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Карта дефектов «Выявление дефектов швейных изделий» Задание: выявите дефекты швейных изделий и заполните карту.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Екатерина</dc:creator>
  <cp:lastModifiedBy>Олег</cp:lastModifiedBy>
  <cp:revision>29</cp:revision>
  <dcterms:created xsi:type="dcterms:W3CDTF">2020-11-26T08:54:00Z</dcterms:created>
  <dcterms:modified xsi:type="dcterms:W3CDTF">2021-11-16T16:35:12Z</dcterms:modified>
</cp:coreProperties>
</file>