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56" r:id="rId5"/>
    <p:sldId id="257" r:id="rId6"/>
    <p:sldId id="259" r:id="rId7"/>
    <p:sldId id="260" r:id="rId8"/>
    <p:sldId id="262" r:id="rId9"/>
    <p:sldId id="263" r:id="rId10"/>
    <p:sldId id="277" r:id="rId11"/>
    <p:sldId id="276" r:id="rId12"/>
    <p:sldId id="278" r:id="rId13"/>
    <p:sldId id="269" r:id="rId14"/>
    <p:sldId id="280" r:id="rId15"/>
    <p:sldId id="279" r:id="rId16"/>
    <p:sldId id="270" r:id="rId17"/>
    <p:sldId id="265" r:id="rId18"/>
    <p:sldId id="264" r:id="rId19"/>
    <p:sldId id="266" r:id="rId20"/>
    <p:sldId id="268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teach-this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each-this.com/" TargetMode="External"/><Relationship Id="rId4" Type="http://schemas.openxmlformats.org/officeDocument/2006/relationships/hyperlink" Target="http://www.thegamegal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booking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22860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«Функциональная грамотность на уроках иностранного языка. От теории к практике»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143380"/>
            <a:ext cx="8229600" cy="1982783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4400" i="1" dirty="0" smtClean="0"/>
              <a:t>МБОУ Гимназия имени А.И.Яковлева</a:t>
            </a:r>
          </a:p>
          <a:p>
            <a:pPr algn="ctr">
              <a:buNone/>
            </a:pPr>
            <a:r>
              <a:rPr lang="ru-RU" sz="4400" i="1" dirty="0" smtClean="0"/>
              <a:t>г. </a:t>
            </a:r>
            <a:r>
              <a:rPr lang="ru-RU" sz="4400" i="1" dirty="0" err="1" smtClean="0"/>
              <a:t>Урай</a:t>
            </a:r>
            <a:endParaRPr lang="ru-RU" sz="4400" i="1" dirty="0" smtClean="0"/>
          </a:p>
          <a:p>
            <a:pPr algn="ctr">
              <a:buNone/>
            </a:pPr>
            <a:r>
              <a:rPr lang="ru-RU" sz="4400" i="1" dirty="0" smtClean="0"/>
              <a:t>2022 г.</a:t>
            </a:r>
            <a:endParaRPr lang="ru-RU" sz="4400" i="1" dirty="0"/>
          </a:p>
        </p:txBody>
      </p:sp>
      <p:pic>
        <p:nvPicPr>
          <p:cNvPr id="4" name="Рисунок 3" descr="https://sun9-37.userapi.com/impf/5m_lC4Hqbb6VbXWepIqWZrQyaMpBpMugQPD0cA/GIa_PJ9abQw.jpg?size=800x600&amp;quality=96&amp;proxy=1&amp;sign=22b679200ad5816833642c7e724a3500&amp;type=albu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290"/>
            <a:ext cx="3214710" cy="264320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572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www.teach-this.com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64096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60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7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6701" y="980728"/>
            <a:ext cx="4517263" cy="415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88840"/>
            <a:ext cx="382791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5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Board Games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320480" cy="316835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47712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03648" y="4581128"/>
            <a:ext cx="63367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hlinkClick r:id="rId4"/>
              </a:rPr>
              <a:t>www</a:t>
            </a:r>
            <a:r>
              <a:rPr lang="ru-RU" sz="2800" u="sng" dirty="0">
                <a:hlinkClick r:id="rId4"/>
              </a:rPr>
              <a:t>.</a:t>
            </a:r>
            <a:r>
              <a:rPr lang="en-US" sz="2800" u="sng" dirty="0" err="1">
                <a:hlinkClick r:id="rId4"/>
              </a:rPr>
              <a:t>thegamegal</a:t>
            </a:r>
            <a:r>
              <a:rPr lang="ru-RU" sz="2800" u="sng" dirty="0">
                <a:hlinkClick r:id="rId4"/>
              </a:rPr>
              <a:t>.</a:t>
            </a:r>
            <a:r>
              <a:rPr lang="en-US" sz="2800" u="sng" dirty="0">
                <a:hlinkClick r:id="rId4"/>
              </a:rPr>
              <a:t>com</a:t>
            </a:r>
            <a:r>
              <a:rPr lang="ru-RU" sz="2800" dirty="0"/>
              <a:t> игры, слова для распечатки</a:t>
            </a:r>
          </a:p>
          <a:p>
            <a:r>
              <a:rPr lang="en-US" sz="2800" u="sng" dirty="0">
                <a:hlinkClick r:id="rId5"/>
              </a:rPr>
              <a:t>www</a:t>
            </a:r>
            <a:r>
              <a:rPr lang="ru-RU" sz="2800" u="sng" dirty="0">
                <a:hlinkClick r:id="rId5"/>
              </a:rPr>
              <a:t>.</a:t>
            </a:r>
            <a:r>
              <a:rPr lang="en-US" sz="2800" u="sng" dirty="0">
                <a:hlinkClick r:id="rId5"/>
              </a:rPr>
              <a:t>teach</a:t>
            </a:r>
            <a:r>
              <a:rPr lang="ru-RU" sz="2800" u="sng" dirty="0">
                <a:hlinkClick r:id="rId5"/>
              </a:rPr>
              <a:t>-</a:t>
            </a:r>
            <a:r>
              <a:rPr lang="en-US" sz="2800" u="sng" dirty="0">
                <a:hlinkClick r:id="rId5"/>
              </a:rPr>
              <a:t>this</a:t>
            </a:r>
            <a:r>
              <a:rPr lang="ru-RU" sz="2800" u="sng" dirty="0">
                <a:hlinkClick r:id="rId5"/>
              </a:rPr>
              <a:t>.</a:t>
            </a:r>
            <a:r>
              <a:rPr lang="en-US" sz="2800" u="sng" dirty="0">
                <a:hlinkClick r:id="rId5"/>
              </a:rPr>
              <a:t>com</a:t>
            </a:r>
            <a:r>
              <a:rPr lang="en-US" sz="2800" dirty="0"/>
              <a:t> </a:t>
            </a:r>
            <a:r>
              <a:rPr lang="ru-RU" sz="2800" dirty="0"/>
              <a:t>рабочие листы с заданиями</a:t>
            </a:r>
          </a:p>
        </p:txBody>
      </p:sp>
    </p:spTree>
    <p:extLst>
      <p:ext uri="{BB962C8B-B14F-4D97-AF65-F5344CB8AC3E}">
        <p14:creationId xmlns:p14="http://schemas.microsoft.com/office/powerpoint/2010/main" val="9445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Группы в Мессенджерах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 descr="https://static.tildacdn.com/tild3166-3034-4834-a463-633566643238/original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268760"/>
            <a:ext cx="46085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age.winudf.com/v2/image1/Y29tLmR6YWtpbmcuV0Fub3NhdmVudW1iZXJfc2NyZWVuXzFfMTU0MTQxMzUyMl8wMjg/screen-1.jpg?fakeurl=1&amp;type=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2016224" cy="317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.ytimg.com/vi/jXRxb7CJjU0/maxresdefaul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21088"/>
            <a:ext cx="4280520" cy="2324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06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Видео на </a:t>
            </a:r>
            <a:r>
              <a:rPr lang="ru-RU" b="1" dirty="0" err="1"/>
              <a:t>Youtube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5741"/>
            <a:ext cx="3888432" cy="266378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907704" y="2829655"/>
            <a:ext cx="5940425" cy="3712845"/>
          </a:xfrm>
          <a:prstGeom prst="rect">
            <a:avLst/>
          </a:prstGeom>
        </p:spPr>
      </p:pic>
      <p:pic>
        <p:nvPicPr>
          <p:cNvPr id="6" name="Объект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45741"/>
            <a:ext cx="3960440" cy="270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7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Цель:  </a:t>
            </a:r>
            <a:r>
              <a:rPr lang="ru-RU" sz="2600" b="1" dirty="0" smtClean="0"/>
              <a:t>Повышение профессионального уровня педагогов по формированию функциональной грамотности обучающихся в условиях внедрения ФГОС третьего поколения</a:t>
            </a:r>
            <a:r>
              <a:rPr lang="ru-RU" sz="2600" b="1" dirty="0" smtClean="0"/>
              <a:t>.</a:t>
            </a:r>
            <a:endParaRPr lang="ru-RU" sz="2600" b="1" dirty="0" smtClean="0"/>
          </a:p>
          <a:p>
            <a:pPr>
              <a:buNone/>
            </a:pPr>
            <a:endParaRPr lang="ru-RU" sz="2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Задачи</a:t>
            </a:r>
            <a:r>
              <a:rPr lang="ru-RU" sz="2600" b="1" dirty="0" smtClean="0">
                <a:solidFill>
                  <a:srgbClr val="C00000"/>
                </a:solidFill>
              </a:rPr>
              <a:t>:</a:t>
            </a:r>
          </a:p>
          <a:p>
            <a:pPr lvl="0" algn="just"/>
            <a:r>
              <a:rPr lang="ru-RU" sz="2600" i="1" dirty="0" smtClean="0"/>
              <a:t>Определить роль функциональной грамотности  в современном процессе обучения иностранному языку;</a:t>
            </a:r>
          </a:p>
          <a:p>
            <a:pPr lvl="0" algn="just"/>
            <a:r>
              <a:rPr lang="ru-RU" sz="2600" i="1" dirty="0" err="1" smtClean="0"/>
              <a:t>Диссеминировать</a:t>
            </a:r>
            <a:r>
              <a:rPr lang="ru-RU" sz="2600" i="1" dirty="0" smtClean="0"/>
              <a:t> опыт учителей английского языка МБОУ Гимназии имени А.И.Яковлева по формированию читательской грамотности, креативного мышления и глобальных компетенций </a:t>
            </a:r>
            <a:r>
              <a:rPr lang="ru-RU" sz="2600" i="1" dirty="0" smtClean="0"/>
              <a:t>учащихся.</a:t>
            </a:r>
            <a:endParaRPr lang="ru-RU" sz="2600" i="1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1547731" cy="110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Current Topic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актуальная тема на уроке)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en-US" i="1" dirty="0" smtClean="0"/>
              <a:t>Can </a:t>
            </a:r>
            <a:r>
              <a:rPr lang="en-US" i="1" dirty="0"/>
              <a:t>I help you</a:t>
            </a:r>
            <a:r>
              <a:rPr lang="ru-RU" i="1" dirty="0"/>
              <a:t>? </a:t>
            </a:r>
            <a:r>
              <a:rPr lang="en-US" i="1" dirty="0"/>
              <a:t>What is the difference? How much is it? It’s too expensive. </a:t>
            </a:r>
            <a:r>
              <a:rPr lang="ru-RU" i="1" dirty="0"/>
              <a:t>I </a:t>
            </a:r>
            <a:r>
              <a:rPr lang="ru-RU" i="1" dirty="0" err="1"/>
              <a:t>get</a:t>
            </a:r>
            <a:r>
              <a:rPr lang="ru-RU" i="1" dirty="0"/>
              <a:t> </a:t>
            </a:r>
            <a:r>
              <a:rPr lang="ru-RU" i="1" dirty="0" err="1" smtClean="0"/>
              <a:t>it</a:t>
            </a:r>
            <a:r>
              <a:rPr lang="ru-RU" i="1" dirty="0" smtClean="0"/>
              <a:t>…..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1700808"/>
            <a:ext cx="439248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98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multiurok.ru/html/2019/04/16/s_5cb5db6bdae4f/img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86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Программа семинара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4423"/>
          <a:ext cx="8229600" cy="4877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38"/>
                <a:gridCol w="4357718"/>
                <a:gridCol w="3257544"/>
              </a:tblGrid>
              <a:tr h="451032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 выступления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Спикеры</a:t>
                      </a:r>
                      <a:endParaRPr lang="ru-RU" dirty="0"/>
                    </a:p>
                  </a:txBody>
                  <a:tcPr/>
                </a:tc>
              </a:tr>
              <a:tr h="704351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Педагогическая шпаргалка: </a:t>
                      </a:r>
                      <a:endParaRPr lang="ru-RU" sz="16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функционального языка к функциональной грамотности.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Кудлай Лариса Леонидовна,</a:t>
                      </a:r>
                    </a:p>
                    <a:p>
                      <a:r>
                        <a:rPr lang="ru-RU" sz="16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учитель английского языка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23162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Формирование читательской грамотности на уроках английского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языка.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Проблемы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 пути решения.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Зольникова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Светлана Николаевна,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учитель английского </a:t>
                      </a:r>
                      <a:r>
                        <a:rPr lang="ru-RU" sz="1600" i="1" dirty="0" smtClean="0">
                          <a:latin typeface="Times New Roman"/>
                          <a:ea typeface="Calibri"/>
                          <a:cs typeface="Times New Roman"/>
                        </a:rPr>
                        <a:t>языка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3162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Метапредметность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как эффективный инструмент развития глобальных компетенций учащихся.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Погадаева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Анастасия Александровна,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учитель английского языка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3361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Креативное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мышление: анализ, система заданий, оценивание.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Малюева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Ирина Анатольевна,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/>
                          <a:ea typeface="Calibri"/>
                          <a:cs typeface="Times New Roman"/>
                        </a:rPr>
                        <a:t>учитель английского языка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4351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i="1" dirty="0" smtClean="0">
                          <a:latin typeface="Times New Roman"/>
                          <a:ea typeface="Calibri"/>
                          <a:cs typeface="Times New Roman"/>
                        </a:rPr>
                        <a:t> Подведение итогов работы семинара. Рефлексия</a:t>
                      </a:r>
                      <a:endParaRPr lang="ru-RU" sz="1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mages.myshared.ru/5/479054/slide_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6551112" cy="55446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thumbs.dreamstime.com/b/lifelong-education-concept-studying-man-all-generations-ability-to-learn-each-human-age-preschool-primary-school-secondary-773999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112" y="1844824"/>
            <a:ext cx="2740566" cy="30087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13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Притча «Чайная церемония»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https://avatars.mds.yandex.net/get-zen_doc/1880939/pub_6142509ab7319705ace6fd7b_6142518c2a4a763ab24f63a8/scale_1200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62528" y="1600200"/>
            <a:ext cx="6018943" cy="4525963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57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1.infourok.ru/uploads/ex/08ca/00002fd9-109ee393/img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9144000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411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oukop.tav.obr55.ru/files/2022/02/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75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iled14-19.my.mail.ru/pic?url=https%3A%2F%2Fsites.google.com%2Fsite%2Fobsenievinternete6%2F_%2Frsrc%2F1459676911209%2Fservery-obsenia-v-realnom-vremeni%2F01d7fe0dadcdf5c8.jpg&amp;mw=&amp;mh=&amp;sig=0e893b2636149de9f4774e23537c1d9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259228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mstrousam.ru/wp-content/uploads/2019/11/podorog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3324" y="764704"/>
            <a:ext cx="24591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rpk-pegas.ru/wp-content/uploads/2016/09/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93096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tehnikaarenda.ru/wp-content/uploads/2/4/a/24ad075d86044512a84ca7fef513a62a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152" y="3933056"/>
            <a:ext cx="2407920" cy="227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terres.ru/upload/images/f2fcd94fec2fd4213a0f2ca1d20d736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98300" y="2238587"/>
            <a:ext cx="2954838" cy="241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низ 10"/>
          <p:cNvSpPr/>
          <p:nvPr/>
        </p:nvSpPr>
        <p:spPr>
          <a:xfrm>
            <a:off x="1485368" y="29546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901796" y="29546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967245" y="132597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flipH="1">
            <a:off x="3779911" y="5301208"/>
            <a:ext cx="100811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7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hlinkClick r:id="rId2"/>
              </a:rPr>
              <a:t>www.booking.com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000108"/>
            <a:ext cx="7715304" cy="557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211</Words>
  <Application>Microsoft Office PowerPoint</Application>
  <PresentationFormat>Экран (4:3)</PresentationFormat>
  <Paragraphs>50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         «Функциональная грамотность на уроках иностранного языка. От теории к практике» </vt:lpstr>
      <vt:lpstr>Презентация PowerPoint</vt:lpstr>
      <vt:lpstr>Программа семинара</vt:lpstr>
      <vt:lpstr>Презентация PowerPoint</vt:lpstr>
      <vt:lpstr>Притча «Чайная церемония»</vt:lpstr>
      <vt:lpstr>Презентация PowerPoint</vt:lpstr>
      <vt:lpstr>Презентация PowerPoint</vt:lpstr>
      <vt:lpstr>Презентация PowerPoint</vt:lpstr>
      <vt:lpstr>www.booking.com </vt:lpstr>
      <vt:lpstr>Презентация PowerPoint</vt:lpstr>
      <vt:lpstr>Презентация PowerPoint</vt:lpstr>
      <vt:lpstr>www.teach-this.com </vt:lpstr>
      <vt:lpstr>Презентация PowerPoint</vt:lpstr>
      <vt:lpstr>Презентация PowerPoint</vt:lpstr>
      <vt:lpstr>Презентация PowerPoint</vt:lpstr>
      <vt:lpstr>Презентация PowerPoint</vt:lpstr>
      <vt:lpstr>Board Games</vt:lpstr>
      <vt:lpstr>Группы в Мессенджерах</vt:lpstr>
      <vt:lpstr>Видео на Youtube </vt:lpstr>
      <vt:lpstr>Current Topic (актуальная тема на уроке)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user</cp:lastModifiedBy>
  <cp:revision>45</cp:revision>
  <dcterms:created xsi:type="dcterms:W3CDTF">2022-04-22T04:47:58Z</dcterms:created>
  <dcterms:modified xsi:type="dcterms:W3CDTF">2022-04-27T09:28:28Z</dcterms:modified>
</cp:coreProperties>
</file>