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312" r:id="rId2"/>
    <p:sldId id="288" r:id="rId3"/>
    <p:sldId id="348" r:id="rId4"/>
    <p:sldId id="326" r:id="rId5"/>
    <p:sldId id="349" r:id="rId6"/>
    <p:sldId id="350" r:id="rId7"/>
    <p:sldId id="308" r:id="rId8"/>
    <p:sldId id="351" r:id="rId9"/>
    <p:sldId id="352" r:id="rId10"/>
    <p:sldId id="353" r:id="rId11"/>
    <p:sldId id="354" r:id="rId12"/>
    <p:sldId id="360" r:id="rId13"/>
    <p:sldId id="375" r:id="rId14"/>
    <p:sldId id="373" r:id="rId15"/>
    <p:sldId id="374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77" r:id="rId24"/>
    <p:sldId id="371" r:id="rId25"/>
    <p:sldId id="267" r:id="rId26"/>
    <p:sldId id="32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357"/>
    <a:srgbClr val="30309A"/>
    <a:srgbClr val="1C1C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4660"/>
  </p:normalViewPr>
  <p:slideViewPr>
    <p:cSldViewPr>
      <p:cViewPr>
        <p:scale>
          <a:sx n="50" d="100"/>
          <a:sy n="50" d="100"/>
        </p:scale>
        <p:origin x="-1158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E548EF9-C863-463A-88E0-92FD3257E559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F60EEEC-B4A9-4690-BA44-3E6DC8D2B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107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E306DB0-9ECD-4115-B4CD-0CCC6AD1F925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D6E4392-BBB5-4503-AA89-139DC5140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4992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6257B-487A-495A-A9F3-316F23634BEC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15EAD-66AA-4362-A4DC-1331C9EDC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049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3427B-827D-43A7-A882-33FC4104D400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8BA04-7502-407B-A1AA-584CB4189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6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DCA7E-E558-4955-8DE3-64EB33BA31EC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D79E5-0741-4254-A976-7807F031C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922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1A177-9F15-4514-AA12-E5AD3989A277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CD21E-1002-4960-94C9-3658FB8D8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416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1688E-8125-4ADC-B3BE-AF52283AD212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EE46C-FB6A-4608-A8DF-6FD8A707E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329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3471D-8878-4852-B854-358A758ECD04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AE488-0BE8-46A5-BBA0-12AFA2C5D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978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CF135-030B-49AA-964A-07BC895959A9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AFC07-A43F-41E9-9053-2B153CBD0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934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EEB52-CCF9-4D07-AF51-B6BE9BDDEE7C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BCC8E-5C4D-4EF2-ADC6-974C9D91A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01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CF60A-B445-43FB-A202-9471AFDECE0A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09B14-BD64-41CF-91A8-B26F87749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044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DAA2D-F41C-4A80-856D-E65AB827646B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1CD4B-BD11-4C02-90EA-EBAFF64D9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356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DC602-41BB-4F5B-859A-7A64F57DB40A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B3963-03FC-42DA-B1A2-7F5AA8D759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4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3D8A9-9C41-4CC3-95DD-CC4096F33B1D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51DE4-7C26-4A60-9D7B-4EEC5AAE6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69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BFF23-27F6-4D69-A033-8310AFFFFB94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2C9C7-86C9-4381-84B2-60002C60C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898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CAA9AC-5507-43FD-8A7F-DA8345777010}" type="datetimeFigureOut">
              <a:rPr lang="ru-RU"/>
              <a:pPr>
                <a:defRPr/>
              </a:pPr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8E53D3-B8B5-42C2-B170-5A7B9BFFE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ru.wikipedia.org/wiki/%D0%98%D0%B3%D1%80%D0%B0" TargetMode="External"/><Relationship Id="rId7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hyperlink" Target="http://ru.wikipedia.org/wiki/%D0%A0%D0%B8%D1%84%D0%BC%D0%B0" TargetMode="External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Рисунок 5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071938"/>
            <a:ext cx="2125663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141"/>
          <p:cNvSpPr>
            <a:spLocks noChangeArrowheads="1" noChangeShapeType="1" noTextEdit="1"/>
          </p:cNvSpPr>
          <p:nvPr/>
        </p:nvSpPr>
        <p:spPr bwMode="auto">
          <a:xfrm>
            <a:off x="1763688" y="3201500"/>
            <a:ext cx="64008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урок-обобщение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3285005" y="721781"/>
            <a:ext cx="367501" cy="45508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chemeClr val="tx1"/>
                </a:outerShdw>
              </a:effectLst>
              <a:latin typeface="Impac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105" y="696534"/>
            <a:ext cx="89638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Имя существительное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9" y="522920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1066800" y="111440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 smtClean="0"/>
              <a:t>Наш Шарик поймал воздушный шарик.</a:t>
            </a:r>
          </a:p>
          <a:p>
            <a:r>
              <a:rPr lang="ru-RU" sz="5400" dirty="0" smtClean="0"/>
              <a:t>Не бойся морозов, Серёжа Морозов. 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155" y="14246"/>
            <a:ext cx="9126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Имена собственные и нарицательные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6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9" y="522920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827584" y="1089395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 smtClean="0"/>
              <a:t>Наша Поля вернулась с поля.</a:t>
            </a:r>
          </a:p>
          <a:p>
            <a:r>
              <a:rPr lang="ru-RU" sz="5400" dirty="0" smtClean="0"/>
              <a:t>Домик для скворцов сделал Алёша Скворцов. 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007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Имена собственные и нарицательные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5364163" y="3357563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2051050" y="3141663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83568" y="1124744"/>
            <a:ext cx="755650" cy="868362"/>
          </a:xfrm>
          <a:prstGeom prst="rect">
            <a:avLst/>
          </a:prstGeom>
          <a:noFill/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56459583">
            <a:off x="1349375" y="3451225"/>
            <a:ext cx="993775" cy="1508125"/>
          </a:xfrm>
          <a:prstGeom prst="rect">
            <a:avLst/>
          </a:prstGeom>
          <a:noFill/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427984" y="260648"/>
            <a:ext cx="728663" cy="836613"/>
          </a:xfrm>
          <a:prstGeom prst="rect">
            <a:avLst/>
          </a:prstGeom>
          <a:noFill/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92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23570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</p:spPr>
      </p:pic>
      <p:pic>
        <p:nvPicPr>
          <p:cNvPr id="10292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7" name="Рисунок 5" descr="new9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714375"/>
            <a:ext cx="4135437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33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1145011071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" y="-2756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кормушке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307" y="5367358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5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95288" y="1281113"/>
            <a:ext cx="82804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990099"/>
                </a:solidFill>
                <a:latin typeface="Arial" charset="0"/>
              </a:rPr>
              <a:t>холодная зима, белым покрывалом, холодные злые ветры, лютые морозы, помогают, вешают, прилетают, любят, песни, вредителей, друзья</a:t>
            </a:r>
            <a:r>
              <a:rPr lang="ru-RU" altLang="ru-RU" sz="4000" dirty="0">
                <a:solidFill>
                  <a:srgbClr val="990099"/>
                </a:solidFill>
                <a:latin typeface="Arial" charset="0"/>
              </a:rPr>
              <a:t>.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79388" y="333375"/>
            <a:ext cx="87137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FF3300"/>
                </a:solidFill>
                <a:latin typeface="Arial" charset="0"/>
              </a:rPr>
              <a:t>Опорные слова, словосочетания:</a:t>
            </a:r>
            <a:r>
              <a:rPr lang="ru-RU" altLang="ru-RU" sz="3600" b="1">
                <a:latin typeface="Arial" charset="0"/>
              </a:rPr>
              <a:t> </a:t>
            </a:r>
          </a:p>
        </p:txBody>
      </p:sp>
      <p:pic>
        <p:nvPicPr>
          <p:cNvPr id="4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4" y="5397802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2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305800" cy="5287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dirty="0" smtClean="0"/>
              <a:t> </a:t>
            </a:r>
            <a:r>
              <a:rPr lang="ru-RU" altLang="ru-RU" b="1" dirty="0" smtClean="0">
                <a:solidFill>
                  <a:srgbClr val="0033CC"/>
                </a:solidFill>
                <a:latin typeface="Times New Roman" pitchFamily="18" charset="0"/>
              </a:rPr>
              <a:t>Предлагаю вам, ребята, стать сегодня учёными – лингвистами и провести научное исследование</a:t>
            </a:r>
            <a:r>
              <a:rPr lang="ru-RU" altLang="ru-RU" b="1" dirty="0" smtClean="0">
                <a:solidFill>
                  <a:srgbClr val="0033CC"/>
                </a:solidFill>
              </a:rPr>
              <a:t>. </a:t>
            </a:r>
          </a:p>
          <a:p>
            <a:pPr eaLnBrk="1" hangingPunct="1">
              <a:buFontTx/>
              <a:buNone/>
            </a:pPr>
            <a:r>
              <a:rPr lang="ru-RU" altLang="ru-RU" sz="3600" b="1" dirty="0" smtClean="0">
                <a:solidFill>
                  <a:srgbClr val="0033CC"/>
                </a:solidFill>
                <a:latin typeface="Times New Roman" pitchFamily="18" charset="0"/>
              </a:rPr>
              <a:t>   </a:t>
            </a:r>
          </a:p>
          <a:p>
            <a:pPr eaLnBrk="1" hangingPunct="1">
              <a:buFontTx/>
              <a:buNone/>
            </a:pPr>
            <a:r>
              <a:rPr lang="ru-RU" altLang="ru-RU" sz="3600" b="1" dirty="0" smtClean="0">
                <a:latin typeface="Times New Roman" pitchFamily="18" charset="0"/>
              </a:rPr>
              <a:t>   </a:t>
            </a:r>
            <a:r>
              <a:rPr lang="ru-RU" altLang="ru-RU" sz="4400" b="1" dirty="0" smtClean="0">
                <a:solidFill>
                  <a:srgbClr val="D60093"/>
                </a:solidFill>
                <a:latin typeface="Rockwell Condensed" pitchFamily="18" charset="0"/>
              </a:rPr>
              <a:t>Это трудное заданье,</a:t>
            </a:r>
            <a:br>
              <a:rPr lang="ru-RU" altLang="ru-RU" sz="4400" b="1" dirty="0" smtClean="0">
                <a:solidFill>
                  <a:srgbClr val="D60093"/>
                </a:solidFill>
                <a:latin typeface="Rockwell Condensed" pitchFamily="18" charset="0"/>
              </a:rPr>
            </a:br>
            <a:r>
              <a:rPr lang="ru-RU" altLang="ru-RU" sz="4400" b="1" dirty="0" smtClean="0">
                <a:solidFill>
                  <a:srgbClr val="D60093"/>
                </a:solidFill>
                <a:latin typeface="Rockwell Condensed" pitchFamily="18" charset="0"/>
              </a:rPr>
              <a:t>Проявите-ка старанье,</a:t>
            </a:r>
            <a:br>
              <a:rPr lang="ru-RU" altLang="ru-RU" sz="4400" b="1" dirty="0" smtClean="0">
                <a:solidFill>
                  <a:srgbClr val="D60093"/>
                </a:solidFill>
                <a:latin typeface="Rockwell Condensed" pitchFamily="18" charset="0"/>
              </a:rPr>
            </a:br>
            <a:r>
              <a:rPr lang="ru-RU" altLang="ru-RU" sz="4400" b="1" dirty="0" smtClean="0">
                <a:solidFill>
                  <a:srgbClr val="D60093"/>
                </a:solidFill>
                <a:latin typeface="Rockwell Condensed" pitchFamily="18" charset="0"/>
              </a:rPr>
              <a:t>Вы особенность ищите,</a:t>
            </a:r>
            <a:br>
              <a:rPr lang="ru-RU" altLang="ru-RU" sz="4400" b="1" dirty="0" smtClean="0">
                <a:solidFill>
                  <a:srgbClr val="D60093"/>
                </a:solidFill>
                <a:latin typeface="Rockwell Condensed" pitchFamily="18" charset="0"/>
              </a:rPr>
            </a:br>
            <a:r>
              <a:rPr lang="ru-RU" altLang="ru-RU" sz="4400" b="1" dirty="0" smtClean="0">
                <a:solidFill>
                  <a:srgbClr val="D60093"/>
                </a:solidFill>
                <a:latin typeface="Rockwell Condensed" pitchFamily="18" charset="0"/>
              </a:rPr>
              <a:t>Ничего не проглядите</a:t>
            </a:r>
            <a:r>
              <a:rPr lang="ru-RU" altLang="ru-RU" sz="4400" b="1" dirty="0" smtClean="0">
                <a:solidFill>
                  <a:srgbClr val="D60093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279525" y="149225"/>
            <a:ext cx="59594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ru-RU" altLang="ru-RU" sz="4400" b="1">
                <a:solidFill>
                  <a:srgbClr val="FF0000"/>
                </a:solidFill>
                <a:latin typeface="Arial Narrow" pitchFamily="34" charset="0"/>
              </a:rPr>
              <a:t>Тестовый контроль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381000" y="914400"/>
            <a:ext cx="152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endParaRPr lang="ru-RU" altLang="ru-RU">
              <a:latin typeface="Arial" charset="0"/>
            </a:endParaRPr>
          </a:p>
        </p:txBody>
      </p:sp>
      <p:pic>
        <p:nvPicPr>
          <p:cNvPr id="6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9" y="522920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72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b="1" dirty="0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b="1" dirty="0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b="1" dirty="0" smtClean="0">
                <a:solidFill>
                  <a:srgbClr val="6600CC"/>
                </a:solidFill>
                <a:latin typeface="Times New Roman" pitchFamily="18" charset="0"/>
              </a:rPr>
              <a:t>1. Какие имена существительные стоят в единственном числе?</a:t>
            </a:r>
          </a:p>
          <a:p>
            <a:pPr eaLnBrk="1" hangingPunct="1">
              <a:buFontTx/>
              <a:buNone/>
            </a:pPr>
            <a:endParaRPr lang="ru-RU" altLang="ru-RU" b="1" dirty="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4500" b="1" dirty="0" smtClean="0">
                <a:solidFill>
                  <a:srgbClr val="CC00FF"/>
                </a:solidFill>
                <a:latin typeface="Times New Roman" pitchFamily="18" charset="0"/>
              </a:rPr>
              <a:t>а) светлячки;</a:t>
            </a:r>
            <a:r>
              <a:rPr lang="ru-RU" altLang="ru-RU" sz="4500" b="1" dirty="0" smtClean="0">
                <a:latin typeface="Times New Roman" pitchFamily="18" charset="0"/>
              </a:rPr>
              <a:t>          </a:t>
            </a:r>
            <a:endParaRPr lang="ru-RU" altLang="ru-RU" sz="45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4500" b="1" dirty="0" smtClean="0">
                <a:solidFill>
                  <a:srgbClr val="008000"/>
                </a:solidFill>
                <a:latin typeface="Times New Roman" pitchFamily="18" charset="0"/>
              </a:rPr>
              <a:t>б) снеговики;</a:t>
            </a:r>
            <a:r>
              <a:rPr lang="ru-RU" altLang="ru-RU" sz="4500" b="1" dirty="0" smtClean="0">
                <a:latin typeface="Times New Roman" pitchFamily="18" charset="0"/>
              </a:rPr>
              <a:t>          </a:t>
            </a:r>
            <a:endParaRPr lang="ru-RU" altLang="ru-RU" sz="45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76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410200" y="3352800"/>
            <a:ext cx="301307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500" b="1">
                <a:solidFill>
                  <a:srgbClr val="FF0000"/>
                </a:solidFill>
                <a:latin typeface="Times New Roman" pitchFamily="18" charset="0"/>
              </a:rPr>
              <a:t>в) полянка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5410200" y="4114800"/>
            <a:ext cx="27876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500" b="1">
                <a:solidFill>
                  <a:srgbClr val="A50021"/>
                </a:solidFill>
                <a:latin typeface="Times New Roman" pitchFamily="18" charset="0"/>
              </a:rPr>
              <a:t>г) дворец</a:t>
            </a:r>
          </a:p>
        </p:txBody>
      </p:sp>
      <p:pic>
        <p:nvPicPr>
          <p:cNvPr id="6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9" y="522920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337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b="1" i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b="1" i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b="1" i="1" smtClean="0">
                <a:solidFill>
                  <a:srgbClr val="3333FF"/>
                </a:solidFill>
                <a:latin typeface="Times New Roman" pitchFamily="18" charset="0"/>
              </a:rPr>
              <a:t>2. </a:t>
            </a:r>
            <a:r>
              <a:rPr lang="ru-RU" altLang="ru-RU" b="1" smtClean="0">
                <a:solidFill>
                  <a:srgbClr val="3333FF"/>
                </a:solidFill>
                <a:latin typeface="Times New Roman" pitchFamily="18" charset="0"/>
              </a:rPr>
              <a:t>Какие имена существительные женского рода?</a:t>
            </a:r>
          </a:p>
          <a:p>
            <a:pPr eaLnBrk="1" hangingPunct="1">
              <a:buFontTx/>
              <a:buNone/>
            </a:pPr>
            <a:endParaRPr lang="ru-RU" altLang="ru-RU" b="1" smtClean="0">
              <a:solidFill>
                <a:srgbClr val="3333FF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4500" b="1" smtClean="0">
                <a:latin typeface="Times New Roman" pitchFamily="18" charset="0"/>
              </a:rPr>
              <a:t>                               </a:t>
            </a:r>
            <a:r>
              <a:rPr lang="ru-RU" altLang="ru-RU" sz="4500" b="1" smtClean="0">
                <a:solidFill>
                  <a:srgbClr val="FF0000"/>
                </a:solidFill>
                <a:latin typeface="Times New Roman" pitchFamily="18" charset="0"/>
              </a:rPr>
              <a:t>в) чувство;</a:t>
            </a:r>
          </a:p>
          <a:p>
            <a:pPr eaLnBrk="1" hangingPunct="1">
              <a:buFontTx/>
              <a:buNone/>
            </a:pPr>
            <a:r>
              <a:rPr lang="ru-RU" altLang="ru-RU" sz="4500" b="1" smtClean="0">
                <a:solidFill>
                  <a:schemeClr val="accent2"/>
                </a:solidFill>
                <a:latin typeface="Times New Roman" pitchFamily="18" charset="0"/>
              </a:rPr>
              <a:t>                      </a:t>
            </a:r>
            <a:r>
              <a:rPr lang="ru-RU" altLang="ru-RU" sz="4500" b="1" smtClean="0">
                <a:latin typeface="Times New Roman" pitchFamily="18" charset="0"/>
              </a:rPr>
              <a:t>         </a:t>
            </a:r>
            <a:r>
              <a:rPr lang="ru-RU" altLang="ru-RU" sz="4500" b="1" smtClean="0">
                <a:solidFill>
                  <a:srgbClr val="339933"/>
                </a:solidFill>
                <a:latin typeface="Times New Roman" pitchFamily="18" charset="0"/>
              </a:rPr>
              <a:t>г) тростник.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76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533400" y="3276600"/>
            <a:ext cx="35052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500" b="1">
                <a:solidFill>
                  <a:srgbClr val="CC00FF"/>
                </a:solidFill>
                <a:latin typeface="Times New Roman" pitchFamily="18" charset="0"/>
              </a:rPr>
              <a:t>а) местность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33400" y="4038600"/>
            <a:ext cx="318452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500" b="1">
                <a:solidFill>
                  <a:schemeClr val="accent2"/>
                </a:solidFill>
                <a:latin typeface="Times New Roman" pitchFamily="18" charset="0"/>
              </a:rPr>
              <a:t>б) лестница</a:t>
            </a:r>
          </a:p>
        </p:txBody>
      </p:sp>
      <p:pic>
        <p:nvPicPr>
          <p:cNvPr id="6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9" y="522920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76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3600" b="1" smtClean="0">
                <a:solidFill>
                  <a:srgbClr val="6600CC"/>
                </a:solidFill>
                <a:latin typeface="Times New Roman" pitchFamily="18" charset="0"/>
              </a:rPr>
              <a:t>3. В каких словосочетаниях имена существительные стоят в Т.п.?</a:t>
            </a:r>
          </a:p>
          <a:p>
            <a:pPr eaLnBrk="1" hangingPunct="1">
              <a:buFontTx/>
              <a:buNone/>
            </a:pPr>
            <a:r>
              <a:rPr lang="ru-RU" altLang="ru-RU" sz="4500" smtClean="0">
                <a:solidFill>
                  <a:srgbClr val="CC00FF"/>
                </a:solidFill>
                <a:latin typeface="Times New Roman" pitchFamily="18" charset="0"/>
              </a:rPr>
              <a:t>а) упала на пол;</a:t>
            </a:r>
          </a:p>
          <a:p>
            <a:pPr eaLnBrk="1" hangingPunct="1">
              <a:buFontTx/>
              <a:buNone/>
            </a:pPr>
            <a:r>
              <a:rPr lang="ru-RU" altLang="ru-RU" sz="4500" smtClean="0">
                <a:solidFill>
                  <a:srgbClr val="FF0000"/>
                </a:solidFill>
                <a:latin typeface="Times New Roman" pitchFamily="18" charset="0"/>
              </a:rPr>
              <a:t>б) летит над лесом;</a:t>
            </a:r>
          </a:p>
          <a:p>
            <a:pPr eaLnBrk="1" hangingPunct="1">
              <a:buFontTx/>
              <a:buNone/>
            </a:pPr>
            <a:r>
              <a:rPr lang="ru-RU" altLang="ru-RU" sz="4500" smtClean="0">
                <a:solidFill>
                  <a:srgbClr val="008000"/>
                </a:solidFill>
                <a:latin typeface="Times New Roman" pitchFamily="18" charset="0"/>
              </a:rPr>
              <a:t>в) идет под зонтиком;</a:t>
            </a:r>
          </a:p>
          <a:p>
            <a:pPr eaLnBrk="1" hangingPunct="1">
              <a:buFontTx/>
              <a:buNone/>
            </a:pPr>
            <a:r>
              <a:rPr lang="ru-RU" altLang="ru-RU" sz="4500" smtClean="0">
                <a:solidFill>
                  <a:srgbClr val="990033"/>
                </a:solidFill>
                <a:latin typeface="Times New Roman" pitchFamily="18" charset="0"/>
              </a:rPr>
              <a:t>г) говорит с сестрой.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76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132" y="5397802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47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В стране и мире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375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ак скрыть свой номер от камер? : Общий - 5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7584" y="0"/>
            <a:ext cx="450641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b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b="1" smtClean="0">
                <a:solidFill>
                  <a:srgbClr val="6600CC"/>
                </a:solidFill>
                <a:latin typeface="Times New Roman" pitchFamily="18" charset="0"/>
              </a:rPr>
              <a:t>4. Какие имена существительные относятся к первому склонению?</a:t>
            </a:r>
          </a:p>
          <a:p>
            <a:pPr eaLnBrk="1" hangingPunct="1">
              <a:buFontTx/>
              <a:buNone/>
            </a:pPr>
            <a:endParaRPr lang="ru-RU" altLang="ru-RU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4500" b="1" smtClean="0">
                <a:latin typeface="Times New Roman" pitchFamily="18" charset="0"/>
              </a:rPr>
              <a:t>                             </a:t>
            </a:r>
            <a:r>
              <a:rPr lang="ru-RU" altLang="ru-RU" sz="4500" b="1" smtClean="0">
                <a:solidFill>
                  <a:srgbClr val="FF0000"/>
                </a:solidFill>
                <a:latin typeface="Times New Roman" pitchFamily="18" charset="0"/>
              </a:rPr>
              <a:t>в) кровать;</a:t>
            </a:r>
          </a:p>
          <a:p>
            <a:pPr eaLnBrk="1" hangingPunct="1">
              <a:buFontTx/>
              <a:buNone/>
            </a:pPr>
            <a:r>
              <a:rPr lang="ru-RU" altLang="ru-RU" sz="4500" b="1" smtClean="0">
                <a:solidFill>
                  <a:srgbClr val="CC00FF"/>
                </a:solidFill>
                <a:latin typeface="Times New Roman" pitchFamily="18" charset="0"/>
              </a:rPr>
              <a:t>б) озеро;</a:t>
            </a:r>
            <a:r>
              <a:rPr lang="ru-RU" altLang="ru-RU" sz="4500" b="1" smtClean="0">
                <a:latin typeface="Times New Roman" pitchFamily="18" charset="0"/>
              </a:rPr>
              <a:t>                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76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57200" y="2895600"/>
            <a:ext cx="242411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500" b="1">
                <a:solidFill>
                  <a:srgbClr val="008000"/>
                </a:solidFill>
                <a:latin typeface="Times New Roman" pitchFamily="18" charset="0"/>
              </a:rPr>
              <a:t>а) весна;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572000" y="3581400"/>
            <a:ext cx="29908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500" b="1">
                <a:solidFill>
                  <a:srgbClr val="FF9900"/>
                </a:solidFill>
                <a:latin typeface="Times New Roman" pitchFamily="18" charset="0"/>
              </a:rPr>
              <a:t>г) дедушка</a:t>
            </a:r>
          </a:p>
        </p:txBody>
      </p:sp>
      <p:pic>
        <p:nvPicPr>
          <p:cNvPr id="6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61" y="5376129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07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8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000" b="1" dirty="0" smtClean="0">
                <a:solidFill>
                  <a:srgbClr val="6600CC"/>
                </a:solidFill>
                <a:latin typeface="Times New Roman" pitchFamily="18" charset="0"/>
              </a:rPr>
              <a:t>5. В окончаниях каких слов допущена ошибка?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4000" b="1" dirty="0" smtClean="0">
              <a:solidFill>
                <a:srgbClr val="6600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100" b="1" dirty="0" smtClean="0">
                <a:solidFill>
                  <a:srgbClr val="CC00FF"/>
                </a:solidFill>
                <a:latin typeface="Times New Roman" pitchFamily="18" charset="0"/>
              </a:rPr>
              <a:t>а)  на машин</a:t>
            </a:r>
            <a:r>
              <a:rPr lang="ru-RU" altLang="ru-RU" sz="4100" b="1" u="sng" dirty="0" smtClean="0">
                <a:solidFill>
                  <a:srgbClr val="CC00FF"/>
                </a:solidFill>
                <a:latin typeface="Times New Roman" pitchFamily="18" charset="0"/>
              </a:rPr>
              <a:t>е</a:t>
            </a:r>
            <a:r>
              <a:rPr lang="ru-RU" altLang="ru-RU" sz="4100" b="1" dirty="0" smtClean="0">
                <a:solidFill>
                  <a:srgbClr val="CC00FF"/>
                </a:solidFill>
                <a:latin typeface="Times New Roman" pitchFamily="18" charset="0"/>
              </a:rPr>
              <a:t>;</a:t>
            </a:r>
            <a:r>
              <a:rPr lang="ru-RU" altLang="ru-RU" sz="4100" b="1" dirty="0" smtClean="0">
                <a:latin typeface="Times New Roman" pitchFamily="18" charset="0"/>
              </a:rPr>
              <a:t>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100" b="1" dirty="0" smtClean="0">
                <a:solidFill>
                  <a:srgbClr val="FF0000"/>
                </a:solidFill>
                <a:latin typeface="Times New Roman" pitchFamily="18" charset="0"/>
              </a:rPr>
              <a:t>б)  по дорог</a:t>
            </a:r>
            <a:r>
              <a:rPr lang="ru-RU" altLang="ru-RU" sz="4100" b="1" u="sng" dirty="0" smtClean="0">
                <a:solidFill>
                  <a:srgbClr val="FF0000"/>
                </a:solidFill>
                <a:latin typeface="Times New Roman" pitchFamily="18" charset="0"/>
              </a:rPr>
              <a:t>и</a:t>
            </a:r>
            <a:r>
              <a:rPr lang="ru-RU" altLang="ru-RU" sz="4100" b="1" dirty="0" smtClean="0">
                <a:solidFill>
                  <a:srgbClr val="FF0000"/>
                </a:solidFill>
                <a:latin typeface="Times New Roman" pitchFamily="18" charset="0"/>
              </a:rPr>
              <a:t>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100" b="1" dirty="0" smtClean="0">
                <a:solidFill>
                  <a:srgbClr val="008000"/>
                </a:solidFill>
                <a:latin typeface="Times New Roman" pitchFamily="18" charset="0"/>
              </a:rPr>
              <a:t>в)  нет  усталост</a:t>
            </a:r>
            <a:r>
              <a:rPr lang="ru-RU" altLang="ru-RU" sz="4100" b="1" u="sng" dirty="0" smtClean="0">
                <a:solidFill>
                  <a:srgbClr val="008000"/>
                </a:solidFill>
                <a:latin typeface="Times New Roman" pitchFamily="18" charset="0"/>
              </a:rPr>
              <a:t>и</a:t>
            </a:r>
            <a:r>
              <a:rPr lang="ru-RU" altLang="ru-RU" sz="4100" b="1" dirty="0" smtClean="0">
                <a:solidFill>
                  <a:srgbClr val="008000"/>
                </a:solidFill>
                <a:latin typeface="Times New Roman" pitchFamily="18" charset="0"/>
              </a:rPr>
              <a:t>;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100" b="1" dirty="0" smtClean="0">
                <a:solidFill>
                  <a:schemeClr val="accent2"/>
                </a:solidFill>
                <a:latin typeface="Times New Roman" pitchFamily="18" charset="0"/>
              </a:rPr>
              <a:t>г)  у Катюшк</a:t>
            </a:r>
            <a:r>
              <a:rPr lang="ru-RU" altLang="ru-RU" sz="4100" b="1" u="sng" dirty="0" smtClean="0">
                <a:solidFill>
                  <a:schemeClr val="accent2"/>
                </a:solidFill>
                <a:latin typeface="Times New Roman" pitchFamily="18" charset="0"/>
              </a:rPr>
              <a:t>е.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76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397802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219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b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4000" b="1" smtClean="0">
                <a:solidFill>
                  <a:srgbClr val="0000CC"/>
                </a:solidFill>
                <a:latin typeface="Times New Roman" pitchFamily="18" charset="0"/>
              </a:rPr>
              <a:t>6. Указать имена существительные с </a:t>
            </a:r>
            <a:r>
              <a:rPr lang="ru-RU" altLang="ru-RU" sz="4000" b="1" smtClean="0">
                <a:solidFill>
                  <a:srgbClr val="FF3300"/>
                </a:solidFill>
                <a:latin typeface="Times New Roman" pitchFamily="18" charset="0"/>
              </a:rPr>
              <a:t>ь</a:t>
            </a:r>
            <a:r>
              <a:rPr lang="ru-RU" altLang="ru-RU" sz="4000" b="1" smtClean="0">
                <a:solidFill>
                  <a:srgbClr val="0000CC"/>
                </a:solidFill>
                <a:latin typeface="Times New Roman" pitchFamily="18" charset="0"/>
              </a:rPr>
              <a:t> на конце:</a:t>
            </a:r>
          </a:p>
          <a:p>
            <a:pPr eaLnBrk="1" hangingPunct="1">
              <a:buFontTx/>
              <a:buNone/>
            </a:pPr>
            <a:r>
              <a:rPr lang="ru-RU" altLang="ru-RU" sz="4500" b="1" smtClean="0">
                <a:solidFill>
                  <a:srgbClr val="990099"/>
                </a:solidFill>
                <a:latin typeface="Times New Roman" pitchFamily="18" charset="0"/>
              </a:rPr>
              <a:t>а) доч..; </a:t>
            </a:r>
          </a:p>
          <a:p>
            <a:pPr eaLnBrk="1" hangingPunct="1">
              <a:buFontTx/>
              <a:buNone/>
            </a:pPr>
            <a:r>
              <a:rPr lang="ru-RU" altLang="ru-RU" sz="4500" b="1" smtClean="0">
                <a:solidFill>
                  <a:srgbClr val="FF0000"/>
                </a:solidFill>
                <a:latin typeface="Times New Roman" pitchFamily="18" charset="0"/>
              </a:rPr>
              <a:t>б) мяч..;</a:t>
            </a:r>
            <a:r>
              <a:rPr lang="ru-RU" altLang="ru-RU" sz="4500" b="1" smtClean="0">
                <a:latin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altLang="ru-RU" sz="4500" b="1" smtClean="0">
                <a:solidFill>
                  <a:srgbClr val="008000"/>
                </a:solidFill>
                <a:latin typeface="Times New Roman" pitchFamily="18" charset="0"/>
              </a:rPr>
              <a:t>в) печ..;</a:t>
            </a:r>
          </a:p>
          <a:p>
            <a:pPr eaLnBrk="1" hangingPunct="1">
              <a:buFontTx/>
              <a:buNone/>
            </a:pPr>
            <a:r>
              <a:rPr lang="ru-RU" altLang="ru-RU" sz="4500" b="1" smtClean="0">
                <a:solidFill>
                  <a:srgbClr val="CC0099"/>
                </a:solidFill>
                <a:latin typeface="Times New Roman" pitchFamily="18" charset="0"/>
              </a:rPr>
              <a:t>г) гараж...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76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981200" y="2209800"/>
            <a:ext cx="53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</a:rPr>
              <a:t>ь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057400" y="3810000"/>
            <a:ext cx="53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l" eaLnBrk="1" hangingPunct="1"/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</a:rPr>
              <a:t>ь</a:t>
            </a:r>
          </a:p>
        </p:txBody>
      </p:sp>
      <p:pic>
        <p:nvPicPr>
          <p:cNvPr id="6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534842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 descr="189027869.jpg"/>
          <p:cNvPicPr>
            <a:picLocks noChangeAspect="1"/>
          </p:cNvPicPr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3" descr="1256905594_029__01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765175"/>
            <a:ext cx="2500312" cy="486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Равнобедренный треугольник 4"/>
          <p:cNvSpPr/>
          <p:nvPr/>
        </p:nvSpPr>
        <p:spPr>
          <a:xfrm>
            <a:off x="1692275" y="2781300"/>
            <a:ext cx="3071813" cy="2857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Дед Мороз</a:t>
            </a:r>
          </a:p>
        </p:txBody>
      </p:sp>
      <p:sp>
        <p:nvSpPr>
          <p:cNvPr id="6" name="7-конечная звезда 5"/>
          <p:cNvSpPr/>
          <p:nvPr/>
        </p:nvSpPr>
        <p:spPr>
          <a:xfrm>
            <a:off x="1214438" y="5786438"/>
            <a:ext cx="1143000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С.р.</a:t>
            </a:r>
          </a:p>
        </p:txBody>
      </p:sp>
      <p:sp>
        <p:nvSpPr>
          <p:cNvPr id="7" name="7-конечная звезда 6"/>
          <p:cNvSpPr/>
          <p:nvPr/>
        </p:nvSpPr>
        <p:spPr>
          <a:xfrm>
            <a:off x="5500688" y="5786438"/>
            <a:ext cx="1285875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err="1">
                <a:solidFill>
                  <a:schemeClr val="tx1"/>
                </a:solidFill>
              </a:rPr>
              <a:t>одуш</a:t>
            </a:r>
            <a:r>
              <a:rPr lang="ru-RU" sz="16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7-конечная звезда 7"/>
          <p:cNvSpPr/>
          <p:nvPr/>
        </p:nvSpPr>
        <p:spPr>
          <a:xfrm>
            <a:off x="142875" y="5786438"/>
            <a:ext cx="1143000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М.р.</a:t>
            </a:r>
          </a:p>
        </p:txBody>
      </p:sp>
      <p:sp>
        <p:nvSpPr>
          <p:cNvPr id="9" name="7-конечная звезда 8"/>
          <p:cNvSpPr/>
          <p:nvPr/>
        </p:nvSpPr>
        <p:spPr>
          <a:xfrm>
            <a:off x="3429000" y="5786438"/>
            <a:ext cx="1143000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Ед.ч</a:t>
            </a:r>
          </a:p>
        </p:txBody>
      </p:sp>
      <p:sp>
        <p:nvSpPr>
          <p:cNvPr id="10" name="7-конечная звезда 9"/>
          <p:cNvSpPr/>
          <p:nvPr/>
        </p:nvSpPr>
        <p:spPr>
          <a:xfrm>
            <a:off x="2357438" y="5786438"/>
            <a:ext cx="1143000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Ж.р.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6572250" y="5786438"/>
            <a:ext cx="1285875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неод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7-конечная звезда 11"/>
          <p:cNvSpPr/>
          <p:nvPr/>
        </p:nvSpPr>
        <p:spPr>
          <a:xfrm>
            <a:off x="4500563" y="5786438"/>
            <a:ext cx="1143000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мн.ч</a:t>
            </a:r>
          </a:p>
        </p:txBody>
      </p:sp>
      <p:sp>
        <p:nvSpPr>
          <p:cNvPr id="13" name="7-конечная звезда 12"/>
          <p:cNvSpPr/>
          <p:nvPr/>
        </p:nvSpPr>
        <p:spPr>
          <a:xfrm>
            <a:off x="7786688" y="5786438"/>
            <a:ext cx="1143000" cy="1071562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сущ.</a:t>
            </a:r>
          </a:p>
        </p:txBody>
      </p:sp>
      <p:sp>
        <p:nvSpPr>
          <p:cNvPr id="14" name="7-конечная звезда 13"/>
          <p:cNvSpPr/>
          <p:nvPr/>
        </p:nvSpPr>
        <p:spPr>
          <a:xfrm>
            <a:off x="0" y="4572000"/>
            <a:ext cx="1214438" cy="1143000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нариц</a:t>
            </a: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7-конечная звезда 14"/>
          <p:cNvSpPr/>
          <p:nvPr/>
        </p:nvSpPr>
        <p:spPr>
          <a:xfrm>
            <a:off x="7929563" y="4500563"/>
            <a:ext cx="1214437" cy="1214437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собств.</a:t>
            </a:r>
          </a:p>
        </p:txBody>
      </p:sp>
      <p:pic>
        <p:nvPicPr>
          <p:cNvPr id="16" name="Рисунок 8" descr="48.gifш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" y="22946"/>
            <a:ext cx="1000125" cy="131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71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02 0.00509 C -0.00625 -0.02822 -0.00781 -0.08698 -0.02361 -0.12168 C -0.02569 -0.13324 -0.02986 -0.14319 -0.03333 -0.15406 C -0.03941 -0.17326 -0.04253 -0.19431 -0.04878 -0.21351 C -0.05208 -0.22346 -0.05833 -0.23063 -0.06146 -0.24057 C -0.06232 -0.24335 -0.06232 -0.24682 -0.06337 -0.2496 C -0.06875 -0.26509 -0.0783 -0.27782 -0.08472 -0.29239 C -0.09045 -0.30558 -0.08455 -0.29864 -0.09253 -0.31298 C -0.09427 -0.31598 -0.09687 -0.31784 -0.09843 -0.32084 C -0.10955 -0.34259 -0.11562 -0.36595 -0.13333 -0.38029 C -0.13889 -0.39186 -0.14635 -0.39232 -0.15364 -0.39972 C -0.16319 -0.40921 -0.17378 -0.41846 -0.18385 -0.42702 C -0.18541 -0.42841 -0.18698 -0.42956 -0.18871 -0.43072 C -0.19028 -0.43165 -0.19201 -0.43211 -0.19357 -0.43326 C -0.20104 -0.43951 -0.2 -0.4409 -0.20712 -0.44367 C -0.21389 -0.44923 -0.21962 -0.45593 -0.22743 -0.45917 C -0.23524 -0.46773 -0.24583 -0.47652 -0.25573 -0.47999 C -0.2592 -0.48323 -0.26232 -0.48601 -0.26632 -0.48762 C -0.26892 -0.49133 -0.27153 -0.49364 -0.275 -0.49549 C -0.27916 -0.50058 -0.28455 -0.50359 -0.28958 -0.50706 C -0.29375 -0.51538 -0.30191 -0.51538 -0.30816 -0.52001 C -0.31389 -0.52417 -0.31649 -0.53389 -0.32257 -0.5369 C -0.32621 -0.54129 -0.33281 -0.54337 -0.33524 -0.54731 " pathEditMode="relative" rAng="0" ptsTypes="ffffffffffffffffffffffA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81" y="-27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8 0.01457 C 0.01024 0.00347 0.00746 -0.01342 0.0026 -0.0229 C 0.00121 -0.03007 -0.00052 -0.03724 -0.00434 -0.04233 C -0.00747 -0.05112 -0.01719 -0.07055 -0.02275 -0.07611 C -0.03473 -0.0879 -0.05261 -0.09091 -0.0665 -0.09669 C -0.08368 -0.10386 -0.10104 -0.11497 -0.11875 -0.11867 C -0.18316 -0.11797 -0.19983 -0.11659 -0.24705 -0.11358 C -0.25903 -0.11057 -0.27084 -0.09993 -0.28299 -0.09808 C -0.29896 -0.09554 -0.34931 -0.09669 -0.35469 -0.09669 " pathEditMode="relative" rAng="0" ptsTypes="ffffffff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-6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39 -0.00532 0.01511 -0.01504 0.01858 -0.01828 C 0.02726 -0.02661 0.03733 -0.03285 0.04566 -0.04141 C 0.04792 -0.04372 0.04931 -0.04719 0.05156 -0.04927 C 0.05643 -0.0539 0.06754 -0.06315 0.07379 -0.06732 C 0.07639 -0.07194 0.08021 -0.07449 0.08264 -0.07888 C 0.09202 -0.09623 0.08438 -0.08559 0.09236 -0.09577 C 0.09514 -0.10364 0.1 -0.11081 0.104 -0.11775 C 0.10573 -0.12839 0.11389 -0.13741 0.11858 -0.1462 C 0.12101 -0.15059 0.12726 -0.158 0.12726 -0.158 C 0.12952 -0.16771 0.12622 -0.15522 0.13021 -0.16563 C 0.13299 -0.17303 0.13281 -0.18298 0.13594 -0.19015 C 0.13646 -0.19131 0.13733 -0.192 0.13785 -0.19293 C 0.13872 -0.19454 0.13924 -0.19639 0.13993 -0.19801 C 0.14132 -0.20889 0.14167 -0.21976 0.14375 -0.2304 C 0.14202 -0.27065 0.15 -0.27342 0.13108 -0.28198 C 0.12847 -0.28314 0.12431 -0.28592 0.12136 -0.28592 " pathEditMode="relative" ptsTypes="ffffffffffffffff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56 -0.00787 0.00139 -0.01504 -0.00191 -0.02198 C -0.00313 -0.02753 -0.00556 -0.03077 -0.00868 -0.03516 C -0.01007 -0.04604 -0.01511 -0.04442 -0.01841 -0.05552 C -0.02153 -0.06593 -0.01927 -0.06015 -0.02622 -0.07241 C -0.04254 -0.10132 -0.02639 -0.07796 -0.03386 -0.09438 C -0.03802 -0.10364 -0.04289 -0.11266 -0.04757 -0.12145 C -0.05729 -0.16123 -0.06893 -0.20079 -0.0757 -0.24173 C -0.07639 -0.25399 -0.07778 -0.26602 -0.07865 -0.27805 C -0.07813 -0.31599 -0.08368 -0.35878 -0.06893 -0.39325 C -0.06771 -0.39903 -0.06545 -0.4032 -0.06407 -0.40875 C -0.06233 -0.41569 -0.06059 -0.42263 -0.05816 -0.42934 C -0.05712 -0.43627 -0.05625 -0.44275 -0.0533 -0.44877 C -0.05191 -0.46195 -0.04427 -0.47606 -0.03785 -0.48624 C -0.03525 -0.4904 -0.03195 -0.50058 -0.03195 -0.50058 C -0.029 -0.51631 -0.02518 -0.53042 -0.01927 -0.54453 C -0.01632 -0.55147 -0.01615 -0.56073 -0.01354 -0.5679 C -0.01077 -0.5753 -0.00729 -0.58062 -0.00469 -0.58848 C -0.0033 -0.59727 0.00486 -0.62156 0.00972 -0.62873 C 0.01111 -0.63382 0.01336 -0.63845 0.01666 -0.64146 C 0.01753 -0.64331 0.01823 -0.64539 0.01944 -0.64678 C 0.02031 -0.6477 0.02152 -0.64701 0.02239 -0.64793 C 0.02326 -0.64886 0.02343 -0.65071 0.0243 -0.65187 C 0.0276 -0.65626 0.02812 -0.6558 0.03211 -0.65719 C 0.03923 -0.66598 0.04583 -0.67731 0.05451 -0.68286 C 0.05694 -0.68633 0.05989 -0.68841 0.06215 -0.69212 C 0.06475 -0.69628 0.06562 -0.69929 0.06909 -0.70229 C 0.07014 -0.70877 0.07118 -0.70946 0.07586 -0.71132 C 0.08246 -0.71802 0.08159 -0.72011 0.09045 -0.72311 C 0.09982 -0.73167 0.11024 -0.73884 0.11944 -0.74763 C 0.12066 -0.74879 0.12135 -0.75041 0.12239 -0.75157 C 0.12326 -0.75249 0.1243 -0.75318 0.12534 -0.75411 C 0.12882 -0.76359 0.12621 -0.75781 0.13507 -0.76961 C 0.1368 -0.77192 0.13732 -0.77516 0.13889 -0.77747 C 0.1408 -0.78441 0.1408 -0.78719 0.1408 -0.79552 " pathEditMode="relative" ptsTypes="ffffffffffffffffffffffffffffffffffA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69 -0.01296 0.00069 -0.02591 0.00191 -0.03887 C 0.0033 -0.05298 0.01823 -0.07727 0.02812 -0.08143 C 0.0342 -0.08883 0.04184 -0.09138 0.04965 -0.09323 C 0.06597 -0.1041 0.09479 -0.11775 0.11267 -0.1189 C 0.125 -0.1196 0.13732 -0.11983 0.14965 -0.12029 C 0.15729 -0.12214 0.16441 -0.12399 0.17187 -0.12677 C 0.17812 -0.12908 0.18472 -0.13348 0.19132 -0.13463 C 0.20139 -0.13625 0.21145 -0.13625 0.22118 -0.13833 C 0.22864 -0.14227 0.23593 -0.14597 0.24375 -0.14874 C 0.2467 -0.14967 0.25243 -0.15129 0.25243 -0.15129 C 0.25364 -0.15221 0.25486 -0.15314 0.25642 -0.15383 C 0.25816 -0.15476 0.26198 -0.15661 0.26198 -0.15661 C 0.26475 -0.16355 0.26875 -0.16956 0.27187 -0.17604 C 0.27448 -0.18159 0.27395 -0.18853 0.27673 -0.19408 C 0.27795 -0.20148 0.27986 -0.20935 0.28264 -0.21606 C 0.28489 -0.22947 0.28732 -0.24266 0.28941 -0.25608 C 0.28958 -0.25862 0.29479 -0.31206 0.28836 -0.29633 " pathEditMode="relative" ptsTypes="fffffffffffffffffA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643313" y="642938"/>
            <a:ext cx="1643062" cy="150018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286125" y="2071688"/>
            <a:ext cx="2286000" cy="21431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571750" y="3857625"/>
            <a:ext cx="3571875" cy="28575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(предмет)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Кто? 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786313" y="6000750"/>
            <a:ext cx="1357312" cy="71437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Мн.ч.</a:t>
            </a:r>
          </a:p>
        </p:txBody>
      </p:sp>
      <p:sp>
        <p:nvSpPr>
          <p:cNvPr id="8" name="Овал 7"/>
          <p:cNvSpPr/>
          <p:nvPr/>
        </p:nvSpPr>
        <p:spPr>
          <a:xfrm>
            <a:off x="2286000" y="6000750"/>
            <a:ext cx="1357313" cy="71437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Ед.ч.</a:t>
            </a:r>
          </a:p>
        </p:txBody>
      </p:sp>
      <p:sp>
        <p:nvSpPr>
          <p:cNvPr id="9" name="Овал 8"/>
          <p:cNvSpPr/>
          <p:nvPr/>
        </p:nvSpPr>
        <p:spPr>
          <a:xfrm>
            <a:off x="5072063" y="1857375"/>
            <a:ext cx="1214437" cy="10715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неод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0" name="Овал 9"/>
          <p:cNvSpPr/>
          <p:nvPr/>
        </p:nvSpPr>
        <p:spPr>
          <a:xfrm>
            <a:off x="2571750" y="1785938"/>
            <a:ext cx="1214438" cy="107156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002060"/>
                </a:solidFill>
              </a:rPr>
              <a:t>одуш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4913302">
            <a:off x="4066382" y="1286669"/>
            <a:ext cx="285750" cy="64293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929063" y="11430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572000" y="11430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572000" y="1214438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flipV="1">
            <a:off x="3929063" y="1214438"/>
            <a:ext cx="142875" cy="1428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Месяц 15"/>
          <p:cNvSpPr/>
          <p:nvPr/>
        </p:nvSpPr>
        <p:spPr>
          <a:xfrm rot="-5340000">
            <a:off x="4285456" y="1713707"/>
            <a:ext cx="214313" cy="285750"/>
          </a:xfrm>
          <a:prstGeom prst="mo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Трапеция 16"/>
          <p:cNvSpPr/>
          <p:nvPr/>
        </p:nvSpPr>
        <p:spPr>
          <a:xfrm>
            <a:off x="3786188" y="142875"/>
            <a:ext cx="1285875" cy="642938"/>
          </a:xfrm>
          <a:prstGeom prst="trapezoi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Нариц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Овал 17"/>
          <p:cNvSpPr/>
          <p:nvPr/>
        </p:nvSpPr>
        <p:spPr>
          <a:xfrm>
            <a:off x="4000500" y="2143125"/>
            <a:ext cx="857250" cy="5000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>
                <a:solidFill>
                  <a:srgbClr val="002060"/>
                </a:solidFill>
              </a:rPr>
              <a:t>ж.р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998913" y="2738438"/>
            <a:ext cx="788987" cy="50006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>
                <a:solidFill>
                  <a:srgbClr val="002060"/>
                </a:solidFill>
              </a:rPr>
              <a:t>м.р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071938" y="3286125"/>
            <a:ext cx="714375" cy="5000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>
                <a:solidFill>
                  <a:srgbClr val="002060"/>
                </a:solidFill>
              </a:rPr>
              <a:t>с.р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859" name="TextBox 20"/>
          <p:cNvSpPr txBox="1">
            <a:spLocks noChangeArrowheads="1"/>
          </p:cNvSpPr>
          <p:nvPr/>
        </p:nvSpPr>
        <p:spPr bwMode="auto">
          <a:xfrm>
            <a:off x="214313" y="285750"/>
            <a:ext cx="2452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i="1">
                <a:latin typeface="Times New Roman" pitchFamily="18" charset="0"/>
                <a:cs typeface="Times New Roman" pitchFamily="18" charset="0"/>
              </a:rPr>
              <a:t>Итог.</a:t>
            </a:r>
          </a:p>
          <a:p>
            <a:pPr eaLnBrk="1" hangingPunct="1"/>
            <a:r>
              <a:rPr lang="ru-RU" altLang="ru-RU" sz="2000" b="1" i="1">
                <a:latin typeface="Times New Roman" pitchFamily="18" charset="0"/>
                <a:cs typeface="Times New Roman" pitchFamily="18" charset="0"/>
              </a:rPr>
              <a:t>Построй снеговика.</a:t>
            </a:r>
          </a:p>
        </p:txBody>
      </p:sp>
      <p:pic>
        <p:nvPicPr>
          <p:cNvPr id="35860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572125"/>
            <a:ext cx="1000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55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 descr="33d6d2be747a_12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1500" y="214313"/>
            <a:ext cx="1857375" cy="6429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6215063" y="3286125"/>
            <a:ext cx="2571750" cy="3286125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СИНИЦА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ПТИЦА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МОРОЗ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НОС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КАТОК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ЛЕДОК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ПУХОВИК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СНЕГОВИК</a:t>
            </a:r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34821" name="TextBox 3"/>
          <p:cNvSpPr txBox="1">
            <a:spLocks noChangeArrowheads="1"/>
          </p:cNvSpPr>
          <p:nvPr/>
        </p:nvSpPr>
        <p:spPr bwMode="auto">
          <a:xfrm>
            <a:off x="714375" y="285750"/>
            <a:ext cx="1435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Буриме.</a:t>
            </a:r>
          </a:p>
        </p:txBody>
      </p:sp>
      <p:sp>
        <p:nvSpPr>
          <p:cNvPr id="6" name="Облако 5"/>
          <p:cNvSpPr/>
          <p:nvPr/>
        </p:nvSpPr>
        <p:spPr>
          <a:xfrm rot="10800000" flipH="1" flipV="1">
            <a:off x="1403350" y="908050"/>
            <a:ext cx="5786438" cy="13176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</a:rPr>
              <a:t>литературная </a:t>
            </a:r>
            <a:r>
              <a:rPr lang="ru-RU" dirty="0">
                <a:solidFill>
                  <a:schemeClr val="bg1"/>
                </a:solidFill>
                <a:hlinkClick r:id="rId3" action="ppaction://hlinkfile" tooltip="Игра"/>
              </a:rPr>
              <a:t>игра</a:t>
            </a:r>
            <a:r>
              <a:rPr lang="ru-RU" dirty="0">
                <a:solidFill>
                  <a:schemeClr val="bg1"/>
                </a:solidFill>
              </a:rPr>
              <a:t>, заключающаяся в сочинении стихов, чаще шуточных, на заданные </a:t>
            </a:r>
            <a:r>
              <a:rPr lang="ru-RU" dirty="0">
                <a:solidFill>
                  <a:schemeClr val="bg1"/>
                </a:solidFill>
                <a:hlinkClick r:id="rId4" action="ppaction://hlinkfile" tooltip="Рифма"/>
              </a:rPr>
              <a:t>рифмы</a:t>
            </a:r>
            <a:r>
              <a:rPr lang="ru-RU" dirty="0">
                <a:solidFill>
                  <a:schemeClr val="bg1"/>
                </a:solidFill>
              </a:rPr>
              <a:t>, иногда ещё и на заданную тему.</a:t>
            </a:r>
          </a:p>
        </p:txBody>
      </p:sp>
      <p:pic>
        <p:nvPicPr>
          <p:cNvPr id="34823" name="Рисунок 6" descr="49b081f5011d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5286375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Рисунок 7" descr="2dbed995e587af89a354fe86b561ccd9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5251450"/>
            <a:ext cx="1643062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Рисунок 8" descr="1186606176_gif0405_001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214688"/>
            <a:ext cx="9334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Рисунок 10" descr="gallery_2_146_3680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3714750"/>
            <a:ext cx="6953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Рисунок 8" descr="48.gifш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286375"/>
            <a:ext cx="1000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pasibo_009.g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688" y="1677988"/>
            <a:ext cx="7786687" cy="3822700"/>
          </a:xfrm>
        </p:spPr>
      </p:pic>
      <p:pic>
        <p:nvPicPr>
          <p:cNvPr id="36867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1000125" cy="144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Елена\Desktop\ow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1638300" cy="9525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480224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/>
              <a:t>ПАСПОРТ </a:t>
            </a:r>
            <a:endParaRPr lang="ru-RU" sz="48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1556792"/>
            <a:ext cx="8443664" cy="53012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solidFill>
                  <a:srgbClr val="002060"/>
                </a:solidFill>
              </a:rPr>
              <a:t>1. ОФИЦИАЛЬНЫЙ ДОКУМЕНТ, УДОСТОВЕРЯЮЩИЙ ЛИЧНОСТЬ ВЛАДЕЛЬЦА, ЕГО ГРАЖДАНСТВО.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2. РЕГИСТРАЦИОННЫЙ ДОКУМЕНТ МАШИНЫ, ЗДАНИЯ,АППАРАТА, ПРЕДМЕТА ХОЗЯЙСТВЕННОГО ОБОРУДОВАНИЯ И Т.П.</a:t>
            </a:r>
          </a:p>
          <a:p>
            <a:pPr algn="r">
              <a:buFont typeface="Arial" charset="0"/>
              <a:buNone/>
            </a:pPr>
            <a:r>
              <a:rPr lang="ru-RU" sz="4000" i="1" dirty="0" smtClean="0">
                <a:solidFill>
                  <a:srgbClr val="002060"/>
                </a:solidFill>
              </a:rPr>
              <a:t>Словарь русского языка С.И. Ожегова</a:t>
            </a:r>
            <a:endParaRPr lang="ru-RU" sz="4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9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птичк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36613"/>
            <a:ext cx="10477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14"/>
          <p:cNvSpPr>
            <a:spLocks noChangeArrowheads="1"/>
          </p:cNvSpPr>
          <p:nvPr/>
        </p:nvSpPr>
        <p:spPr bwMode="auto">
          <a:xfrm>
            <a:off x="1187450" y="1916113"/>
            <a:ext cx="1152525" cy="1584325"/>
          </a:xfrm>
          <a:prstGeom prst="ellipse">
            <a:avLst/>
          </a:prstGeom>
          <a:gradFill rotWithShape="0">
            <a:gsLst>
              <a:gs pos="0">
                <a:srgbClr val="FF3399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rgbClr val="66FF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endParaRPr lang="ru-RU" altLang="ru-RU">
              <a:latin typeface="Arial" charset="0"/>
            </a:endParaRPr>
          </a:p>
        </p:txBody>
      </p:sp>
      <p:sp>
        <p:nvSpPr>
          <p:cNvPr id="5" name="Line 20"/>
          <p:cNvSpPr>
            <a:spLocks noChangeShapeType="1"/>
          </p:cNvSpPr>
          <p:nvPr/>
        </p:nvSpPr>
        <p:spPr bwMode="auto">
          <a:xfrm>
            <a:off x="1547813" y="1628775"/>
            <a:ext cx="215900" cy="287338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 Box 26"/>
          <p:cNvSpPr txBox="1">
            <a:spLocks noChangeArrowheads="1"/>
          </p:cNvSpPr>
          <p:nvPr/>
        </p:nvSpPr>
        <p:spPr bwMode="auto">
          <a:xfrm>
            <a:off x="1155845" y="2276475"/>
            <a:ext cx="16557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dirty="0">
                <a:solidFill>
                  <a:schemeClr val="accent2"/>
                </a:solidFill>
                <a:latin typeface="Arial" charset="0"/>
              </a:rPr>
              <a:t>сущ.</a:t>
            </a:r>
          </a:p>
        </p:txBody>
      </p:sp>
      <p:pic>
        <p:nvPicPr>
          <p:cNvPr id="7" name="Picture 12" descr="птичк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60350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17"/>
          <p:cNvSpPr>
            <a:spLocks noChangeArrowheads="1"/>
          </p:cNvSpPr>
          <p:nvPr/>
        </p:nvSpPr>
        <p:spPr bwMode="auto">
          <a:xfrm>
            <a:off x="5076825" y="1196975"/>
            <a:ext cx="1366838" cy="1654175"/>
          </a:xfrm>
          <a:prstGeom prst="ellipse">
            <a:avLst/>
          </a:prstGeom>
          <a:solidFill>
            <a:srgbClr val="CCCCFF"/>
          </a:solidFill>
          <a:ln w="9525">
            <a:solidFill>
              <a:srgbClr val="CC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4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>
            <a:off x="5651500" y="836613"/>
            <a:ext cx="144463" cy="360362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" name="Picture 11" descr="птичк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781300"/>
            <a:ext cx="104775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23"/>
          <p:cNvSpPr>
            <a:spLocks noChangeShapeType="1"/>
          </p:cNvSpPr>
          <p:nvPr/>
        </p:nvSpPr>
        <p:spPr bwMode="auto">
          <a:xfrm>
            <a:off x="3492500" y="3500438"/>
            <a:ext cx="215900" cy="360362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3059113" y="3860800"/>
            <a:ext cx="1295400" cy="151288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3059113" y="4221163"/>
            <a:ext cx="1296987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dirty="0">
                <a:solidFill>
                  <a:schemeClr val="accent2"/>
                </a:solidFill>
                <a:latin typeface="Arial" charset="0"/>
              </a:rPr>
              <a:t>сущ.</a:t>
            </a:r>
          </a:p>
        </p:txBody>
      </p:sp>
      <p:pic>
        <p:nvPicPr>
          <p:cNvPr id="14" name="Picture 13" descr="птичк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924175"/>
            <a:ext cx="104775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Line 24"/>
          <p:cNvSpPr>
            <a:spLocks noChangeShapeType="1"/>
          </p:cNvSpPr>
          <p:nvPr/>
        </p:nvSpPr>
        <p:spPr bwMode="auto">
          <a:xfrm>
            <a:off x="6443663" y="3573463"/>
            <a:ext cx="215900" cy="43180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5907881" y="4006851"/>
            <a:ext cx="1439863" cy="1655763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5940425" y="4354513"/>
            <a:ext cx="14398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dirty="0">
                <a:solidFill>
                  <a:schemeClr val="accent2"/>
                </a:solidFill>
                <a:latin typeface="Arial" charset="0"/>
              </a:rPr>
              <a:t>сущ.</a:t>
            </a: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5148263" y="1628775"/>
            <a:ext cx="1295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000" dirty="0">
                <a:solidFill>
                  <a:schemeClr val="accent2"/>
                </a:solidFill>
                <a:latin typeface="Arial" charset="0"/>
              </a:rPr>
              <a:t>сущ.</a:t>
            </a:r>
          </a:p>
        </p:txBody>
      </p:sp>
      <p:pic>
        <p:nvPicPr>
          <p:cNvPr id="19" name="Рисунок 8" descr="48.gifш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5662614"/>
            <a:ext cx="1000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75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 animBg="1"/>
      <p:bldP spid="9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836712"/>
            <a:ext cx="835292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Морфологический паспорт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имени существительного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355" y="5373217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74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ПРОДОЛЖИТЕ ФРАЗУ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251520" y="1628800"/>
            <a:ext cx="8784976" cy="47525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 smtClean="0">
                <a:solidFill>
                  <a:schemeClr val="accent5">
                    <a:lumMod val="10000"/>
                  </a:schemeClr>
                </a:solidFill>
              </a:rPr>
              <a:t>ИМЯ СУЩЕСТВИТЕЛЬНОЕ  - ЭТО ______, КОТОРАЯ ОТВЕЧАЕТ НА ВОПРОСЫ ______?  _______? И ОБОЗНАЧАЕТ _______________.</a:t>
            </a:r>
          </a:p>
          <a:p>
            <a:r>
              <a:rPr lang="ru-RU" sz="4400" b="1" dirty="0" smtClean="0">
                <a:solidFill>
                  <a:schemeClr val="accent5">
                    <a:lumMod val="10000"/>
                  </a:schemeClr>
                </a:solidFill>
              </a:rPr>
              <a:t>ИМЯ СУЩЕСТВИТЕЛЬНОЕ ИМЕЕТ __________________________  И ___________________ПРИЗНАКИ.</a:t>
            </a:r>
          </a:p>
          <a:p>
            <a:endParaRPr lang="ru-RU" sz="44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" y="116632"/>
            <a:ext cx="1000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67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TextBox 14"/>
          <p:cNvSpPr txBox="1">
            <a:spLocks noChangeArrowheads="1"/>
          </p:cNvSpPr>
          <p:nvPr/>
        </p:nvSpPr>
        <p:spPr bwMode="auto">
          <a:xfrm>
            <a:off x="1714500" y="2286000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8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941168"/>
            <a:ext cx="1216397" cy="150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116632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СЛОВАРНАЯ РАБОТА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889624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dirty="0"/>
              <a:t>Ч.. Л.. ВЕК, Г.. Р.. ЗОНТ,</a:t>
            </a:r>
          </a:p>
          <a:p>
            <a:pPr>
              <a:buNone/>
            </a:pPr>
            <a:r>
              <a:rPr lang="ru-RU" sz="4800" dirty="0"/>
              <a:t> </a:t>
            </a:r>
            <a:r>
              <a:rPr lang="ru-RU" sz="4800" dirty="0" smtClean="0"/>
              <a:t>АГР</a:t>
            </a:r>
            <a:r>
              <a:rPr lang="ru-RU" sz="4800" dirty="0"/>
              <a:t>.. НОМ,  В.. КЗАЛ,  </a:t>
            </a:r>
          </a:p>
          <a:p>
            <a:pPr>
              <a:buNone/>
            </a:pPr>
            <a:r>
              <a:rPr lang="ru-RU" sz="4800" dirty="0"/>
              <a:t> Б.. ГАЖ, ХЛЕБ.. РОБ,  </a:t>
            </a:r>
          </a:p>
          <a:p>
            <a:pPr>
              <a:buNone/>
            </a:pPr>
            <a:r>
              <a:rPr lang="ru-RU" sz="4800" dirty="0"/>
              <a:t> ИНЖ</a:t>
            </a:r>
            <a:r>
              <a:rPr lang="ru-RU" sz="4800" dirty="0" smtClean="0"/>
              <a:t>..НЕР</a:t>
            </a:r>
            <a:r>
              <a:rPr lang="ru-RU" sz="4800" dirty="0"/>
              <a:t>, К.. СМ.. НАВТ,</a:t>
            </a:r>
          </a:p>
          <a:p>
            <a:pPr>
              <a:buNone/>
            </a:pPr>
            <a:r>
              <a:rPr lang="ru-RU" sz="4800" dirty="0"/>
              <a:t> К.. РАБЛЬ, АВТ.. М</a:t>
            </a:r>
            <a:r>
              <a:rPr lang="ru-RU" sz="4800" dirty="0" smtClean="0"/>
              <a:t>..БИЛЬ</a:t>
            </a:r>
            <a:endParaRPr lang="ru-RU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55576" y="121196"/>
            <a:ext cx="7772400" cy="143559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800" b="1" dirty="0" smtClean="0"/>
              <a:t>Одушевлённые и неодушевленные </a:t>
            </a:r>
            <a:endParaRPr lang="ru-RU" sz="4800" b="1" dirty="0"/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1066800" y="2101850"/>
            <a:ext cx="38100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Ч</a:t>
            </a:r>
            <a:r>
              <a:rPr lang="ru-RU" sz="4000" dirty="0" smtClean="0">
                <a:solidFill>
                  <a:srgbClr val="C00000"/>
                </a:solidFill>
              </a:rPr>
              <a:t>Е</a:t>
            </a:r>
            <a:r>
              <a:rPr lang="ru-RU" sz="4000" dirty="0" smtClean="0"/>
              <a:t>Л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ВЕК </a:t>
            </a:r>
          </a:p>
          <a:p>
            <a:r>
              <a:rPr lang="ru-RU" sz="4000" dirty="0" smtClean="0"/>
              <a:t>АГР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НОМ</a:t>
            </a:r>
          </a:p>
          <a:p>
            <a:r>
              <a:rPr lang="ru-RU" sz="4000" dirty="0" smtClean="0"/>
              <a:t>ХЛЕБ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РОБ</a:t>
            </a:r>
          </a:p>
          <a:p>
            <a:r>
              <a:rPr lang="ru-RU" sz="4000" dirty="0" smtClean="0"/>
              <a:t>ИНЖ</a:t>
            </a:r>
            <a:r>
              <a:rPr lang="ru-RU" sz="4000" dirty="0" smtClean="0">
                <a:solidFill>
                  <a:srgbClr val="C00000"/>
                </a:solidFill>
              </a:rPr>
              <a:t>Е</a:t>
            </a:r>
            <a:r>
              <a:rPr lang="ru-RU" sz="4000" dirty="0" smtClean="0"/>
              <a:t>НЕР</a:t>
            </a:r>
          </a:p>
          <a:p>
            <a:r>
              <a:rPr lang="ru-RU" sz="4000" dirty="0" smtClean="0"/>
              <a:t>К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СМ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НАВТ </a:t>
            </a:r>
            <a:endParaRPr lang="ru-RU" sz="4000" dirty="0"/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5029200" y="2101850"/>
            <a:ext cx="38100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Г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Р</a:t>
            </a:r>
            <a:r>
              <a:rPr lang="ru-RU" sz="4000" dirty="0" smtClean="0">
                <a:solidFill>
                  <a:srgbClr val="C00000"/>
                </a:solidFill>
              </a:rPr>
              <a:t>И</a:t>
            </a:r>
            <a:r>
              <a:rPr lang="ru-RU" sz="4000" dirty="0" smtClean="0"/>
              <a:t>ЗОНТ </a:t>
            </a:r>
          </a:p>
          <a:p>
            <a:r>
              <a:rPr lang="ru-RU" sz="4000" dirty="0" smtClean="0"/>
              <a:t>В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КЗАЛ</a:t>
            </a:r>
          </a:p>
          <a:p>
            <a:r>
              <a:rPr lang="ru-RU" sz="4000" dirty="0" smtClean="0"/>
              <a:t>Б</a:t>
            </a:r>
            <a:r>
              <a:rPr lang="ru-RU" sz="4000" dirty="0" smtClean="0">
                <a:solidFill>
                  <a:srgbClr val="C00000"/>
                </a:solidFill>
              </a:rPr>
              <a:t>А</a:t>
            </a:r>
            <a:r>
              <a:rPr lang="ru-RU" sz="4000" dirty="0" smtClean="0"/>
              <a:t>ГАЖ</a:t>
            </a:r>
          </a:p>
          <a:p>
            <a:r>
              <a:rPr lang="ru-RU" sz="4000" dirty="0" smtClean="0"/>
              <a:t>К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РАБЛЬ</a:t>
            </a:r>
          </a:p>
          <a:p>
            <a:r>
              <a:rPr lang="ru-RU" sz="4000" dirty="0" smtClean="0"/>
              <a:t>АВТ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М</a:t>
            </a:r>
            <a:r>
              <a:rPr lang="ru-RU" sz="4000" dirty="0" smtClean="0">
                <a:solidFill>
                  <a:srgbClr val="C00000"/>
                </a:solidFill>
              </a:rPr>
              <a:t>О</a:t>
            </a:r>
            <a:r>
              <a:rPr lang="ru-RU" sz="4000" dirty="0" smtClean="0"/>
              <a:t>БИЛЬ 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5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9" y="522920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27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8329" y="116632"/>
            <a:ext cx="9172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Имена собственные и нарицательные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671636" y="1268760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 smtClean="0"/>
              <a:t>Вася Рыбаков был у рыбаков.</a:t>
            </a:r>
          </a:p>
          <a:p>
            <a:r>
              <a:rPr lang="ru-RU" sz="5400" dirty="0" smtClean="0"/>
              <a:t>Вот моя подружка Роза, а в руке у Розы роза.</a:t>
            </a:r>
            <a:endParaRPr lang="ru-RU" sz="5400" dirty="0"/>
          </a:p>
        </p:txBody>
      </p:sp>
      <p:pic>
        <p:nvPicPr>
          <p:cNvPr id="4" name="Рисунок 8" descr="48.gifш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9" y="5229200"/>
            <a:ext cx="1000125" cy="146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71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1633</TotalTime>
  <Words>500</Words>
  <Application>Microsoft Office PowerPoint</Application>
  <PresentationFormat>Экран (4:3)</PresentationFormat>
  <Paragraphs>150</Paragraphs>
  <Slides>26</Slides>
  <Notes>0</Notes>
  <HiddenSlides>6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Тема30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ПРОДОЛЖИТЕ ФРАЗУ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PC</cp:lastModifiedBy>
  <cp:revision>146</cp:revision>
  <dcterms:created xsi:type="dcterms:W3CDTF">2010-01-30T16:28:57Z</dcterms:created>
  <dcterms:modified xsi:type="dcterms:W3CDTF">2021-12-20T18:03:47Z</dcterms:modified>
</cp:coreProperties>
</file>