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77" r:id="rId3"/>
    <p:sldId id="275" r:id="rId4"/>
    <p:sldId id="257" r:id="rId5"/>
    <p:sldId id="264" r:id="rId6"/>
    <p:sldId id="270" r:id="rId7"/>
    <p:sldId id="263" r:id="rId8"/>
    <p:sldId id="258" r:id="rId9"/>
    <p:sldId id="262" r:id="rId10"/>
    <p:sldId id="259" r:id="rId11"/>
    <p:sldId id="265" r:id="rId12"/>
    <p:sldId id="266" r:id="rId13"/>
    <p:sldId id="268" r:id="rId14"/>
    <p:sldId id="269" r:id="rId15"/>
    <p:sldId id="271" r:id="rId16"/>
    <p:sldId id="274" r:id="rId17"/>
    <p:sldId id="272" r:id="rId18"/>
    <p:sldId id="276" r:id="rId19"/>
    <p:sldId id="273" r:id="rId20"/>
    <p:sldId id="27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FAB49-571A-4AB2-9158-FBE75C849585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FA331-ECC3-4B38-AB42-38B02CDCC1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393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FA331-ECC3-4B38-AB42-38B02CDCC1C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461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FA331-ECC3-4B38-AB42-38B02CDCC1C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283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083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881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724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661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033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331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013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579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53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55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469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057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77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202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033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812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52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380EEC3-E2C4-471A-A3E2-B1FEA9EE3E9B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93B996B-95D5-4404-8B48-C79A06549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97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24902" y="4962449"/>
            <a:ext cx="111121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0" u="none" strike="noStrike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endParaRPr lang="ru-RU" sz="2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0652" t="10624"/>
          <a:stretch/>
        </p:blipFill>
        <p:spPr>
          <a:xfrm>
            <a:off x="1589518" y="1452785"/>
            <a:ext cx="1914095" cy="199427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565" y="1575601"/>
            <a:ext cx="2185851" cy="2229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7056" y="1827984"/>
            <a:ext cx="2124893" cy="22642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2707" y="2011269"/>
            <a:ext cx="2162086" cy="235286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23244" y="3584839"/>
            <a:ext cx="2394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1962 – 1996 годы</a:t>
            </a:r>
          </a:p>
          <a:p>
            <a:pPr algn="ctr"/>
            <a:r>
              <a:rPr lang="ru-RU" sz="1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Невидимов</a:t>
            </a:r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Вениамин Игнатьевич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09851" y="3864653"/>
            <a:ext cx="2159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1996-2010 годы</a:t>
            </a:r>
          </a:p>
          <a:p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Петрусенко Александр </a:t>
            </a:r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Кириллович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7095" y="4160581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2010 -2019 годы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Зыков Павел Леонидович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56049" y="4466847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– н\в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Урядкин Сергей Михайлович</a:t>
            </a:r>
            <a:endParaRPr 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0708" y="546398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Unicode MS" panose="020B0604020202020204" pitchFamily="34" charset="-128"/>
              </a:rPr>
              <a:t>Федеральное  казенное профессиональное образовательное учреждение № 305 </a:t>
            </a: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Unicode MS" panose="020B0604020202020204" pitchFamily="34" charset="-128"/>
              </a:rPr>
              <a:t>действует</a:t>
            </a:r>
          </a:p>
          <a:p>
            <a:pPr algn="ctr"/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Unicode MS" panose="020B0604020202020204" pitchFamily="34" charset="-128"/>
              </a:rPr>
              <a:t> </a:t>
            </a:r>
            <a:r>
              <a:rPr lang="ru-RU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Unicode MS" panose="020B0604020202020204" pitchFamily="34" charset="-128"/>
              </a:rPr>
              <a:t>с 1962 г. </a:t>
            </a:r>
            <a:endParaRPr lang="ru-RU" sz="2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3682" y="5324030"/>
            <a:ext cx="10229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Директора, работающие в ФКП образовательное учреждение № 305, в разное время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8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925286"/>
          </a:xfrm>
        </p:spPr>
        <p:txBody>
          <a:bodyPr/>
          <a:lstStyle/>
          <a:p>
            <a:pPr algn="ctr"/>
            <a:r>
              <a:rPr lang="ru-RU" sz="3200" b="1" dirty="0" smtClean="0"/>
              <a:t>Сварочная мастерская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1896" y="2220686"/>
            <a:ext cx="3716977" cy="3954483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400" b="1" dirty="0"/>
              <a:t>На базе ФКП ОУ 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№ </a:t>
            </a:r>
            <a:r>
              <a:rPr lang="ru-RU" sz="2400" b="1" dirty="0"/>
              <a:t>305 </a:t>
            </a:r>
            <a:r>
              <a:rPr lang="ru-RU" sz="2400" b="1" dirty="0" smtClean="0"/>
              <a:t>в  </a:t>
            </a:r>
            <a:r>
              <a:rPr lang="ru-RU" sz="2400" b="1" dirty="0"/>
              <a:t>создана </a:t>
            </a:r>
            <a:r>
              <a:rPr lang="ru-RU" sz="2400" b="1" dirty="0" smtClean="0"/>
              <a:t>сварочная мастерская </a:t>
            </a:r>
            <a:r>
              <a:rPr lang="ru-RU" sz="2400" b="1" dirty="0"/>
              <a:t>со всеми условиями для прохождения учебной и производственной </a:t>
            </a:r>
            <a:r>
              <a:rPr lang="ru-RU" sz="2400" b="1" dirty="0" smtClean="0"/>
              <a:t>практики.</a:t>
            </a:r>
          </a:p>
          <a:p>
            <a:pPr algn="ctr"/>
            <a:r>
              <a:rPr lang="ru-RU" sz="2400" b="1" dirty="0" smtClean="0"/>
              <a:t>Сварочные мастерские в ИК-6, ИК-19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75" y="2003954"/>
            <a:ext cx="5189538" cy="3459692"/>
          </a:xfrm>
        </p:spPr>
      </p:pic>
    </p:spTree>
    <p:extLst>
      <p:ext uri="{BB962C8B-B14F-4D97-AF65-F5344CB8AC3E}">
        <p14:creationId xmlns:p14="http://schemas.microsoft.com/office/powerpoint/2010/main" val="271004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1307275"/>
            <a:ext cx="3191414" cy="1091540"/>
          </a:xfrm>
        </p:spPr>
        <p:txBody>
          <a:bodyPr/>
          <a:lstStyle/>
          <a:p>
            <a:pPr algn="ctr"/>
            <a:r>
              <a:rPr lang="ru-RU" sz="3600" b="1" dirty="0" smtClean="0"/>
              <a:t>Швейная мастерская </a:t>
            </a:r>
            <a:endParaRPr lang="ru-RU" sz="36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326" y="3283131"/>
            <a:ext cx="4297012" cy="30062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54083" y="2574966"/>
            <a:ext cx="2793158" cy="3129279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В мастерской по швейным профессиям по мимо швейных машин АВРОРА и швейного оборудования установлен стол для раскроя тканей, а так же ПК с проктором для проведения презентаций.</a:t>
            </a:r>
            <a:endParaRPr lang="ru-RU" sz="1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290" y="262001"/>
            <a:ext cx="5194242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7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3868308" cy="901535"/>
          </a:xfrm>
        </p:spPr>
        <p:txBody>
          <a:bodyPr/>
          <a:lstStyle/>
          <a:p>
            <a:r>
              <a:rPr lang="ru-RU" sz="2800" b="1" dirty="0" smtClean="0"/>
              <a:t>Мастерская по деревообработке</a:t>
            </a:r>
            <a:endParaRPr lang="ru-RU" sz="28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6572" y="2196935"/>
            <a:ext cx="3988555" cy="4096987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В этой мастерской установлено  10 деревообрабатывающих станков позволяющих производить практически любые операции с древесиной от раскроя до узоров. Поддерживают чистоту помещения 2 спец пылесоса для удаления стружки. В каждой мастерской и кабинетах теоретического обучения установлены плакаты по ОТ и ТБ, а так же по пожарной безопасности и безопасным приемам работы с тем или иным инструментом или оборудованием.</a:t>
            </a:r>
            <a:endParaRPr lang="ru-RU" sz="1600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559" y="3478596"/>
            <a:ext cx="4295078" cy="3221308"/>
          </a:xfrm>
        </p:spPr>
      </p:pic>
      <p:sp>
        <p:nvSpPr>
          <p:cNvPr id="5" name="TextBox 4"/>
          <p:cNvSpPr txBox="1"/>
          <p:nvPr/>
        </p:nvSpPr>
        <p:spPr>
          <a:xfrm>
            <a:off x="5016382" y="632389"/>
            <a:ext cx="5341122" cy="267765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/>
              <a:t>Мастер производственного обучения и преподаватель высшей квалификационной категории, почетный работник  начального профессионального образования </a:t>
            </a:r>
            <a:r>
              <a:rPr lang="ru-RU" sz="1200" b="1" dirty="0"/>
              <a:t>Зыков Сергей Сергеевич </a:t>
            </a:r>
            <a:r>
              <a:rPr lang="ru-RU" sz="1200" dirty="0"/>
              <a:t>непрерывно трудился  в ФКП образовательное учреждение № 305  </a:t>
            </a:r>
            <a:r>
              <a:rPr lang="ru-RU" sz="1200" b="1" dirty="0"/>
              <a:t>более 40  лет</a:t>
            </a:r>
            <a:r>
              <a:rPr lang="ru-RU" sz="1200" dirty="0"/>
              <a:t>. </a:t>
            </a:r>
            <a:endParaRPr lang="ru-RU" sz="1200" dirty="0" smtClean="0"/>
          </a:p>
          <a:p>
            <a:r>
              <a:rPr lang="ru-RU" sz="1200" dirty="0" smtClean="0"/>
              <a:t>Сергей Сергеевич, </a:t>
            </a:r>
            <a:r>
              <a:rPr lang="ru-RU" sz="1200" dirty="0"/>
              <a:t>помимо обучения осужденных рабочим профессиям, передавал  свой многолетний опыт молодым мастерам и преподавателям, осуществлял  наставническую деятельность. Его трудовые заслуги неоднократно отмечены медалями и другими правительственными и ведомственными наградами. </a:t>
            </a:r>
            <a:endParaRPr lang="ru-RU" sz="1200" dirty="0" smtClean="0"/>
          </a:p>
          <a:p>
            <a:endParaRPr lang="ru-RU" sz="1200" dirty="0"/>
          </a:p>
          <a:p>
            <a:r>
              <a:rPr lang="ru-RU" sz="1200" b="1" dirty="0"/>
              <a:t>Сергей Сергеевич ушел из жизни в 2021 году, мы будем помнить его…..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45465" y="598206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08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7862" y="842473"/>
            <a:ext cx="2793159" cy="661587"/>
          </a:xfrm>
        </p:spPr>
        <p:txBody>
          <a:bodyPr/>
          <a:lstStyle/>
          <a:p>
            <a:r>
              <a:rPr lang="ru-RU" dirty="0" smtClean="0"/>
              <a:t>Кузнечный цех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1675" y="2002178"/>
            <a:ext cx="5189538" cy="346324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6931" y="1674976"/>
            <a:ext cx="4230167" cy="344395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Ручная ковка по эскизам, шаблонам и образцам деталей средней сложности с чистовой отделкой поверхностей и точным соблюдением размеров. Гибка, оттяжка, </a:t>
            </a:r>
            <a:r>
              <a:rPr lang="ru-RU" dirty="0" err="1"/>
              <a:t>отбортовка</a:t>
            </a:r>
            <a:r>
              <a:rPr lang="ru-RU" dirty="0"/>
              <a:t> и высадка изделий средней сложности различной конфигурации из листового металла толщиной от 5 до 8 мм по чертежам и </a:t>
            </a:r>
            <a:r>
              <a:rPr lang="ru-RU" dirty="0" smtClean="0"/>
              <a:t>шаблонам.</a:t>
            </a:r>
          </a:p>
          <a:p>
            <a:r>
              <a:rPr lang="ru-RU" dirty="0"/>
              <a:t> Объекты профессиональной деятельности выпускника: </a:t>
            </a:r>
          </a:p>
          <a:p>
            <a:r>
              <a:rPr lang="ru-RU" dirty="0"/>
              <a:t>-  Обеспечение качества поковок и производительности при ручной ковке</a:t>
            </a:r>
          </a:p>
          <a:p>
            <a:r>
              <a:rPr lang="ru-RU" dirty="0"/>
              <a:t>- материалы для общестроительных работ;</a:t>
            </a:r>
          </a:p>
          <a:p>
            <a:r>
              <a:rPr lang="ru-RU" dirty="0"/>
              <a:t>- технологии общестроительных работ;</a:t>
            </a:r>
          </a:p>
          <a:p>
            <a:r>
              <a:rPr lang="ru-RU" dirty="0"/>
              <a:t>- инструменты и приспособления для общестроительных работ.</a:t>
            </a:r>
          </a:p>
        </p:txBody>
      </p:sp>
    </p:spTree>
    <p:extLst>
      <p:ext uri="{BB962C8B-B14F-4D97-AF65-F5344CB8AC3E}">
        <p14:creationId xmlns:p14="http://schemas.microsoft.com/office/powerpoint/2010/main" val="414256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0950" y="1016948"/>
            <a:ext cx="2793159" cy="622419"/>
          </a:xfrm>
        </p:spPr>
        <p:txBody>
          <a:bodyPr/>
          <a:lstStyle/>
          <a:p>
            <a:r>
              <a:rPr lang="ru-RU" dirty="0" smtClean="0"/>
              <a:t>Обувной цех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75" y="1787723"/>
            <a:ext cx="5189538" cy="389215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4759" y="1897166"/>
            <a:ext cx="3913974" cy="4042161"/>
          </a:xfrm>
        </p:spPr>
        <p:txBody>
          <a:bodyPr>
            <a:normAutofit fontScale="92500" lnSpcReduction="10000"/>
          </a:bodyPr>
          <a:lstStyle/>
          <a:p>
            <a:r>
              <a:rPr lang="ru-RU" sz="1500" dirty="0"/>
              <a:t>Объекты профессиональной деятельности выпускника: </a:t>
            </a:r>
          </a:p>
          <a:p>
            <a:r>
              <a:rPr lang="ru-RU" sz="1500" dirty="0"/>
              <a:t>- колодки стандартные, колодки ортопедические</a:t>
            </a:r>
          </a:p>
          <a:p>
            <a:r>
              <a:rPr lang="ru-RU" sz="1500" dirty="0"/>
              <a:t>- детали обуви;</a:t>
            </a:r>
          </a:p>
          <a:p>
            <a:r>
              <a:rPr lang="ru-RU" sz="1500" dirty="0"/>
              <a:t>- специальные детали ортопедической обуви;</a:t>
            </a:r>
          </a:p>
          <a:p>
            <a:r>
              <a:rPr lang="ru-RU" sz="1500" dirty="0"/>
              <a:t>-основные и вспомогательные материалы и фурнитура для изготовления и отделки обуви;</a:t>
            </a:r>
          </a:p>
          <a:p>
            <a:r>
              <a:rPr lang="ru-RU" sz="1500" dirty="0"/>
              <a:t>- полуфабрикаты обуви, подошвы, каблуки, набойки;</a:t>
            </a:r>
          </a:p>
          <a:p>
            <a:r>
              <a:rPr lang="ru-RU" sz="1500" dirty="0"/>
              <a:t>- образцы обуви;</a:t>
            </a:r>
          </a:p>
          <a:p>
            <a:r>
              <a:rPr lang="ru-RU" sz="1500" dirty="0"/>
              <a:t>- технологическая, конструкторская и иная документация.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02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работники, ведущие занятия в ИК-3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75" y="1787723"/>
            <a:ext cx="5189538" cy="389215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67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работники, ведущие занятия в ИК-6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2371" y="1853021"/>
            <a:ext cx="5188146" cy="376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2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работники, которые работают в </a:t>
            </a:r>
            <a:r>
              <a:rPr lang="ru-RU" dirty="0" err="1" smtClean="0"/>
              <a:t>р.п</a:t>
            </a:r>
            <a:r>
              <a:rPr lang="ru-RU" dirty="0" smtClean="0"/>
              <a:t>. Маркова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75" y="2003954"/>
            <a:ext cx="5189538" cy="34596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90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работники, работающие в филиале № 1</a:t>
            </a:r>
            <a:br>
              <a:rPr lang="ru-RU" dirty="0" smtClean="0"/>
            </a:br>
            <a:r>
              <a:rPr lang="ru-RU" dirty="0" smtClean="0"/>
              <a:t>(п. </a:t>
            </a:r>
            <a:r>
              <a:rPr lang="ru-RU" dirty="0" err="1" smtClean="0"/>
              <a:t>Плишкино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0429" y="1481983"/>
            <a:ext cx="5190065" cy="4572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6885" y="2134193"/>
            <a:ext cx="5938019" cy="315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49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работники филиала № 2</a:t>
            </a:r>
            <a:br>
              <a:rPr lang="ru-RU" dirty="0" smtClean="0"/>
            </a:br>
            <a:r>
              <a:rPr lang="ru-RU" dirty="0" smtClean="0"/>
              <a:t>(п. </a:t>
            </a:r>
            <a:r>
              <a:rPr lang="ru-RU" dirty="0" err="1" smtClean="0"/>
              <a:t>Бозой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40224" y="1486968"/>
            <a:ext cx="5730507" cy="430708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81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68" y="617251"/>
            <a:ext cx="2999034" cy="1876697"/>
          </a:xfrm>
        </p:spPr>
        <p:txBody>
          <a:bodyPr/>
          <a:lstStyle/>
          <a:p>
            <a:r>
              <a:rPr lang="ru-RU" dirty="0" smtClean="0"/>
              <a:t>Администрация ФКП образовательное учреждение № 305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31681" y="1306286"/>
            <a:ext cx="1896541" cy="243840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201" y="2425582"/>
            <a:ext cx="4272898" cy="3624840"/>
          </a:xfrm>
        </p:spPr>
        <p:txBody>
          <a:bodyPr>
            <a:noAutofit/>
          </a:bodyPr>
          <a:lstStyle/>
          <a:p>
            <a:r>
              <a:rPr lang="ru-RU" sz="1300" dirty="0"/>
              <a:t>На сегодняшний день ФКП образовательное учреждение № 305 крупнейшее из профессиональных образовательных учреждений уголовно-исполнительной системы Иркутской области. В его структуру входит филиал № 1 </a:t>
            </a:r>
            <a:r>
              <a:rPr lang="ru-RU" sz="1300" dirty="0" smtClean="0"/>
              <a:t>в п. </a:t>
            </a:r>
            <a:r>
              <a:rPr lang="ru-RU" sz="1300" dirty="0" err="1" smtClean="0"/>
              <a:t>Плишкино</a:t>
            </a:r>
            <a:r>
              <a:rPr lang="ru-RU" sz="1300" dirty="0" smtClean="0"/>
              <a:t> и филиал № 2 в </a:t>
            </a:r>
            <a:r>
              <a:rPr lang="ru-RU" sz="1300" dirty="0"/>
              <a:t>п. </a:t>
            </a:r>
            <a:r>
              <a:rPr lang="ru-RU" sz="1300" dirty="0" err="1"/>
              <a:t>Бозой</a:t>
            </a:r>
            <a:r>
              <a:rPr lang="ru-RU" sz="1300" dirty="0"/>
              <a:t> </a:t>
            </a:r>
            <a:r>
              <a:rPr lang="ru-RU" sz="1300" dirty="0" err="1"/>
              <a:t>Эхирит-Булагатского</a:t>
            </a:r>
            <a:r>
              <a:rPr lang="ru-RU" sz="1300" dirty="0"/>
              <a:t> района Иркутской области, а также подразделения в исправительных колониях №№ 3, 4, 6, 19, СИЗО-1, КП-51.</a:t>
            </a:r>
          </a:p>
          <a:p>
            <a:r>
              <a:rPr lang="ru-RU" sz="1300" dirty="0"/>
              <a:t>Ежегодно в учреждении проходят обучение более 1,5 тысячи человек. Перечень рабочих профессий и специальностей, по которым по которым проводится обучение в учреждении, насчитывает более двух десятков специальностей по программам среднего профессионального образования и программам профессиональной подготовки.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1901" y="650355"/>
            <a:ext cx="2086940" cy="227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074" y="324394"/>
            <a:ext cx="1859280" cy="2107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r="15211"/>
          <a:stretch/>
        </p:blipFill>
        <p:spPr>
          <a:xfrm>
            <a:off x="4992482" y="3477226"/>
            <a:ext cx="2630368" cy="21136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19828" y="2481943"/>
            <a:ext cx="2298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Урядкин Сергей Михайлович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4285" y="2876595"/>
            <a:ext cx="2341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Лукашова Елена Валентиновна.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лавный бухгал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3461" y="3780333"/>
            <a:ext cx="27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Лопатина Кристина Александровна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екретарь учебной части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6202" y="5664640"/>
            <a:ext cx="2879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Шелест Иван Владимирович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аместитель директора по УПР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85563" y="6264392"/>
            <a:ext cx="2446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Васильева Людмила Георгиевна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старший методист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9177296" y="4313066"/>
            <a:ext cx="1943055" cy="18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9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 юбилеем!!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528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Старшие мастера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8" t="21574" r="38197" b="3637"/>
          <a:stretch/>
        </p:blipFill>
        <p:spPr>
          <a:xfrm>
            <a:off x="623843" y="2059537"/>
            <a:ext cx="1871529" cy="2025353"/>
          </a:xfrm>
        </p:spPr>
      </p:pic>
      <p:sp>
        <p:nvSpPr>
          <p:cNvPr id="6" name="TextBox 5"/>
          <p:cNvSpPr txBox="1"/>
          <p:nvPr/>
        </p:nvSpPr>
        <p:spPr>
          <a:xfrm>
            <a:off x="0" y="4132583"/>
            <a:ext cx="27017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Лопатин Николай Павлович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</a:p>
          <a:p>
            <a:pPr algn="ctr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7" t="6553" r="24390" b="8964"/>
          <a:stretch/>
        </p:blipFill>
        <p:spPr>
          <a:xfrm rot="5400000">
            <a:off x="3127760" y="2239000"/>
            <a:ext cx="1845892" cy="18458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17321" y="4204531"/>
            <a:ext cx="2559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Сердюков Александр Викторович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№ 2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836" y="2333003"/>
            <a:ext cx="2076734" cy="17860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48225" y="4187439"/>
            <a:ext cx="2636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Сазонова Людмила Владиславовна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 3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714821" y="2356157"/>
            <a:ext cx="2094496" cy="17722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77859" y="4298534"/>
            <a:ext cx="2369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 Евгений Алексеевич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 6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8950" y="4864174"/>
            <a:ext cx="2406267" cy="16041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40"/>
          <a:stretch/>
        </p:blipFill>
        <p:spPr>
          <a:xfrm>
            <a:off x="3375590" y="4896975"/>
            <a:ext cx="2187722" cy="17730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5079" y="4742611"/>
            <a:ext cx="2694666" cy="22008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05" y="4725008"/>
            <a:ext cx="2845750" cy="21329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53302" y="2247544"/>
            <a:ext cx="1839834" cy="202535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88098" y="4328974"/>
            <a:ext cx="23600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Поминов Сергей  Николаевич,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№ 1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15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Проводит обучение по следующим профессиям:</a:t>
            </a:r>
            <a:endParaRPr lang="ru-RU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82463" y="3955658"/>
            <a:ext cx="3642679" cy="461963"/>
          </a:xfrm>
        </p:spPr>
        <p:txBody>
          <a:bodyPr/>
          <a:lstStyle/>
          <a:p>
            <a:r>
              <a:rPr lang="ru-RU" sz="2000" b="1" dirty="0" smtClean="0"/>
              <a:t>Сварщик</a:t>
            </a:r>
            <a:endParaRPr lang="ru-RU" sz="20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18"/>
          </p:nvPr>
        </p:nvSpPr>
        <p:spPr>
          <a:xfrm>
            <a:off x="299104" y="4393870"/>
            <a:ext cx="5294174" cy="2291939"/>
          </a:xfrm>
        </p:spPr>
        <p:txBody>
          <a:bodyPr>
            <a:noAutofit/>
          </a:bodyPr>
          <a:lstStyle/>
          <a:p>
            <a:r>
              <a:rPr lang="ru-RU" sz="1600" dirty="0"/>
              <a:t> </a:t>
            </a:r>
            <a:r>
              <a:rPr lang="ru-RU" sz="1500" dirty="0"/>
              <a:t>– </a:t>
            </a:r>
            <a:r>
              <a:rPr lang="ru-RU" sz="1500" dirty="0" smtClean="0"/>
              <a:t>это специалист</a:t>
            </a:r>
            <a:r>
              <a:rPr lang="ru-RU" sz="1500" dirty="0"/>
              <a:t>, который осуществляет сварку различных изделий из металла (узлов металлоконструкций, трубопровода, деталей машин и </a:t>
            </a:r>
            <a:r>
              <a:rPr lang="ru-RU" sz="1500" dirty="0" smtClean="0"/>
              <a:t>механизмов </a:t>
            </a:r>
            <a:r>
              <a:rPr lang="ru-RU" sz="1500" dirty="0"/>
              <a:t>и т.д</a:t>
            </a:r>
            <a:r>
              <a:rPr lang="ru-RU" sz="1500" dirty="0" smtClean="0"/>
              <a:t>.).</a:t>
            </a:r>
          </a:p>
          <a:p>
            <a:r>
              <a:rPr lang="ru-RU" sz="1600" b="1" dirty="0" smtClean="0"/>
              <a:t>Преподаватели: 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Каурцев Андрей Михайлович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Лопатин Николай Павлович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Яскин Роман Николаевич</a:t>
            </a:r>
            <a:endParaRPr lang="ru-RU" sz="1600" b="1" dirty="0">
              <a:solidFill>
                <a:schemeClr val="tx1"/>
              </a:solidFill>
            </a:endParaRPr>
          </a:p>
          <a:p>
            <a:pPr algn="ctr"/>
            <a:endParaRPr lang="ru-RU" sz="15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6685808" y="3983149"/>
            <a:ext cx="4748603" cy="736102"/>
          </a:xfrm>
        </p:spPr>
        <p:txBody>
          <a:bodyPr/>
          <a:lstStyle/>
          <a:p>
            <a:pPr algn="ctr"/>
            <a:r>
              <a:rPr lang="ru-RU" sz="2000" b="1" dirty="0" smtClean="0"/>
              <a:t>Мастер столярного и мебельного производства</a:t>
            </a:r>
            <a:endParaRPr lang="ru-RU" sz="20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9"/>
          </p:nvPr>
        </p:nvSpPr>
        <p:spPr>
          <a:xfrm>
            <a:off x="6588555" y="4748127"/>
            <a:ext cx="4928491" cy="2202871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 </a:t>
            </a:r>
            <a:r>
              <a:rPr lang="ru-RU" sz="1600" dirty="0" smtClean="0"/>
              <a:t>–</a:t>
            </a:r>
            <a:r>
              <a:rPr lang="ru-RU" sz="1600" b="1" dirty="0" smtClean="0"/>
              <a:t> </a:t>
            </a:r>
            <a:r>
              <a:rPr lang="ru-RU" sz="1600" dirty="0" smtClean="0"/>
              <a:t>это </a:t>
            </a:r>
            <a:r>
              <a:rPr lang="ru-RU" sz="1600" dirty="0"/>
              <a:t>профессиональный рабочий, осуществляющий операции по обработке дерева и изготавливающий из нее различные предметы (мебель, окна, </a:t>
            </a:r>
            <a:r>
              <a:rPr lang="ru-RU" sz="1600" dirty="0" smtClean="0"/>
              <a:t>двери и т.д.). </a:t>
            </a:r>
          </a:p>
          <a:p>
            <a:pPr fontAlgn="base"/>
            <a:r>
              <a:rPr lang="ru-RU" sz="1600" b="1" dirty="0" smtClean="0"/>
              <a:t>Преподаватели: </a:t>
            </a:r>
          </a:p>
          <a:p>
            <a:pPr fontAlgn="base"/>
            <a:r>
              <a:rPr lang="ru-RU" sz="1600" b="1" dirty="0" smtClean="0">
                <a:solidFill>
                  <a:schemeClr val="tx1"/>
                </a:solidFill>
              </a:rPr>
              <a:t>Матвеенко Михаил Николаевич</a:t>
            </a:r>
          </a:p>
          <a:p>
            <a:pPr fontAlgn="base"/>
            <a:r>
              <a:rPr lang="ru-RU" sz="1600" b="1" dirty="0" smtClean="0">
                <a:solidFill>
                  <a:schemeClr val="tx1"/>
                </a:solidFill>
              </a:rPr>
              <a:t>Кириллов Евгений Алексеевич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1" b="10551"/>
          <a:stretch>
            <a:fillRect/>
          </a:stretch>
        </p:blipFill>
        <p:spPr>
          <a:xfrm>
            <a:off x="240021" y="2484789"/>
            <a:ext cx="2691242" cy="1591510"/>
          </a:xfrm>
        </p:spPr>
      </p:pic>
      <p:pic>
        <p:nvPicPr>
          <p:cNvPr id="16" name="Рисунок 15"/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1" b="10551"/>
          <a:stretch>
            <a:fillRect/>
          </a:stretch>
        </p:blipFill>
        <p:spPr>
          <a:xfrm>
            <a:off x="6459010" y="2482497"/>
            <a:ext cx="2691241" cy="1591510"/>
          </a:xfr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37" y="2525442"/>
            <a:ext cx="1838827" cy="15015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1290" y="2311909"/>
            <a:ext cx="1841152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3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Профессии: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2" y="4195011"/>
            <a:ext cx="3050439" cy="1718902"/>
          </a:xfrm>
        </p:spPr>
        <p:txBody>
          <a:bodyPr/>
          <a:lstStyle/>
          <a:p>
            <a:r>
              <a:rPr lang="ru-RU" b="1" dirty="0"/>
              <a:t>Слесарь по ремонту швейного оборудования</a:t>
            </a:r>
          </a:p>
          <a:p>
            <a:endParaRPr lang="ru-RU" dirty="0"/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r="2319"/>
          <a:stretch>
            <a:fillRect/>
          </a:stretch>
        </p:blipFill>
        <p:spPr>
          <a:xfrm>
            <a:off x="1333500" y="2311400"/>
            <a:ext cx="2692400" cy="1590675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72537" y="3902493"/>
            <a:ext cx="3046766" cy="1690785"/>
          </a:xfrm>
        </p:spPr>
        <p:txBody>
          <a:bodyPr/>
          <a:lstStyle/>
          <a:p>
            <a:r>
              <a:rPr lang="ru-RU" b="1" dirty="0"/>
              <a:t>Оператор швейного оборудования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9"/>
          </p:nvPr>
        </p:nvSpPr>
        <p:spPr>
          <a:xfrm>
            <a:off x="4568865" y="5023263"/>
            <a:ext cx="3050438" cy="1923802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b="1" dirty="0"/>
              <a:t>– это рабочий, который работает на всех видах швейных машин и осуществляющий операции по обработке тканей и изготавливающий из нее различные изделия и предметы (одежда, головные уборы, пастельные принадлежности и т.д.). </a:t>
            </a:r>
            <a:endParaRPr lang="ru-RU" b="1" dirty="0" smtClean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7944933" y="4022708"/>
            <a:ext cx="3050438" cy="894176"/>
          </a:xfrm>
        </p:spPr>
        <p:txBody>
          <a:bodyPr/>
          <a:lstStyle/>
          <a:p>
            <a:r>
              <a:rPr lang="ru-RU" b="1" dirty="0"/>
              <a:t>Раскройщик</a:t>
            </a:r>
          </a:p>
          <a:p>
            <a:r>
              <a:rPr lang="ru-RU" sz="1200" b="1" dirty="0">
                <a:solidFill>
                  <a:schemeClr val="tx1"/>
                </a:solidFill>
              </a:rPr>
              <a:t>специалист по раскрою тканей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>
            <a:picLocks noGrp="1" noChangeAspect="1"/>
          </p:cNvPicPr>
          <p:nvPr>
            <p:ph type="pic" idx="2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0" b="10590"/>
          <a:stretch>
            <a:fillRect/>
          </a:stretch>
        </p:blipFill>
        <p:spPr>
          <a:xfrm>
            <a:off x="8162925" y="2341563"/>
            <a:ext cx="2690813" cy="1590675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0"/>
          </p:nvPr>
        </p:nvSpPr>
        <p:spPr>
          <a:xfrm>
            <a:off x="7983434" y="5023262"/>
            <a:ext cx="3050437" cy="1662545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/>
              <a:t>Преподаватель: </a:t>
            </a:r>
          </a:p>
          <a:p>
            <a:pPr fontAlgn="base"/>
            <a:r>
              <a:rPr lang="ru-RU" b="1" dirty="0" err="1" smtClean="0">
                <a:solidFill>
                  <a:schemeClr val="tx1"/>
                </a:solidFill>
              </a:rPr>
              <a:t>Куриляк</a:t>
            </a:r>
            <a:r>
              <a:rPr lang="ru-RU" b="1" dirty="0" smtClean="0">
                <a:solidFill>
                  <a:schemeClr val="tx1"/>
                </a:solidFill>
              </a:rPr>
              <a:t> Мирослав Иванович</a:t>
            </a:r>
          </a:p>
          <a:p>
            <a:endParaRPr lang="ru-RU" b="1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1" b="10551"/>
          <a:stretch>
            <a:fillRect/>
          </a:stretch>
        </p:blipFill>
        <p:spPr>
          <a:xfrm>
            <a:off x="4748463" y="2310983"/>
            <a:ext cx="2691241" cy="1591510"/>
          </a:xfrm>
        </p:spPr>
      </p:pic>
      <p:sp>
        <p:nvSpPr>
          <p:cNvPr id="13" name="Текст 10"/>
          <p:cNvSpPr>
            <a:spLocks noGrp="1"/>
          </p:cNvSpPr>
          <p:nvPr>
            <p:ph type="body" sz="half" idx="20"/>
          </p:nvPr>
        </p:nvSpPr>
        <p:spPr>
          <a:xfrm>
            <a:off x="997527" y="5525158"/>
            <a:ext cx="3384467" cy="1332841"/>
          </a:xfrm>
        </p:spPr>
        <p:txBody>
          <a:bodyPr>
            <a:normAutofit/>
          </a:bodyPr>
          <a:lstStyle/>
          <a:p>
            <a:r>
              <a:rPr lang="ru-RU" b="1" dirty="0" smtClean="0"/>
              <a:t>- </a:t>
            </a:r>
            <a:r>
              <a:rPr lang="ru-RU" b="1" dirty="0"/>
              <a:t>это специалист по ремонту и обслуживанию </a:t>
            </a:r>
            <a:r>
              <a:rPr lang="ru-RU" b="1" dirty="0" smtClean="0"/>
              <a:t>ткано-обрабатывающих станков, </a:t>
            </a:r>
            <a:r>
              <a:rPr lang="ru-RU" b="1" dirty="0"/>
              <a:t>швейного </a:t>
            </a:r>
            <a:r>
              <a:rPr lang="ru-RU" b="1" dirty="0" smtClean="0"/>
              <a:t>оборудования и </a:t>
            </a:r>
            <a:r>
              <a:rPr lang="ru-RU" b="1" dirty="0"/>
              <a:t>электроинструмента.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3851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Преподаватели, работающие по профессиям швейного производства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8310" y="4005291"/>
            <a:ext cx="3287118" cy="353064"/>
          </a:xfrm>
        </p:spPr>
        <p:txBody>
          <a:bodyPr/>
          <a:lstStyle/>
          <a:p>
            <a:r>
              <a:rPr lang="ru-RU" sz="1400" b="1" dirty="0">
                <a:solidFill>
                  <a:schemeClr val="tx1"/>
                </a:solidFill>
              </a:rPr>
              <a:t>Белых Елена Владимировна</a:t>
            </a:r>
          </a:p>
          <a:p>
            <a:endParaRPr lang="ru-RU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19275" b="19275"/>
          <a:stretch>
            <a:fillRect/>
          </a:stretch>
        </p:blipFill>
        <p:spPr>
          <a:xfrm>
            <a:off x="1151510" y="2295156"/>
            <a:ext cx="1983413" cy="127763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65" y="4214949"/>
            <a:ext cx="896983" cy="1018903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18"/>
          </p:nvPr>
        </p:nvSpPr>
        <p:spPr>
          <a:xfrm>
            <a:off x="1264778" y="4423955"/>
            <a:ext cx="3230310" cy="481331"/>
          </a:xfrm>
        </p:spPr>
        <p:txBody>
          <a:bodyPr>
            <a:noAutofit/>
          </a:bodyPr>
          <a:lstStyle/>
          <a:p>
            <a:r>
              <a:rPr lang="ru-RU" b="1" dirty="0" smtClean="0"/>
              <a:t>Костенко Наталья Михайловна</a:t>
            </a:r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9" b="5619"/>
          <a:stretch>
            <a:fillRect/>
          </a:stretch>
        </p:blipFill>
        <p:spPr>
          <a:xfrm>
            <a:off x="4400120" y="1758769"/>
            <a:ext cx="2691241" cy="1591510"/>
          </a:xfrm>
        </p:spPr>
      </p:pic>
      <p:sp>
        <p:nvSpPr>
          <p:cNvPr id="8" name="Текст 7"/>
          <p:cNvSpPr>
            <a:spLocks noGrp="1"/>
          </p:cNvSpPr>
          <p:nvPr>
            <p:ph type="body" sz="half" idx="19"/>
          </p:nvPr>
        </p:nvSpPr>
        <p:spPr>
          <a:xfrm>
            <a:off x="4568865" y="5700043"/>
            <a:ext cx="3050438" cy="734939"/>
          </a:xfrm>
        </p:spPr>
        <p:txBody>
          <a:bodyPr>
            <a:normAutofit/>
          </a:bodyPr>
          <a:lstStyle/>
          <a:p>
            <a:r>
              <a:rPr lang="ru-RU" b="1" dirty="0" smtClean="0"/>
              <a:t>Педагоги прошли обучение и являются экспертами по демонстрационному экзамену</a:t>
            </a:r>
            <a:endParaRPr lang="ru-RU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8692735" y="4045737"/>
            <a:ext cx="3050438" cy="651154"/>
          </a:xfrm>
        </p:spPr>
        <p:txBody>
          <a:bodyPr/>
          <a:lstStyle/>
          <a:p>
            <a:r>
              <a:rPr lang="ru-RU" sz="1400" b="1" dirty="0">
                <a:solidFill>
                  <a:schemeClr val="tx1"/>
                </a:solidFill>
              </a:rPr>
              <a:t>Манькова Галина Михайловна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1" b="10551"/>
          <a:stretch>
            <a:fillRect/>
          </a:stretch>
        </p:blipFill>
        <p:spPr>
          <a:xfrm>
            <a:off x="4672357" y="3814155"/>
            <a:ext cx="2691242" cy="1591510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0"/>
          </p:nvPr>
        </p:nvSpPr>
        <p:spPr>
          <a:xfrm>
            <a:off x="8070520" y="5175292"/>
            <a:ext cx="3050437" cy="843054"/>
          </a:xfrm>
        </p:spPr>
        <p:txBody>
          <a:bodyPr/>
          <a:lstStyle/>
          <a:p>
            <a:r>
              <a:rPr lang="ru-RU" b="1" dirty="0" smtClean="0"/>
              <a:t>Сердюкова Ольга Владимировна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832" y="1540278"/>
            <a:ext cx="2790468" cy="239921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406537" y="3420547"/>
            <a:ext cx="32570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Портнягина Татьяна </a:t>
            </a:r>
            <a:r>
              <a:rPr lang="ru-RU" sz="1400" b="1" dirty="0" smtClean="0"/>
              <a:t>Дмитриевна</a:t>
            </a:r>
            <a:endParaRPr lang="ru-RU" sz="14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2915" y="4792395"/>
            <a:ext cx="1486213" cy="15897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9707799" y="4957554"/>
            <a:ext cx="1922892" cy="15984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flipH="1">
            <a:off x="94004" y="5896599"/>
            <a:ext cx="2973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Пичугина Галина Алексеевна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67544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Профессии: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9283" y="3768695"/>
            <a:ext cx="3675552" cy="512747"/>
          </a:xfrm>
        </p:spPr>
        <p:txBody>
          <a:bodyPr/>
          <a:lstStyle/>
          <a:p>
            <a:r>
              <a:rPr lang="ru-RU" b="1" dirty="0" smtClean="0"/>
              <a:t>Парикмахер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18"/>
          </p:nvPr>
        </p:nvSpPr>
        <p:spPr>
          <a:xfrm>
            <a:off x="256374" y="4383993"/>
            <a:ext cx="3829375" cy="1965533"/>
          </a:xfrm>
        </p:spPr>
        <p:txBody>
          <a:bodyPr>
            <a:no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по уходу за волосами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путем физического и химического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воздействия на волосы;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-удовлетворение потребностей клиента с учетом индивидуальных особенностей и направлений моды.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предоставление услуг по уходу за волосами путем физического и химического воздействия на волосы;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-удовлетворение потребностей клиента с учетом индивидуальных особенностей и направлений моды.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66901" y="4413745"/>
            <a:ext cx="3495230" cy="1628132"/>
          </a:xfrm>
        </p:spPr>
        <p:txBody>
          <a:bodyPr/>
          <a:lstStyle/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Тракторист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(категория «С»)</a:t>
            </a:r>
          </a:p>
          <a:p>
            <a:r>
              <a:rPr lang="ru-RU" sz="1200" dirty="0"/>
              <a:t>-	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тракторами для производства работ с прицепными приспособлениями и устройствами, с соблюдением правил дорожного движения.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19"/>
          </p:nvPr>
        </p:nvSpPr>
        <p:spPr>
          <a:xfrm>
            <a:off x="4568864" y="5768411"/>
            <a:ext cx="3050438" cy="900942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Тир Вадим Вадимович</a:t>
            </a:r>
            <a:endParaRPr lang="ru-RU" b="1" dirty="0">
              <a:solidFill>
                <a:schemeClr val="tx1"/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7563027" y="4315626"/>
            <a:ext cx="4546363" cy="1752665"/>
          </a:xfrm>
        </p:spPr>
        <p:txBody>
          <a:bodyPr/>
          <a:lstStyle/>
          <a:p>
            <a:r>
              <a:rPr lang="ru-RU" b="1" dirty="0"/>
              <a:t>Станочник деревообрабатывающих станков</a:t>
            </a:r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0"/>
          </p:nvPr>
        </p:nvSpPr>
        <p:spPr>
          <a:xfrm>
            <a:off x="7657032" y="5548552"/>
            <a:ext cx="4614728" cy="1125714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специалист по ремонту и обслуживанию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деревообрабатывающих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станков и электроинструмента.</a:t>
            </a:r>
          </a:p>
          <a:p>
            <a:r>
              <a:rPr lang="ru-RU" b="1" dirty="0" smtClean="0"/>
              <a:t>Окладников Константин Иванович</a:t>
            </a:r>
            <a:endParaRPr lang="ru-RU" b="1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2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1" r="26711" b="10551"/>
          <a:stretch/>
        </p:blipFill>
        <p:spPr>
          <a:xfrm rot="5400000">
            <a:off x="4919581" y="2379643"/>
            <a:ext cx="1972061" cy="1592263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90" y="1777559"/>
            <a:ext cx="1396292" cy="18956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4033" y="2185788"/>
            <a:ext cx="1431460" cy="210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3286" y="5691499"/>
            <a:ext cx="2922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33286" y="6306796"/>
            <a:ext cx="3144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Сердюкова Оксана Константиновна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94816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Профессии: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2" y="4195011"/>
            <a:ext cx="3050439" cy="602620"/>
          </a:xfrm>
        </p:spPr>
        <p:txBody>
          <a:bodyPr/>
          <a:lstStyle/>
          <a:p>
            <a:pPr algn="ctr"/>
            <a:r>
              <a:rPr lang="ru-RU" sz="2800" b="1" dirty="0" smtClean="0"/>
              <a:t>Повар, пекарь</a:t>
            </a:r>
            <a:endParaRPr lang="ru-RU" sz="2800" b="1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8" b="23958"/>
          <a:stretch>
            <a:fillRect/>
          </a:stretch>
        </p:blipFill>
        <p:spPr>
          <a:xfrm>
            <a:off x="1890943" y="2665644"/>
            <a:ext cx="1846186" cy="1591510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18"/>
          </p:nvPr>
        </p:nvSpPr>
        <p:spPr>
          <a:xfrm>
            <a:off x="282011" y="4904509"/>
            <a:ext cx="4178894" cy="195349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специалист по приготовлению блюд из различных ингредиентов с использованием различной бытовой техники.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Баширина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Ирина Владимировна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Гизатулин</a:t>
            </a:r>
            <a:r>
              <a:rPr lang="ru-RU" b="1" dirty="0" smtClean="0">
                <a:solidFill>
                  <a:schemeClr val="tx1"/>
                </a:solidFill>
              </a:rPr>
              <a:t> Максим </a:t>
            </a:r>
            <a:r>
              <a:rPr lang="ru-RU" b="1" dirty="0" err="1" smtClean="0">
                <a:solidFill>
                  <a:schemeClr val="tx1"/>
                </a:solidFill>
              </a:rPr>
              <a:t>Фанильевич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Зайцева Анна Владимировна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70119" y="4373820"/>
            <a:ext cx="7821881" cy="1205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spcBef>
                <a:spcPts val="1000"/>
              </a:spcBef>
              <a:buClr>
                <a:srgbClr val="ACD433"/>
              </a:buClr>
              <a:buSzPct val="80000"/>
            </a:pPr>
            <a:r>
              <a:rPr lang="ru-RU" sz="2000" b="1" dirty="0" smtClean="0">
                <a:solidFill>
                  <a:srgbClr val="ACD433"/>
                </a:solidFill>
              </a:rPr>
              <a:t>Слесарь </a:t>
            </a:r>
            <a:r>
              <a:rPr lang="ru-RU" sz="2000" b="1" dirty="0">
                <a:solidFill>
                  <a:srgbClr val="ACD433"/>
                </a:solidFill>
              </a:rPr>
              <a:t>по ремонту и обслуживанию электрооборудования</a:t>
            </a:r>
          </a:p>
          <a:p>
            <a:pPr lvl="0" defTabSz="457200">
              <a:spcBef>
                <a:spcPts val="1000"/>
              </a:spcBef>
              <a:buClr>
                <a:srgbClr val="ACD433"/>
              </a:buClr>
              <a:buSzPct val="80000"/>
            </a:pPr>
            <a:endParaRPr lang="ru-RU" sz="2400" b="1" dirty="0">
              <a:solidFill>
                <a:srgbClr val="ACD433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742774" y="5164110"/>
            <a:ext cx="6067514" cy="1149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CD433"/>
              </a:buClr>
              <a:buSzPct val="80000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специалисты по монтажу и ремонту электрооборудования с применением различного электроизмерительного оборудования и инструмента.</a:t>
            </a:r>
          </a:p>
          <a:p>
            <a:pPr defTabSz="457200">
              <a:spcBef>
                <a:spcPts val="1000"/>
              </a:spcBef>
              <a:buClr>
                <a:srgbClr val="ACD433"/>
              </a:buClr>
              <a:buSzPct val="80000"/>
            </a:pPr>
            <a:endParaRPr lang="ru-RU" sz="1200" b="1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defTabSz="457200">
              <a:spcBef>
                <a:spcPts val="1000"/>
              </a:spcBef>
              <a:buClr>
                <a:srgbClr val="ACD433"/>
              </a:buClr>
              <a:buSzPct val="80000"/>
            </a:pPr>
            <a:r>
              <a:rPr lang="ru-RU" sz="12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Карпов Анатолий Николаевич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222" y="2542903"/>
            <a:ext cx="1323704" cy="19158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3085" y="2618912"/>
            <a:ext cx="1408209" cy="17680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514" y="2603734"/>
            <a:ext cx="1389120" cy="172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Профессии: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404" y="3647435"/>
            <a:ext cx="3069610" cy="962526"/>
          </a:xfrm>
        </p:spPr>
        <p:txBody>
          <a:bodyPr/>
          <a:lstStyle/>
          <a:p>
            <a:r>
              <a:rPr lang="ru-RU" b="1" dirty="0" smtClean="0"/>
              <a:t>Кузнец ручной ковки</a:t>
            </a:r>
            <a:endParaRPr lang="ru-RU" b="1" dirty="0"/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9" b="5619"/>
          <a:stretch>
            <a:fillRect/>
          </a:stretch>
        </p:blipFill>
        <p:spPr>
          <a:xfrm>
            <a:off x="2298819" y="2244578"/>
            <a:ext cx="2675558" cy="1591510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18"/>
          </p:nvPr>
        </p:nvSpPr>
        <p:spPr>
          <a:xfrm>
            <a:off x="324741" y="4527993"/>
            <a:ext cx="3769554" cy="917949"/>
          </a:xfrm>
        </p:spPr>
        <p:txBody>
          <a:bodyPr>
            <a:no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Ручная ковка по эскизам, шаблонам и образцам деталей средней сложности с чистовой отделкой поверхностей и точным соблюдением размеров. Гибка, оттяжка,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отбортовка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высадка изделий средней сложности различной конфигурации из листового металла толщиной от 5 до 8 мм по чертежам и шаблонам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68865" y="4954374"/>
            <a:ext cx="3046766" cy="651156"/>
          </a:xfrm>
        </p:spPr>
        <p:txBody>
          <a:bodyPr/>
          <a:lstStyle/>
          <a:p>
            <a:r>
              <a:rPr lang="ru-RU" b="1" dirty="0"/>
              <a:t>Обувщик по ремонту обуви</a:t>
            </a:r>
          </a:p>
          <a:p>
            <a:endParaRPr lang="ru-RU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21"/>
          </p:nvPr>
        </p:nvPicPr>
        <p:blipFill>
          <a:blip r:embed="rId3"/>
          <a:srcRect t="9885" b="9885"/>
          <a:stretch>
            <a:fillRect/>
          </a:stretch>
        </p:blipFill>
        <p:spPr>
          <a:xfrm rot="5400000">
            <a:off x="4942978" y="2609976"/>
            <a:ext cx="1948442" cy="1343217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сборке и отделке обуви различного назначения</a:t>
            </a:r>
            <a:r>
              <a:rPr lang="ru-RU" dirty="0"/>
              <a:t>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7983433" y="4195010"/>
            <a:ext cx="3927517" cy="1267639"/>
          </a:xfrm>
        </p:spPr>
        <p:txBody>
          <a:bodyPr/>
          <a:lstStyle/>
          <a:p>
            <a:r>
              <a:rPr lang="ru-RU" b="1" dirty="0" smtClean="0"/>
              <a:t>Машинист (кочегар) котельной)</a:t>
            </a:r>
          </a:p>
          <a:p>
            <a:endParaRPr lang="ru-RU" dirty="0"/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" r="4695"/>
          <a:stretch>
            <a:fillRect/>
          </a:stretch>
        </p:blipFill>
        <p:spPr>
          <a:xfrm>
            <a:off x="7093009" y="2372599"/>
            <a:ext cx="2025353" cy="1591510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0"/>
          </p:nvPr>
        </p:nvSpPr>
        <p:spPr>
          <a:xfrm>
            <a:off x="8163029" y="5041122"/>
            <a:ext cx="3664794" cy="181687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специалист по обслуживанию паровых и водонагревательных котлов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r>
              <a:rPr lang="ru-RU" b="1" dirty="0" err="1" smtClean="0">
                <a:solidFill>
                  <a:schemeClr val="tx1"/>
                </a:solidFill>
              </a:rPr>
              <a:t>Аникичев</a:t>
            </a:r>
            <a:r>
              <a:rPr lang="ru-RU" b="1" dirty="0" smtClean="0">
                <a:solidFill>
                  <a:schemeClr val="tx1"/>
                </a:solidFill>
              </a:rPr>
              <a:t> Валерий Дмитриевич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Карпов Анатолий Николаевич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Евланов Борис Тимофеевич</a:t>
            </a:r>
            <a:endParaRPr lang="ru-RU" b="1" dirty="0">
              <a:solidFill>
                <a:schemeClr val="tx1"/>
              </a:solidFill>
            </a:endParaRPr>
          </a:p>
          <a:p>
            <a:endParaRPr lang="ru-RU" sz="1600" b="1" dirty="0" smtClean="0"/>
          </a:p>
          <a:p>
            <a:endParaRPr lang="ru-RU" sz="1600" b="1" dirty="0" smtClean="0"/>
          </a:p>
          <a:p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3322" y="2758133"/>
            <a:ext cx="1265249" cy="1418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7292" y="6204249"/>
            <a:ext cx="2281726" cy="276999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/>
              <a:t>Зыков Сергей </a:t>
            </a:r>
            <a:r>
              <a:rPr lang="ru-RU" sz="1200" b="1" dirty="0" smtClean="0"/>
              <a:t>Сергеевич</a:t>
            </a:r>
            <a:endParaRPr lang="ru-RU" sz="1200" b="1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032000" y="719666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 flipH="1">
            <a:off x="789203" y="6581001"/>
            <a:ext cx="307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/>
              <a:t>Дороничкин</a:t>
            </a:r>
            <a:r>
              <a:rPr lang="ru-RU" sz="1200" b="1" dirty="0" smtClean="0"/>
              <a:t> Павел Николаевич</a:t>
            </a:r>
            <a:endParaRPr lang="ru-RU" sz="1200" b="1" dirty="0"/>
          </a:p>
        </p:txBody>
      </p:sp>
      <p:cxnSp>
        <p:nvCxnSpPr>
          <p:cNvPr id="25" name="Прямая соединительная линия 24"/>
          <p:cNvCxnSpPr>
            <a:stCxn id="4" idx="1"/>
          </p:cNvCxnSpPr>
          <p:nvPr/>
        </p:nvCxnSpPr>
        <p:spPr>
          <a:xfrm>
            <a:off x="427292" y="6342749"/>
            <a:ext cx="34181" cy="117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409631" y="6007693"/>
            <a:ext cx="3076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/>
              <a:t>Маннанова</a:t>
            </a:r>
            <a:r>
              <a:rPr lang="ru-RU" sz="1400" b="1" dirty="0" smtClean="0"/>
              <a:t> Ирина Георгиевна</a:t>
            </a:r>
            <a:endParaRPr lang="ru-RU" sz="1400" b="1" dirty="0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3079" y="2442625"/>
            <a:ext cx="1044813" cy="1488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594" y="2175339"/>
            <a:ext cx="1352484" cy="1638892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3059394" y="6281159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42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 (конференц-зал)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956</TotalTime>
  <Words>993</Words>
  <Application>Microsoft Office PowerPoint</Application>
  <PresentationFormat>Широкоэкранный</PresentationFormat>
  <Paragraphs>148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 Unicode MS</vt:lpstr>
      <vt:lpstr>Arial</vt:lpstr>
      <vt:lpstr>Calibri</vt:lpstr>
      <vt:lpstr>Century Gothic</vt:lpstr>
      <vt:lpstr>Times New Roman</vt:lpstr>
      <vt:lpstr>Wingdings 3</vt:lpstr>
      <vt:lpstr>Ион (конференц-зал)</vt:lpstr>
      <vt:lpstr>Презентация PowerPoint</vt:lpstr>
      <vt:lpstr>Администрация ФКП образовательное учреждение № 305</vt:lpstr>
      <vt:lpstr>Старшие мастера </vt:lpstr>
      <vt:lpstr>Проводит обучение по следующим профессиям:</vt:lpstr>
      <vt:lpstr>Профессии:</vt:lpstr>
      <vt:lpstr>Преподаватели, работающие по профессиям швейного производства</vt:lpstr>
      <vt:lpstr>Профессии:</vt:lpstr>
      <vt:lpstr>Профессии:</vt:lpstr>
      <vt:lpstr>Профессии:</vt:lpstr>
      <vt:lpstr>Сварочная мастерская</vt:lpstr>
      <vt:lpstr>Швейная мастерская </vt:lpstr>
      <vt:lpstr>Мастерская по деревообработке</vt:lpstr>
      <vt:lpstr>Кузнечный цех</vt:lpstr>
      <vt:lpstr>Обувной цех</vt:lpstr>
      <vt:lpstr>Педагогические работники, ведущие занятия в ИК-3</vt:lpstr>
      <vt:lpstr>Педагогические работники, ведущие занятия в ИК-6</vt:lpstr>
      <vt:lpstr>Педагогические работники, которые работают в р.п. Маркова</vt:lpstr>
      <vt:lpstr>Педагогические работники, работающие в филиале № 1 (п. Плишкино)</vt:lpstr>
      <vt:lpstr>Педагогические работники филиала № 2 (п. Бозой)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305</dc:creator>
  <cp:lastModifiedBy>OU305</cp:lastModifiedBy>
  <cp:revision>93</cp:revision>
  <dcterms:created xsi:type="dcterms:W3CDTF">2018-05-04T00:13:11Z</dcterms:created>
  <dcterms:modified xsi:type="dcterms:W3CDTF">2022-04-08T04:20:38Z</dcterms:modified>
</cp:coreProperties>
</file>