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0" r:id="rId3"/>
    <p:sldId id="261" r:id="rId4"/>
    <p:sldId id="263" r:id="rId5"/>
    <p:sldId id="259" r:id="rId6"/>
    <p:sldId id="257" r:id="rId7"/>
    <p:sldId id="258" r:id="rId8"/>
    <p:sldId id="264" r:id="rId9"/>
    <p:sldId id="265" r:id="rId10"/>
    <p:sldId id="268" r:id="rId11"/>
    <p:sldId id="267" r:id="rId12"/>
    <p:sldId id="269" r:id="rId13"/>
    <p:sldId id="270" r:id="rId14"/>
    <p:sldId id="271" r:id="rId15"/>
    <p:sldId id="280" r:id="rId16"/>
    <p:sldId id="289" r:id="rId17"/>
    <p:sldId id="272" r:id="rId18"/>
    <p:sldId id="274" r:id="rId19"/>
    <p:sldId id="275" r:id="rId20"/>
    <p:sldId id="277" r:id="rId21"/>
    <p:sldId id="262" r:id="rId22"/>
    <p:sldId id="273" r:id="rId23"/>
    <p:sldId id="278" r:id="rId24"/>
    <p:sldId id="279" r:id="rId25"/>
    <p:sldId id="288" r:id="rId26"/>
    <p:sldId id="283" r:id="rId27"/>
    <p:sldId id="284" r:id="rId28"/>
    <p:sldId id="285" r:id="rId29"/>
    <p:sldId id="286" r:id="rId30"/>
    <p:sldId id="28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67" autoAdjust="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F9711-ED8F-46EC-A9AC-2CC6F9ABC932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CD1F4-606F-446F-A563-A5259FF3E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381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D1F4-606F-446F-A563-A5259FF3E08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491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CD1F4-606F-446F-A563-A5259FF3E08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491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" t="12000" r="55125" b="10000"/>
          <a:stretch/>
        </p:blipFill>
        <p:spPr bwMode="auto">
          <a:xfrm>
            <a:off x="669165" y="2704635"/>
            <a:ext cx="1873844" cy="1923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7" t="12956" r="1159" b="8851"/>
          <a:stretch/>
        </p:blipFill>
        <p:spPr bwMode="auto">
          <a:xfrm>
            <a:off x="4862461" y="2773676"/>
            <a:ext cx="1876014" cy="1808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h11kansk.ucoz.ru/papka2/20-21/financovaja/f5a5b7ae9a2f604fb40a931fa4c19e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25" y="899973"/>
            <a:ext cx="2005527" cy="1804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f3.ppt-online.org/files3/slide/s/SAmPjsKyndW0rH3o4XM6Ovfzx8lg51ZNbYIewh/slide-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6" b="57251"/>
          <a:stretch/>
        </p:blipFill>
        <p:spPr bwMode="auto">
          <a:xfrm>
            <a:off x="2624981" y="899973"/>
            <a:ext cx="2126718" cy="1859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dom\Desktop\Рисунок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699" y="899973"/>
            <a:ext cx="2097539" cy="1859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fs.znanio.ru/d5af0e/71/87/b66a8a85a778b628d1ec272741ed6c94fe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1" t="25450" r="23023" b="14848"/>
          <a:stretch/>
        </p:blipFill>
        <p:spPr bwMode="auto">
          <a:xfrm>
            <a:off x="4862461" y="4818541"/>
            <a:ext cx="1955017" cy="1559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iclamerica.com/images/services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7622" r="6178" b="5478"/>
          <a:stretch/>
        </p:blipFill>
        <p:spPr bwMode="auto">
          <a:xfrm>
            <a:off x="2687773" y="4699655"/>
            <a:ext cx="2174688" cy="1797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624981" y="999091"/>
            <a:ext cx="62792" cy="5597012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20303" y="999091"/>
            <a:ext cx="62792" cy="5588443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7769" y="999091"/>
            <a:ext cx="62792" cy="5597012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69165" y="999091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85080" y="2709714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69164" y="4699655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85080" y="6587534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https://www.clipartkey.com/mpngs/m/168-1688065_transparent-question-mark-image-pn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963" y="2759868"/>
            <a:ext cx="2015340" cy="1867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fsd.multiurok.ru/html/2018/11/10/s_5be6fab761e50/993584_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1" y="4846840"/>
            <a:ext cx="1987212" cy="158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4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11216" y="175671"/>
            <a:ext cx="4807768" cy="1231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Извлекать запрашиваемую информацию, умение читать графическую информацию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8" t="41791" r="28883" b="18657"/>
          <a:stretch/>
        </p:blipFill>
        <p:spPr bwMode="auto">
          <a:xfrm>
            <a:off x="179512" y="4293096"/>
            <a:ext cx="5074470" cy="2531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5" t="15252" r="28496" b="36241"/>
          <a:stretch/>
        </p:blipFill>
        <p:spPr bwMode="auto">
          <a:xfrm>
            <a:off x="179512" y="188640"/>
            <a:ext cx="4176464" cy="2543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6" t="23085" r="28707" b="36427"/>
          <a:stretch/>
        </p:blipFill>
        <p:spPr bwMode="auto">
          <a:xfrm>
            <a:off x="4139952" y="1844824"/>
            <a:ext cx="4550297" cy="2961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19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7296"/>
            <a:ext cx="4608512" cy="198884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000" b="1" dirty="0" smtClean="0"/>
              <a:t>Answer the questions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>What’s your name?</a:t>
            </a:r>
            <a:br>
              <a:rPr lang="en-US" sz="2000" dirty="0" smtClean="0"/>
            </a:br>
            <a:r>
              <a:rPr lang="en-US" sz="2000" dirty="0" smtClean="0"/>
              <a:t>How old are you?</a:t>
            </a:r>
            <a:br>
              <a:rPr lang="en-US" sz="2000" dirty="0" smtClean="0"/>
            </a:br>
            <a:r>
              <a:rPr lang="en-US" sz="2000" dirty="0" smtClean="0"/>
              <a:t>Do you go to school?</a:t>
            </a:r>
            <a:br>
              <a:rPr lang="en-US" sz="2000" dirty="0" smtClean="0"/>
            </a:br>
            <a:r>
              <a:rPr lang="en-US" sz="2000" dirty="0" smtClean="0"/>
              <a:t>What can you do? (write?</a:t>
            </a:r>
            <a:r>
              <a:rPr lang="ru-RU" sz="2000" dirty="0" smtClean="0"/>
              <a:t> </a:t>
            </a:r>
            <a:r>
              <a:rPr lang="en-US" sz="2000" dirty="0" smtClean="0"/>
              <a:t>read? Sing? )</a:t>
            </a:r>
            <a:br>
              <a:rPr lang="en-US" sz="2000" dirty="0" smtClean="0"/>
            </a:br>
            <a:r>
              <a:rPr lang="en-US" sz="2000" dirty="0" smtClean="0"/>
              <a:t>Do you like winter holiday? Why?</a:t>
            </a:r>
            <a:endParaRPr lang="ru-RU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7" t="21269" r="28673" b="19963"/>
          <a:stretch/>
        </p:blipFill>
        <p:spPr bwMode="auto">
          <a:xfrm>
            <a:off x="4728545" y="260648"/>
            <a:ext cx="3984443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6" t="34842" r="36259" b="17024"/>
          <a:stretch/>
        </p:blipFill>
        <p:spPr bwMode="auto">
          <a:xfrm>
            <a:off x="136405" y="2126226"/>
            <a:ext cx="4919110" cy="3420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9" t="30313" r="26294" b="51726"/>
          <a:stretch/>
        </p:blipFill>
        <p:spPr bwMode="auto">
          <a:xfrm>
            <a:off x="3300804" y="5445224"/>
            <a:ext cx="5412183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-171400"/>
            <a:ext cx="5616624" cy="1296144"/>
          </a:xfrm>
        </p:spPr>
        <p:txBody>
          <a:bodyPr/>
          <a:lstStyle/>
          <a:p>
            <a:r>
              <a:rPr lang="ru-RU" dirty="0" smtClean="0"/>
              <a:t>Находить и извлекать информацию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21082" r="27624" b="13620"/>
          <a:stretch/>
        </p:blipFill>
        <p:spPr bwMode="auto">
          <a:xfrm>
            <a:off x="73312" y="781570"/>
            <a:ext cx="4426090" cy="3732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9" t="57718" r="24721" b="14598"/>
          <a:stretch/>
        </p:blipFill>
        <p:spPr bwMode="auto">
          <a:xfrm>
            <a:off x="2987824" y="4514417"/>
            <a:ext cx="5691117" cy="2241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4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4" t="53918" b="12873"/>
          <a:stretch/>
        </p:blipFill>
        <p:spPr bwMode="auto">
          <a:xfrm>
            <a:off x="107504" y="545340"/>
            <a:ext cx="7482771" cy="2429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1" t="15066" r="28916" b="31017"/>
          <a:stretch/>
        </p:blipFill>
        <p:spPr bwMode="auto">
          <a:xfrm>
            <a:off x="4860032" y="456316"/>
            <a:ext cx="4005756" cy="2607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8" t="11567" r="25527" b="6250"/>
          <a:stretch/>
        </p:blipFill>
        <p:spPr bwMode="auto">
          <a:xfrm>
            <a:off x="2267744" y="3092136"/>
            <a:ext cx="3888432" cy="3731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95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404664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Составление </a:t>
            </a:r>
            <a:r>
              <a:rPr lang="ru-RU" sz="3600" b="1" dirty="0" err="1"/>
              <a:t>Синквейна</a:t>
            </a:r>
            <a:r>
              <a:rPr lang="ru-RU" sz="3600" b="1" dirty="0"/>
              <a:t> </a:t>
            </a:r>
            <a:endParaRPr lang="ru-RU" sz="3600" b="1" dirty="0" smtClean="0"/>
          </a:p>
        </p:txBody>
      </p:sp>
      <p:pic>
        <p:nvPicPr>
          <p:cNvPr id="14338" name="Picture 2" descr="C:\Users\dom\Desktop\kak-pravilno-sostavlyat-sinkvey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5" t="14684" r="12909" b="12130"/>
          <a:stretch/>
        </p:blipFill>
        <p:spPr bwMode="auto">
          <a:xfrm>
            <a:off x="1921797" y="1050995"/>
            <a:ext cx="5242491" cy="2972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947164"/>
              </p:ext>
            </p:extLst>
          </p:nvPr>
        </p:nvGraphicFramePr>
        <p:xfrm>
          <a:off x="1331640" y="4293096"/>
          <a:ext cx="6720408" cy="227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36"/>
                <a:gridCol w="2240136"/>
                <a:gridCol w="2240136"/>
              </a:tblGrid>
              <a:tr h="5695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Cheese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r>
                        <a:rPr lang="ru-RU" dirty="0" err="1" smtClean="0"/>
                        <a:t>хема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Mice</a:t>
                      </a:r>
                      <a:endParaRPr lang="ru-RU" dirty="0"/>
                    </a:p>
                  </a:txBody>
                  <a:tcPr/>
                </a:tc>
              </a:tr>
              <a:tr h="5695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1)Food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1)1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сущ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1)</a:t>
                      </a:r>
                      <a:endParaRPr lang="ru-RU" dirty="0"/>
                    </a:p>
                  </a:txBody>
                  <a:tcPr/>
                </a:tc>
              </a:tr>
              <a:tr h="5695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2)tasty, yellow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2)2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2)</a:t>
                      </a:r>
                      <a:endParaRPr lang="ru-RU" dirty="0"/>
                    </a:p>
                  </a:txBody>
                  <a:tcPr/>
                </a:tc>
              </a:tr>
              <a:tr h="56956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3)to smell, to eat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3)2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глаг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0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" t="12000" r="55125" b="10000"/>
          <a:stretch/>
        </p:blipFill>
        <p:spPr bwMode="auto">
          <a:xfrm>
            <a:off x="669165" y="2704635"/>
            <a:ext cx="1873844" cy="1923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7" t="12956" r="1159" b="8851"/>
          <a:stretch/>
        </p:blipFill>
        <p:spPr bwMode="auto">
          <a:xfrm>
            <a:off x="4862461" y="2773676"/>
            <a:ext cx="1876014" cy="1808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h11kansk.ucoz.ru/papka2/20-21/financovaja/f5a5b7ae9a2f604fb40a931fa4c19e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25" y="899973"/>
            <a:ext cx="2005527" cy="1804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cf3.ppt-online.org/files3/slide/s/SAmPjsKyndW0rH3o4XM6Ovfzx8lg51ZNbYIewh/slide-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6" b="57251"/>
          <a:stretch/>
        </p:blipFill>
        <p:spPr bwMode="auto">
          <a:xfrm>
            <a:off x="2624981" y="899973"/>
            <a:ext cx="2126718" cy="1859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avatars.mds.yandex.net/get-zen_doc/197911/pub_5d639d458c5be800aea8ae2a_5d639fe9d7859b00ad3b32de/scale_120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8" t="14603" r="13193" b="8979"/>
          <a:stretch/>
        </p:blipFill>
        <p:spPr bwMode="auto">
          <a:xfrm>
            <a:off x="766940" y="4818541"/>
            <a:ext cx="1959478" cy="1582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dom\Desktop\Рисунок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699" y="899973"/>
            <a:ext cx="2097539" cy="1859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fs.znanio.ru/d5af0e/71/87/b66a8a85a778b628d1ec272741ed6c94f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1" t="25450" r="23023" b="14848"/>
          <a:stretch/>
        </p:blipFill>
        <p:spPr bwMode="auto">
          <a:xfrm>
            <a:off x="4862461" y="4818541"/>
            <a:ext cx="1955017" cy="1559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iclamerica.com/images/services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7622" r="6178" b="5478"/>
          <a:stretch/>
        </p:blipFill>
        <p:spPr bwMode="auto">
          <a:xfrm>
            <a:off x="2687773" y="4699655"/>
            <a:ext cx="2174688" cy="1797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624981" y="999091"/>
            <a:ext cx="62792" cy="5597012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20303" y="999091"/>
            <a:ext cx="62792" cy="5588443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7769" y="999091"/>
            <a:ext cx="62792" cy="5597012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69165" y="999091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85080" y="2709714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69164" y="4699655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85080" y="6587534"/>
            <a:ext cx="61800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https://www.clipartkey.com/mpngs/m/168-1688065_transparent-question-mark-image-pn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963" y="2759868"/>
            <a:ext cx="2015340" cy="1867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0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073b/00152962-c53861bb/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8" t="14431" r="16166" b="16361"/>
          <a:stretch/>
        </p:blipFill>
        <p:spPr bwMode="auto">
          <a:xfrm>
            <a:off x="251520" y="188640"/>
            <a:ext cx="41150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s.znanio.ru/methodology/images/9c/92/9c9240b521732c1c32ea40cead14d51166625af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14093" r="5280" b="6015"/>
          <a:stretch/>
        </p:blipFill>
        <p:spPr bwMode="auto">
          <a:xfrm>
            <a:off x="3732436" y="3068960"/>
            <a:ext cx="4704338" cy="302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008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789040"/>
            <a:ext cx="7848872" cy="2383160"/>
          </a:xfrm>
        </p:spPr>
        <p:txBody>
          <a:bodyPr>
            <a:noAutofit/>
          </a:bodyPr>
          <a:lstStyle/>
          <a:p>
            <a:pPr algn="l"/>
            <a:r>
              <a:rPr lang="ru-RU" b="1" i="1" dirty="0"/>
              <a:t>Математическая грамотность </a:t>
            </a:r>
            <a:r>
              <a:rPr lang="ru-RU" i="1" dirty="0"/>
              <a:t>–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ru-RU" i="1" dirty="0" smtClean="0"/>
              <a:t>это </a:t>
            </a:r>
            <a:r>
              <a:rPr lang="ru-RU" i="1" dirty="0"/>
              <a:t>способность человека мыслить</a:t>
            </a:r>
            <a:br>
              <a:rPr lang="ru-RU" i="1" dirty="0"/>
            </a:br>
            <a:r>
              <a:rPr lang="ru-RU" i="1" dirty="0"/>
              <a:t>математически, формулировать, применять и </a:t>
            </a:r>
            <a:r>
              <a:rPr lang="ru-RU" i="1" dirty="0" smtClean="0"/>
              <a:t>интерпретировать математику </a:t>
            </a:r>
            <a:r>
              <a:rPr lang="ru-RU" i="1" dirty="0"/>
              <a:t>для решения задач в разнообразных </a:t>
            </a:r>
            <a:r>
              <a:rPr lang="ru-RU" i="1" dirty="0" smtClean="0"/>
              <a:t>практических контекстах</a:t>
            </a:r>
            <a:r>
              <a:rPr lang="ru-RU" i="1" dirty="0"/>
              <a:t>.</a:t>
            </a:r>
            <a:br>
              <a:rPr lang="ru-RU" i="1" dirty="0"/>
            </a:br>
            <a:endParaRPr lang="ru-RU" i="1" dirty="0"/>
          </a:p>
        </p:txBody>
      </p:sp>
      <p:pic>
        <p:nvPicPr>
          <p:cNvPr id="15363" name="Picture 3" descr="C:\Users\dom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7650"/>
            <a:ext cx="3706813" cy="3181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7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9" t="21269" r="53427" b="59702"/>
          <a:stretch/>
        </p:blipFill>
        <p:spPr bwMode="auto">
          <a:xfrm>
            <a:off x="395536" y="476672"/>
            <a:ext cx="641224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6" t="30411" r="22589" b="33022"/>
          <a:stretch/>
        </p:blipFill>
        <p:spPr bwMode="auto">
          <a:xfrm>
            <a:off x="395535" y="3284984"/>
            <a:ext cx="6829215" cy="2890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5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79512" y="260648"/>
            <a:ext cx="4000500" cy="3048001"/>
            <a:chOff x="323528" y="404664"/>
            <a:chExt cx="4000500" cy="3048001"/>
          </a:xfrm>
        </p:grpSpPr>
        <p:pic>
          <p:nvPicPr>
            <p:cNvPr id="5122" name="Picture 2" descr="https://ds02.infourok.ru/uploads/ex/0ce9/000452a8-91d32bb0/hello_html_3d52f68a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404664"/>
              <a:ext cx="4000500" cy="30480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2379187" y="1114589"/>
              <a:ext cx="79995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3" t="16713" r="15876" b="28359"/>
          <a:stretch/>
        </p:blipFill>
        <p:spPr bwMode="auto">
          <a:xfrm>
            <a:off x="2411760" y="3323424"/>
            <a:ext cx="6381436" cy="3403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86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429000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	Функциональная грамотность </a:t>
            </a:r>
            <a:r>
              <a:rPr lang="ru-RU" sz="2800" i="1" dirty="0" smtClean="0"/>
              <a:t>–</a:t>
            </a:r>
          </a:p>
          <a:p>
            <a:pPr algn="just"/>
            <a:r>
              <a:rPr lang="ru-RU" sz="2800" i="1" dirty="0" smtClean="0"/>
              <a:t> это </a:t>
            </a:r>
            <a:r>
              <a:rPr lang="ru-RU" sz="2800" i="1" dirty="0"/>
              <a:t>способность человека использовать приобретаемый в течение жизни знания для решения широкого диапазона жизненных задач,  в различных сферах человеческой деятельности,  в общении и в социальных отношениях</a:t>
            </a:r>
            <a:r>
              <a:rPr lang="ru-RU" i="1" dirty="0"/>
              <a:t>.</a:t>
            </a:r>
          </a:p>
        </p:txBody>
      </p:sp>
      <p:pic>
        <p:nvPicPr>
          <p:cNvPr id="2050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" t="12000" r="55125" b="10000"/>
          <a:stretch/>
        </p:blipFill>
        <p:spPr bwMode="auto">
          <a:xfrm>
            <a:off x="5364088" y="260647"/>
            <a:ext cx="3126766" cy="3209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284984"/>
            <a:ext cx="7516688" cy="2887215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/>
              <a:t>Глобальные </a:t>
            </a:r>
            <a:r>
              <a:rPr lang="ru-RU" b="1" i="1" dirty="0"/>
              <a:t>компетенции </a:t>
            </a:r>
            <a:r>
              <a:rPr lang="ru-RU" i="1" dirty="0" smtClean="0"/>
              <a:t>–</a:t>
            </a:r>
            <a:br>
              <a:rPr lang="ru-RU" i="1" dirty="0" smtClean="0"/>
            </a:br>
            <a:r>
              <a:rPr lang="ru-RU" i="1" dirty="0" smtClean="0"/>
              <a:t>способность </a:t>
            </a:r>
            <a:r>
              <a:rPr lang="ru-RU" i="1" dirty="0"/>
              <a:t>критически рассматривать с различных точек зрения проблемы глобального характера и межкультурного </a:t>
            </a:r>
            <a:r>
              <a:rPr lang="ru-RU" i="1" dirty="0" smtClean="0"/>
              <a:t>взаимодействия.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pic>
        <p:nvPicPr>
          <p:cNvPr id="7170" name="Picture 2" descr="https://siclamerica.com/images/service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7622" r="6178" b="5478"/>
          <a:stretch/>
        </p:blipFill>
        <p:spPr bwMode="auto">
          <a:xfrm>
            <a:off x="4716016" y="116632"/>
            <a:ext cx="3830850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84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4" descr="https://s1.slide-share.ru/s_slide/6f59c7bf8bc7b76beba0e2b66ab41b52/ae158fc2-a307-4f04-b829-94e1de8262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s1.slide-share.ru/s_slide/6f59c7bf8bc7b76beba0e2b66ab41b52/ae158fc2-a307-4f04-b829-94e1de82628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s://avatars.mds.yandex.net/get-zen_doc/197911/pub_5d639d458c5be800aea8ae2a_5d639fe9d7859b00ad3b32de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1" t="14603" r="13193" b="8979"/>
          <a:stretch/>
        </p:blipFill>
        <p:spPr bwMode="auto">
          <a:xfrm>
            <a:off x="332413" y="2076263"/>
            <a:ext cx="6759868" cy="4147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fsd.multiurok.ru/html/2018/11/10/s_5be6fab761e50/993584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118" y="160338"/>
            <a:ext cx="2408302" cy="191592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6601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996952"/>
            <a:ext cx="8496944" cy="3607296"/>
          </a:xfrm>
        </p:spPr>
        <p:txBody>
          <a:bodyPr>
            <a:normAutofit/>
          </a:bodyPr>
          <a:lstStyle/>
          <a:p>
            <a:pPr algn="l"/>
            <a:r>
              <a:rPr lang="ru-RU" b="1" i="1" dirty="0"/>
              <a:t>Креативное</a:t>
            </a:r>
            <a:r>
              <a:rPr lang="ru-RU" i="1" dirty="0"/>
              <a:t> </a:t>
            </a:r>
            <a:r>
              <a:rPr lang="ru-RU" b="1" i="1" dirty="0"/>
              <a:t>мышление</a:t>
            </a:r>
            <a:r>
              <a:rPr lang="ru-RU" i="1" dirty="0"/>
              <a:t> </a:t>
            </a:r>
            <a:r>
              <a:rPr lang="ru-RU" i="1" dirty="0" smtClean="0"/>
              <a:t>—</a:t>
            </a:r>
            <a:br>
              <a:rPr lang="ru-RU" i="1" dirty="0" smtClean="0"/>
            </a:br>
            <a:r>
              <a:rPr lang="ru-RU" i="1" dirty="0" smtClean="0"/>
              <a:t>умение </a:t>
            </a:r>
            <a:r>
              <a:rPr lang="ru-RU" i="1" dirty="0"/>
              <a:t>человека использовать свое воображение для выработки и совершенствования идей, формирования нового знания, решения задач, с которыми он не сталкивался раньше.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fs.znanio.ru/d5af0e/71/87/b66a8a85a778b628d1ec272741ed6c94f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1" t="25450" r="23023" b="14848"/>
          <a:stretch/>
        </p:blipFill>
        <p:spPr bwMode="auto">
          <a:xfrm>
            <a:off x="4458846" y="404664"/>
            <a:ext cx="4018646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8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7" t="22202" r="14303" b="9142"/>
          <a:stretch/>
        </p:blipFill>
        <p:spPr bwMode="auto">
          <a:xfrm>
            <a:off x="4304065" y="1214572"/>
            <a:ext cx="4456760" cy="4518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4" b="2746"/>
          <a:stretch/>
        </p:blipFill>
        <p:spPr bwMode="auto">
          <a:xfrm>
            <a:off x="251520" y="989638"/>
            <a:ext cx="403174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46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7" t="46827" r="26995" b="9907"/>
          <a:stretch/>
        </p:blipFill>
        <p:spPr bwMode="auto">
          <a:xfrm>
            <a:off x="4698842" y="3988511"/>
            <a:ext cx="3805419" cy="2624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4" t="12453" r="28917" b="9375"/>
          <a:stretch/>
        </p:blipFill>
        <p:spPr bwMode="auto">
          <a:xfrm>
            <a:off x="4586192" y="14699"/>
            <a:ext cx="4030717" cy="3973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14" y="188640"/>
            <a:ext cx="4256777" cy="630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5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ПРОЕКТ 2022\КОМИКС ПРОЕКТ\проект 2022 - плакат 1 без ч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5" r="12631"/>
          <a:stretch/>
        </p:blipFill>
        <p:spPr bwMode="auto">
          <a:xfrm>
            <a:off x="0" y="175701"/>
            <a:ext cx="8834388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59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5073" y="292080"/>
            <a:ext cx="694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https://</a:t>
            </a:r>
            <a:r>
              <a:rPr lang="en-US" sz="3200" b="1" dirty="0"/>
              <a:t>testedu.ru/test/english-language</a:t>
            </a:r>
            <a:r>
              <a:rPr lang="en-US" sz="2400" b="1" dirty="0" smtClean="0"/>
              <a:t>/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4" t="5532" r="31176" b="27586"/>
          <a:stretch/>
        </p:blipFill>
        <p:spPr bwMode="auto">
          <a:xfrm>
            <a:off x="179512" y="3120221"/>
            <a:ext cx="3957275" cy="3498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110754" y="3212977"/>
            <a:ext cx="4421685" cy="3313264"/>
            <a:chOff x="1573886" y="2204864"/>
            <a:chExt cx="4766777" cy="307533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88" t="35022" r="25281" b="8944"/>
            <a:stretch/>
          </p:blipFill>
          <p:spPr bwMode="auto">
            <a:xfrm>
              <a:off x="1573886" y="2204864"/>
              <a:ext cx="4766777" cy="30753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08" t="54286" r="25403" b="24693"/>
            <a:stretch/>
          </p:blipFill>
          <p:spPr bwMode="auto">
            <a:xfrm>
              <a:off x="1573886" y="2291495"/>
              <a:ext cx="4766777" cy="11594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3" t="33513" r="11953" b="36961"/>
          <a:stretch/>
        </p:blipFill>
        <p:spPr bwMode="auto">
          <a:xfrm>
            <a:off x="388656" y="976141"/>
            <a:ext cx="8008883" cy="2159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61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0991" r="12879" b="44505"/>
          <a:stretch/>
        </p:blipFill>
        <p:spPr bwMode="auto">
          <a:xfrm>
            <a:off x="395536" y="703147"/>
            <a:ext cx="7560840" cy="222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19" y="118373"/>
            <a:ext cx="845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https://</a:t>
            </a:r>
            <a:r>
              <a:rPr lang="en-US" sz="3200" dirty="0" smtClean="0"/>
              <a:t>learnenglishkids.britishcouncil.or</a:t>
            </a:r>
            <a:r>
              <a:rPr lang="en-US" sz="3200" dirty="0"/>
              <a:t>g</a:t>
            </a: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t="21013" r="40427" b="7867"/>
          <a:stretch/>
        </p:blipFill>
        <p:spPr bwMode="auto">
          <a:xfrm>
            <a:off x="1178333" y="3143583"/>
            <a:ext cx="3308391" cy="283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 t="10884" r="42972" b="5926"/>
          <a:stretch/>
        </p:blipFill>
        <p:spPr bwMode="auto">
          <a:xfrm>
            <a:off x="5232107" y="2708920"/>
            <a:ext cx="3477793" cy="404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16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11513" r="19550" b="6250"/>
          <a:stretch/>
        </p:blipFill>
        <p:spPr bwMode="auto">
          <a:xfrm>
            <a:off x="508139" y="1268761"/>
            <a:ext cx="480783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5150" y="332656"/>
            <a:ext cx="7420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https://www.starfall.com/h/ltr-classic/</a:t>
            </a:r>
            <a:endParaRPr lang="ru-RU" sz="36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8" t="12090" r="9127" b="5756"/>
          <a:stretch/>
        </p:blipFill>
        <p:spPr bwMode="auto">
          <a:xfrm>
            <a:off x="3995936" y="3510758"/>
            <a:ext cx="4487780" cy="30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45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" t="6250" r="6604" b="65132"/>
          <a:stretch/>
        </p:blipFill>
        <p:spPr bwMode="auto">
          <a:xfrm>
            <a:off x="107504" y="188640"/>
            <a:ext cx="870386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9" t="11707" r="23357" b="6017"/>
          <a:stretch/>
        </p:blipFill>
        <p:spPr bwMode="auto">
          <a:xfrm>
            <a:off x="0" y="188640"/>
            <a:ext cx="8743934" cy="624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4" t="11520" r="24115" b="34375"/>
          <a:stretch/>
        </p:blipFill>
        <p:spPr bwMode="auto">
          <a:xfrm>
            <a:off x="290467" y="2239947"/>
            <a:ext cx="8337941" cy="363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8" t="15296" r="24115" b="55428"/>
          <a:stretch/>
        </p:blipFill>
        <p:spPr bwMode="auto">
          <a:xfrm>
            <a:off x="290467" y="148211"/>
            <a:ext cx="7939935" cy="214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4" t="14638" r="22628" b="15296"/>
          <a:stretch/>
        </p:blipFill>
        <p:spPr bwMode="auto">
          <a:xfrm>
            <a:off x="806556" y="1926141"/>
            <a:ext cx="7305764" cy="450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505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om\Desktop\фг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7" t="12956" r="1159" b="8851"/>
          <a:stretch/>
        </p:blipFill>
        <p:spPr bwMode="auto">
          <a:xfrm>
            <a:off x="323528" y="260686"/>
            <a:ext cx="7801016" cy="6217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10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060848"/>
            <a:ext cx="7560840" cy="4111352"/>
          </a:xfrm>
        </p:spPr>
        <p:txBody>
          <a:bodyPr>
            <a:prstTxWarp prst="textDeflateInflate">
              <a:avLst/>
            </a:prstTxWarp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164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096256"/>
            <a:ext cx="8280920" cy="3789040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/>
              <a:t>	</a:t>
            </a:r>
            <a:r>
              <a:rPr lang="ru-RU" sz="3200" b="1" i="1" dirty="0" smtClean="0"/>
              <a:t>Естественнонаучная грамотность </a:t>
            </a:r>
            <a:r>
              <a:rPr lang="ru-RU" i="1" dirty="0" smtClean="0"/>
              <a:t>- </a:t>
            </a:r>
            <a:r>
              <a:rPr lang="ru-RU" i="1" dirty="0"/>
              <a:t>способность человека занимать активную гражданскую позицию по общественно значимым </a:t>
            </a:r>
            <a:r>
              <a:rPr lang="ru-RU" i="1" dirty="0" smtClean="0"/>
              <a:t>вопросам, </a:t>
            </a:r>
            <a:r>
              <a:rPr lang="ru-RU" i="1" dirty="0"/>
              <a:t>связанными с естественными </a:t>
            </a:r>
            <a:r>
              <a:rPr lang="ru-RU" i="1" dirty="0" smtClean="0"/>
              <a:t>науками, </a:t>
            </a:r>
            <a:r>
              <a:rPr lang="ru-RU" i="1" dirty="0"/>
              <a:t>и его готовность интересоваться естественно - научными </a:t>
            </a:r>
            <a:r>
              <a:rPr lang="ru-RU" i="1" dirty="0" smtClean="0"/>
              <a:t>идеями.</a:t>
            </a:r>
            <a:endParaRPr lang="ru-RU" i="1" dirty="0"/>
          </a:p>
        </p:txBody>
      </p:sp>
      <p:pic>
        <p:nvPicPr>
          <p:cNvPr id="6146" name="Picture 2" descr="https://sh11kansk.ucoz.ru/papka2/20-21/financovaja/f5a5b7ae9a2f604fb40a931fa4c19e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609026" cy="3072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7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3" t="29427" r="27818" b="47536"/>
          <a:stretch/>
        </p:blipFill>
        <p:spPr bwMode="auto">
          <a:xfrm>
            <a:off x="0" y="1290420"/>
            <a:ext cx="4737821" cy="1451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1" t="12500" r="25696" b="57031"/>
          <a:stretch/>
        </p:blipFill>
        <p:spPr bwMode="auto">
          <a:xfrm>
            <a:off x="-59747" y="3717032"/>
            <a:ext cx="4607185" cy="2156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1" t="6903" r="50176" b="33582"/>
          <a:stretch/>
        </p:blipFill>
        <p:spPr bwMode="auto">
          <a:xfrm>
            <a:off x="4572000" y="1052736"/>
            <a:ext cx="4320480" cy="46405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4" t="19841" r="8304" b="34921"/>
          <a:stretch/>
        </p:blipFill>
        <p:spPr bwMode="auto">
          <a:xfrm>
            <a:off x="323528" y="404664"/>
            <a:ext cx="8427865" cy="2889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0" t="13163" r="17878" b="39638"/>
          <a:stretch/>
        </p:blipFill>
        <p:spPr bwMode="auto">
          <a:xfrm>
            <a:off x="993036" y="3405301"/>
            <a:ext cx="7088848" cy="3452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69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6" t="20395" r="16036" b="13816"/>
          <a:stretch/>
        </p:blipFill>
        <p:spPr bwMode="auto">
          <a:xfrm>
            <a:off x="467543" y="404664"/>
            <a:ext cx="8326733" cy="5532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36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94594"/>
            <a:ext cx="8496944" cy="4195936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/>
              <a:t>Читательская </a:t>
            </a:r>
            <a:r>
              <a:rPr lang="ru-RU" b="1" i="1" dirty="0"/>
              <a:t>грамотность  </a:t>
            </a:r>
            <a:r>
              <a:rPr lang="ru-RU" b="1" i="1" dirty="0" smtClean="0"/>
              <a:t>-   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 smtClean="0"/>
              <a:t>способность </a:t>
            </a:r>
            <a:r>
              <a:rPr lang="ru-RU" i="1" dirty="0"/>
              <a:t>человека понимать </a:t>
            </a:r>
            <a:r>
              <a:rPr lang="ru-RU" i="1" dirty="0" smtClean="0"/>
              <a:t>и использовать </a:t>
            </a:r>
            <a:r>
              <a:rPr lang="ru-RU" i="1" dirty="0"/>
              <a:t>письменные тексты , размышлять о них и заниматься </a:t>
            </a:r>
            <a:r>
              <a:rPr lang="ru-RU" i="1" dirty="0" smtClean="0"/>
              <a:t>чтением, для </a:t>
            </a:r>
            <a:r>
              <a:rPr lang="ru-RU" i="1" dirty="0"/>
              <a:t>того чтобы </a:t>
            </a:r>
            <a:r>
              <a:rPr lang="ru-RU" i="1" dirty="0" smtClean="0"/>
              <a:t>достигать </a:t>
            </a:r>
            <a:r>
              <a:rPr lang="ru-RU" i="1" dirty="0"/>
              <a:t>своих целей,  расширять свои знания </a:t>
            </a:r>
            <a:r>
              <a:rPr lang="ru-RU" i="1" dirty="0" smtClean="0"/>
              <a:t>и возможности </a:t>
            </a:r>
            <a:r>
              <a:rPr lang="ru-RU" i="1" dirty="0"/>
              <a:t>участвовать в социальной жизни.</a:t>
            </a:r>
            <a:br>
              <a:rPr lang="ru-RU" i="1" dirty="0"/>
            </a:br>
            <a:endParaRPr lang="ru-RU" i="1" dirty="0"/>
          </a:p>
        </p:txBody>
      </p:sp>
      <p:pic>
        <p:nvPicPr>
          <p:cNvPr id="7170" name="Picture 2" descr="https://cf3.ppt-online.org/files3/slide/s/SAmPjsKyndW0rH3o4XM6Ovfzx8lg51ZNbYIewh/slide-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6" b="57251"/>
          <a:stretch/>
        </p:blipFill>
        <p:spPr bwMode="auto">
          <a:xfrm>
            <a:off x="5240732" y="260648"/>
            <a:ext cx="3406487" cy="2979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4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5" t="14366" r="26155" b="7836"/>
          <a:stretch/>
        </p:blipFill>
        <p:spPr bwMode="auto">
          <a:xfrm>
            <a:off x="4481550" y="476672"/>
            <a:ext cx="3888432" cy="3449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7" t="36521" r="26085" b="33442"/>
          <a:stretch/>
        </p:blipFill>
        <p:spPr bwMode="auto">
          <a:xfrm>
            <a:off x="3563888" y="4509119"/>
            <a:ext cx="5279274" cy="1981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65021" y="219347"/>
            <a:ext cx="3658908" cy="4618854"/>
            <a:chOff x="265020" y="188640"/>
            <a:chExt cx="4550363" cy="5310742"/>
          </a:xfrm>
        </p:grpSpPr>
        <p:pic>
          <p:nvPicPr>
            <p:cNvPr id="8198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55" t="24394" r="26399" b="10681"/>
            <a:stretch/>
          </p:blipFill>
          <p:spPr bwMode="auto">
            <a:xfrm>
              <a:off x="265020" y="188640"/>
              <a:ext cx="4550363" cy="344994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9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80" t="44729" r="28078" b="18740"/>
            <a:stretch/>
          </p:blipFill>
          <p:spPr bwMode="auto">
            <a:xfrm>
              <a:off x="265021" y="3403119"/>
              <a:ext cx="4378988" cy="20962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6828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тав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610</TotalTime>
  <Words>73</Words>
  <Application>Microsoft Office PowerPoint</Application>
  <PresentationFormat>Экран (4:3)</PresentationFormat>
  <Paragraphs>29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Составная</vt:lpstr>
      <vt:lpstr>Презентация PowerPoint</vt:lpstr>
      <vt:lpstr>Презентация PowerPoint</vt:lpstr>
      <vt:lpstr>Презентация PowerPoint</vt:lpstr>
      <vt:lpstr> Естественнонаучная грамотность - способность человека занимать активную гражданскую позицию по общественно значимым вопросам, связанными с естественными науками, и его готовность интересоваться естественно - научными идеями.</vt:lpstr>
      <vt:lpstr>Презентация PowerPoint</vt:lpstr>
      <vt:lpstr>Презентация PowerPoint</vt:lpstr>
      <vt:lpstr>Презентация PowerPoint</vt:lpstr>
      <vt:lpstr>Читательская грамотность  -    способность человека понимать и использовать письменные тексты , размышлять о них и заниматься чтением, для того чтобы достигать своих целей,  расширять свои знания и возможности участвовать в социальной жизни. </vt:lpstr>
      <vt:lpstr>Презентация PowerPoint</vt:lpstr>
      <vt:lpstr>Извлекать запрашиваемую информацию, умение читать графическую информацию</vt:lpstr>
      <vt:lpstr>Answer the questions. What’s your name? How old are you? Do you go to school? What can you do? (write? read? Sing? ) Do you like winter holiday? Why?</vt:lpstr>
      <vt:lpstr>Находить и извлекать информацию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Математическая грамотность –  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 </vt:lpstr>
      <vt:lpstr>Презентация PowerPoint</vt:lpstr>
      <vt:lpstr>Презентация PowerPoint</vt:lpstr>
      <vt:lpstr>Глобальные компетенции – способность критически рассматривать с различных точек зрения проблемы глобального характера и межкультурного взаимодействия. </vt:lpstr>
      <vt:lpstr>Презентация PowerPoint</vt:lpstr>
      <vt:lpstr>Креативное мышление — умение человека использовать свое воображение для выработки и совершенствования идей, формирования нового знания, решения задач, с которыми он не сталкивался раньше.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dom</cp:lastModifiedBy>
  <cp:revision>49</cp:revision>
  <dcterms:created xsi:type="dcterms:W3CDTF">2022-04-04T04:42:36Z</dcterms:created>
  <dcterms:modified xsi:type="dcterms:W3CDTF">2022-04-27T18:59:20Z</dcterms:modified>
</cp:coreProperties>
</file>