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7" r:id="rId2"/>
    <p:sldId id="258" r:id="rId3"/>
    <p:sldId id="259" r:id="rId4"/>
    <p:sldId id="262" r:id="rId5"/>
    <p:sldId id="260" r:id="rId6"/>
    <p:sldId id="261" r:id="rId7"/>
    <p:sldId id="263" r:id="rId8"/>
    <p:sldId id="264" r:id="rId9"/>
    <p:sldId id="265" r:id="rId10"/>
    <p:sldId id="266" r:id="rId11"/>
    <p:sldId id="267"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987" autoAdjust="0"/>
    <p:restoredTop sz="95128" autoAdjust="0"/>
  </p:normalViewPr>
  <p:slideViewPr>
    <p:cSldViewPr snapToGrid="0">
      <p:cViewPr varScale="1">
        <p:scale>
          <a:sx n="111" d="100"/>
          <a:sy n="111" d="100"/>
        </p:scale>
        <p:origin x="-498" y="-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ru-RU" smtClean="0"/>
              <a:t>Образец заголовка</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746B3819-CA23-4438-9AEE-8FF7E23F0F15}" type="datetimeFigureOut">
              <a:rPr lang="ru-RU" smtClean="0"/>
              <a:pPr/>
              <a:t>24.08.2022</a:t>
            </a:fld>
            <a:endParaRPr lang="ru-RU"/>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ru-RU"/>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302947EB-F0DE-4AF5-A1F1-81324E106ED8}" type="slidenum">
              <a:rPr lang="ru-RU" smtClean="0"/>
              <a:pPr/>
              <a:t>‹#›</a:t>
            </a:fld>
            <a:endParaRPr lang="ru-RU"/>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 xmlns:p14="http://schemas.microsoft.com/office/powerpoint/2010/main" val="3420507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1367774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6320526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02947EB-F0DE-4AF5-A1F1-81324E106ED8}" type="slidenum">
              <a:rPr lang="ru-RU" smtClean="0"/>
              <a:pPr/>
              <a:t>‹#›</a:t>
            </a:fld>
            <a:endParaRPr lang="ru-RU"/>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 xmlns:p14="http://schemas.microsoft.com/office/powerpoint/2010/main" val="40903474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16462726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ru-RU" smtClean="0"/>
              <a:t>Образец заголовка</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4055263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ru-RU" smtClean="0"/>
              <a:t>Образец заголовка</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20325347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ru-RU" smtClean="0"/>
              <a:t>Образец заголовка</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23130686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ru-RU" smtClean="0"/>
              <a:t>Образец заголовка</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4203099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493358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ru-RU" smtClean="0"/>
              <a:t>Образец заголовка</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1274878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ru-RU" smtClean="0"/>
              <a:t>Образец заголовка</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932032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Content Placeholder 3"/>
          <p:cNvSpPr>
            <a:spLocks noGrp="1"/>
          </p:cNvSpPr>
          <p:nvPr>
            <p:ph sz="quarter" idx="13"/>
          </p:nvPr>
        </p:nvSpPr>
        <p:spPr>
          <a:xfrm>
            <a:off x="685802" y="2861733"/>
            <a:ext cx="5088712" cy="2512852"/>
          </a:xfrm>
        </p:spPr>
        <p:txBody>
          <a:bodyPr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3" name="Content Placeholder 5"/>
          <p:cNvSpPr>
            <a:spLocks noGrp="1"/>
          </p:cNvSpPr>
          <p:nvPr>
            <p:ph sz="quarter" idx="14"/>
          </p:nvPr>
        </p:nvSpPr>
        <p:spPr>
          <a:xfrm>
            <a:off x="5993969" y="2861733"/>
            <a:ext cx="5088713" cy="2512852"/>
          </a:xfrm>
        </p:spPr>
        <p:txBody>
          <a:bodyPr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582943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3170841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373191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ru-RU" smtClean="0"/>
              <a:t>Образец заголовка</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2738801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746B3819-CA23-4438-9AEE-8FF7E23F0F15}" type="datetimeFigureOut">
              <a:rPr lang="ru-RU" smtClean="0"/>
              <a:pPr/>
              <a:t>24.08.2022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253511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746B3819-CA23-4438-9AEE-8FF7E23F0F15}" type="datetimeFigureOut">
              <a:rPr lang="ru-RU" smtClean="0"/>
              <a:pPr/>
              <a:t>24.08.2022</a:t>
            </a:fld>
            <a:endParaRPr lang="ru-RU"/>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ru-RU"/>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302947EB-F0DE-4AF5-A1F1-81324E106ED8}" type="slidenum">
              <a:rPr lang="ru-RU" smtClean="0"/>
              <a:pPr/>
              <a:t>‹#›</a:t>
            </a:fld>
            <a:endParaRPr lang="ru-RU"/>
          </a:p>
        </p:txBody>
      </p:sp>
    </p:spTree>
    <p:extLst>
      <p:ext uri="{BB962C8B-B14F-4D97-AF65-F5344CB8AC3E}">
        <p14:creationId xmlns="" xmlns:p14="http://schemas.microsoft.com/office/powerpoint/2010/main" val="2509357965"/>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s://ru.wikipedia.org/wiki/%D0%9A%D0%B0%D0%B7%D0%B0%D1%85%D1%81%D1%82%D0%B0%D0%BD" TargetMode="External"/><Relationship Id="rId7" Type="http://schemas.openxmlformats.org/officeDocument/2006/relationships/hyperlink" Target="https://ru.wikipedia.org/wiki/%D0%9A%D1%80%D0%B0%D1%81%D0%BD%D0%BE%D0%B4%D0%B0%D1%80" TargetMode="External"/><Relationship Id="rId2" Type="http://schemas.openxmlformats.org/officeDocument/2006/relationships/hyperlink" Target="https://ru.wikipedia.org/wiki/%D0%A3%D0%BA%D1%80%D0%B0%D0%B8%D0%BD%D0%B0" TargetMode="External"/><Relationship Id="rId1" Type="http://schemas.openxmlformats.org/officeDocument/2006/relationships/slideLayout" Target="../slideLayouts/slideLayout2.xml"/><Relationship Id="rId6" Type="http://schemas.openxmlformats.org/officeDocument/2006/relationships/hyperlink" Target="https://ru.wikipedia.org/wiki/%D0%A5%D0%B0%D0%B1%D0%B0%D1%80%D0%BE%D0%B2%D1%81%D0%BA" TargetMode="External"/><Relationship Id="rId5" Type="http://schemas.openxmlformats.org/officeDocument/2006/relationships/hyperlink" Target="https://ru.wikipedia.org/wiki/%D0%A0%D0%B5%D1%81%D0%BF%D1%83%D0%B1%D0%BB%D0%B8%D0%BA%D0%B0_%D0%A2%D1%83%D0%B2%D0%B0" TargetMode="External"/><Relationship Id="rId4" Type="http://schemas.openxmlformats.org/officeDocument/2006/relationships/hyperlink" Target="https://ru.wikipedia.org/wiki/%D0%9A%D1%8B%D0%B7%D1%8B%D0%BB"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google.com/search?q=%D0%BD%D0%B8%D0%BA%D0%BE%D0%BB%D0%B0%D0%B9+%D0%B3%D0%B0%D1%81%D1%82%D0%B5%D0%BB%D0%BB%D0%BE&amp;source=lnms&amp;tbm=isch&amp;sa=X&amp;ved=0ahUKEwjO-LO2ierlAhXjxIsKHaqeBFwQ_AUIEigB&amp;biw=1904&amp;bih=956" TargetMode="External"/><Relationship Id="rId2" Type="http://schemas.openxmlformats.org/officeDocument/2006/relationships/hyperlink" Target="https://ru.wikipedia.org/wiki"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ru.wikipedia.org/w/index.php?title=207-%D0%B9_%D0%B4%D0%B0%D0%BB%D1%8C%D0%BD%D0%B5%D0%B1%D0%BE%D0%BC%D0%B1%D0%B0%D1%80%D0%B4%D0%B8%D1%80%D0%BE%D0%B2%D0%BE%D1%87%D0%BD%D1%8B%D0%B9_%D0%B0%D0%B2%D0%B8%D0%B0%D1%86%D0%B8%D0%BE%D0%BD%D0%BD%D1%8B%D0%B9_%D0%BF%D0%BE%D0%BB%D0%BA&amp;action=edit&amp;redlink=1" TargetMode="External"/><Relationship Id="rId13" Type="http://schemas.openxmlformats.org/officeDocument/2006/relationships/hyperlink" Target="https://ru.wikipedia.org/wiki/%D0%9A%D0%B0%D0%BF%D0%B8%D1%82%D0%B0%D0%BD_(%D0%B2%D0%BE%D0%B8%D0%BD%D1%81%D0%BA%D0%BE%D0%B5_%D0%B7%D0%B2%D0%B0%D0%BD%D0%B8%D0%B5)" TargetMode="External"/><Relationship Id="rId3" Type="http://schemas.openxmlformats.org/officeDocument/2006/relationships/hyperlink" Target="https://ru.wikipedia.org/wiki/23_%D0%B0%D0%BF%D1%80%D0%B5%D0%BB%D1%8F" TargetMode="External"/><Relationship Id="rId7" Type="http://schemas.openxmlformats.org/officeDocument/2006/relationships/hyperlink" Target="https://ru.wikipedia.org/wiki/%D0%AD%D1%81%D0%BA%D0%B0%D0%B4%D1%80%D0%B8%D0%BB%D1%8C%D1%8F" TargetMode="External"/><Relationship Id="rId12" Type="http://schemas.openxmlformats.org/officeDocument/2006/relationships/hyperlink" Target="https://ru.wikipedia.org/wiki/%D0%92%D0%BE%D0%B5%D0%BD%D0%BD%D0%BE-%D0%B2%D0%BE%D0%B7%D0%B4%D1%83%D1%88%D0%BD%D1%8B%D0%B5_%D1%81%D0%B8%D0%BB%D1%8B_%D0%A1%D0%A1%D0%A1%D0%A0"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s://ru.wikipedia.org/wiki/%D0%A0%D0%BE%D1%81%D1%81%D0%B8%D0%B9%D1%81%D0%BA%D0%B0%D1%8F_%D0%B8%D0%BC%D0%BF%D0%B5%D1%80%D0%B8%D1%8F" TargetMode="External"/><Relationship Id="rId11" Type="http://schemas.openxmlformats.org/officeDocument/2006/relationships/hyperlink" Target="https://ru.wikipedia.org/wiki/%D0%90%D0%B2%D0%B8%D0%B0%D1%86%D0%B8%D1%8F_%D0%B4%D0%B0%D0%BB%D1%8C%D0%BD%D0%B5%D0%B3%D0%BE_%D0%B4%D0%B5%D0%B9%D1%81%D1%82%D0%B2%D0%B8%D1%8F_%D0%A1%D0%A1%D0%A1%D0%A0" TargetMode="External"/><Relationship Id="rId5" Type="http://schemas.openxmlformats.org/officeDocument/2006/relationships/hyperlink" Target="https://ru.wikipedia.org/wiki/%D0%9C%D0%BE%D1%81%D0%BA%D0%B2%D0%B0" TargetMode="External"/><Relationship Id="rId15" Type="http://schemas.openxmlformats.org/officeDocument/2006/relationships/hyperlink" Target="https://ru.wikipedia.org/wiki/%D0%93%D0%B0%D1%81%D1%82%D0%B5%D0%BB%D0%BB%D0%BE,_%D0%9D%D0%B8%D0%BA%D0%BE%D0%BB%D0%B0%D0%B9_%D0%A4%D1%80%D0%B0%D0%BD%D1%86%D0%B5%D0%B2%D0%B8%D1%87" TargetMode="External"/><Relationship Id="rId10" Type="http://schemas.openxmlformats.org/officeDocument/2006/relationships/hyperlink" Target="https://ru.wikipedia.org/wiki/3-%D0%B9_%D0%B0%D0%B2%D0%B8%D0%B0%D1%86%D0%B8%D0%BE%D0%BD%D0%BD%D1%8B%D0%B9_%D0%BA%D0%BE%D1%80%D0%BF%D1%83%D1%81_%D0%B4%D0%B0%D0%BB%D1%8C%D0%BD%D0%B5%D0%B9_%D0%B1%D0%BE%D0%BC%D0%B1%D0%B0%D1%80%D0%B4%D0%B8%D1%80%D0%BE%D0%B2%D0%BE%D1%87%D0%BD%D0%BE%D0%B9_%D0%B0%D0%B2%D0%B8%D0%B0%D1%86%D0%B8%D0%B8" TargetMode="External"/><Relationship Id="rId4" Type="http://schemas.openxmlformats.org/officeDocument/2006/relationships/hyperlink" Target="https://ru.wikipedia.org/wiki/1907" TargetMode="External"/><Relationship Id="rId9" Type="http://schemas.openxmlformats.org/officeDocument/2006/relationships/hyperlink" Target="https://ru.wikipedia.org/wiki/42-%D1%8F_%D0%B4%D0%B0%D0%BB%D1%8C%D0%BD%D0%B5%D0%B1%D0%BE%D0%BC%D0%B1%D0%B0%D1%80%D0%B4%D0%B8%D1%80%D0%BE%D0%B2%D0%BE%D1%87%D0%BD%D0%B0%D1%8F_%D0%B0%D0%B2%D0%B8%D0%B0%D1%86%D0%B8%D0%BE%D0%BD%D0%BD%D0%B0%D1%8F_%D0%B4%D0%B8%D0%B2%D0%B8%D0%B7%D0%B8%D1%8F" TargetMode="External"/><Relationship Id="rId14" Type="http://schemas.openxmlformats.org/officeDocument/2006/relationships/hyperlink" Target="https://ru.wikipedia.org/wiki/%D0%93%D0%B5%D1%80%D0%BE%D0%B9_%D0%A1%D0%BE%D0%B2%D0%B5%D1%82%D1%81%D0%BA%D0%BE%D0%B3%D0%BE_%D0%A1%D0%BE%D1%8E%D0%B7%D0%B0"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s://ru.wikipedia.org/wiki/%D0%A0%D0%B6%D0%B5%D0%B2%D1%81%D0%BA%D0%B8%D0%B9_%D1%80%D0%B0%D0%B9%D0%BE%D0%BD" TargetMode="External"/><Relationship Id="rId13" Type="http://schemas.openxmlformats.org/officeDocument/2006/relationships/image" Target="../media/image6.png"/><Relationship Id="rId3" Type="http://schemas.openxmlformats.org/officeDocument/2006/relationships/hyperlink" Target="https://ru.wikipedia.org/wiki/%D0%9A%D0%BE%D1%80%D0%B5%D0%BB%D0%B8%D1%87%D1%81%D0%BA%D0%B8%D0%B9_%D1%80%D0%B0%D0%B9%D0%BE%D0%BD" TargetMode="External"/><Relationship Id="rId7" Type="http://schemas.openxmlformats.org/officeDocument/2006/relationships/hyperlink" Target="https://ru.wikipedia.org/wiki/%D0%94%D1%8B%D0%B1%D0%B0%D0%BB%D0%BE%D0%B2%D0%BE" TargetMode="External"/><Relationship Id="rId12" Type="http://schemas.openxmlformats.org/officeDocument/2006/relationships/hyperlink" Target="https://ru.wikipedia.org/wiki/%D0%93%D0%B0%D1%81%D1%82%D0%B5%D0%BB%D0%BB%D0%BE,_%D0%9D%D0%B8%D0%BA%D0%BE%D0%BB%D0%B0%D0%B9_%D0%A4%D1%80%D0%B0%D0%BD%D1%86%D0%B5%D0%B2%D0%B8%D1%87" TargetMode="External"/><Relationship Id="rId2" Type="http://schemas.openxmlformats.org/officeDocument/2006/relationships/hyperlink" Target="https://ru.wikipedia.org/w/index.php?title=%D0%9F%D0%BB%D1%83%D0%B6%D0%B8%D0%BD%D1%8B&amp;action=edit&amp;redlink=1" TargetMode="External"/><Relationship Id="rId1" Type="http://schemas.openxmlformats.org/officeDocument/2006/relationships/slideLayout" Target="../slideLayouts/slideLayout2.xml"/><Relationship Id="rId6" Type="http://schemas.openxmlformats.org/officeDocument/2006/relationships/hyperlink" Target="https://ru.wikipedia.org/w/index.php?title=%D0%91%D0%B5%D0%BB%D0%BE%D1%88%D0%B2%D0%B5%D0%B9%D0%BA%D0%B0&amp;action=edit&amp;redlink=1" TargetMode="External"/><Relationship Id="rId11" Type="http://schemas.openxmlformats.org/officeDocument/2006/relationships/hyperlink" Target="https://ru.wikipedia.org/wiki/%D0%9A%D0%BE%D0%BA%D0%BE%D1%88%D0%BA%D0%B8%D0%BD%D0%BE_(%D0%A0%D0%B6%D0%B5%D0%B2%D1%81%D0%BA%D0%B8%D0%B9_%D1%80%D0%B0%D0%B9%D0%BE%D0%BD)" TargetMode="External"/><Relationship Id="rId5" Type="http://schemas.openxmlformats.org/officeDocument/2006/relationships/hyperlink" Target="https://ru.wikipedia.org/wiki/%D0%91%D0%B5%D0%BB%D0%BE%D1%80%D1%83%D1%81%D1%81%D0%B8%D1%8F" TargetMode="External"/><Relationship Id="rId10" Type="http://schemas.openxmlformats.org/officeDocument/2006/relationships/hyperlink" Target="https://ru.wikipedia.org/wiki/%D0%A0%D0%A1%D0%A4%D0%A1%D0%A0" TargetMode="External"/><Relationship Id="rId4" Type="http://schemas.openxmlformats.org/officeDocument/2006/relationships/hyperlink" Target="https://ru.wikipedia.org/wiki/%D0%93%D1%80%D0%BE%D0%B4%D0%BD%D0%B5%D0%BD%D1%81%D0%BA%D0%B0%D1%8F_%D0%BE%D0%B1%D0%BB%D0%B0%D1%81%D1%82%D1%8C" TargetMode="External"/><Relationship Id="rId9" Type="http://schemas.openxmlformats.org/officeDocument/2006/relationships/hyperlink" Target="https://ru.wikipedia.org/wiki/%D0%A2%D0%B2%D0%B5%D1%80%D1%81%D0%BA%D0%B0%D1%8F_%D0%BE%D0%B1%D0%BB%D0%B0%D1%81%D1%82%D1%8C"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ru.wikipedia.org/wiki/%D0%9A%D0%BE%D0%BC%D0%BC%D1%83%D0%BD%D0%B8%D1%81%D1%82%D0%B8%D1%87%D0%B5%D1%81%D0%BA%D0%B0%D1%8F_%D0%BF%D0%B0%D1%80%D1%82%D0%B8%D1%8F_%D0%A1%D0%BE%D0%B2%D0%B5%D1%82%D1%81%D0%BA%D0%BE%D0%B3%D0%BE_%D0%A1%D0%BE%D1%8E%D0%B7%D0%B0" TargetMode="External"/><Relationship Id="rId3" Type="http://schemas.openxmlformats.org/officeDocument/2006/relationships/hyperlink" Target="https://ru.wikipedia.org/wiki/3-%D1%8F_%D0%93%D1%80%D0%B0%D0%B6%D0%B4%D0%B0%D0%BD%D1%81%D0%BA%D0%B0%D1%8F_%D1%83%D0%BB%D0%B8%D1%86%D0%B0" TargetMode="External"/><Relationship Id="rId7" Type="http://schemas.openxmlformats.org/officeDocument/2006/relationships/hyperlink" Target="https://ru.wikipedia.org/wiki/%D0%9F%D0%B0%D1%80%D0%BE%D0%B2%D0%BE%D0%B7%D0%BE%D1%81%D1%82%D1%80%D0%BE%D0%B8%D1%82%D0%B5%D0%BB%D1%8C%D0%BD%D1%8B%D0%B9_%D0%B7%D0%B0%D0%B2%D0%BE%D0%B4_%D0%B8%D0%BC._%D0%A4._%D0%AD._%D0%94%D0%B7%D0%B5%D1%80%D0%B6%D0%B8%D0%BD%D1%81%D0%BA%D0%BE%D0%B3%D0%BE" TargetMode="External"/><Relationship Id="rId12" Type="http://schemas.openxmlformats.org/officeDocument/2006/relationships/image" Target="../media/image7.png"/><Relationship Id="rId2" Type="http://schemas.openxmlformats.org/officeDocument/2006/relationships/hyperlink" Target="https://ru.wikipedia.org/wiki/%D0%91%D0%BE%D0%B3%D0%BE%D1%80%D0%BE%D0%B4%D1%81%D0%BA%D0%BE%D0%B5_(%D1%80%D0%B0%D0%B9%D0%BE%D0%BD_%D0%9C%D0%BE%D1%81%D0%BA%D0%B2%D1%8B)" TargetMode="External"/><Relationship Id="rId1" Type="http://schemas.openxmlformats.org/officeDocument/2006/relationships/slideLayout" Target="../slideLayouts/slideLayout2.xml"/><Relationship Id="rId6" Type="http://schemas.openxmlformats.org/officeDocument/2006/relationships/hyperlink" Target="https://ru.wikipedia.org/wiki/%D0%9C%D1%83%D1%80%D0%BE%D0%BC" TargetMode="External"/><Relationship Id="rId11" Type="http://schemas.openxmlformats.org/officeDocument/2006/relationships/hyperlink" Target="https://ru.wikipedia.org/wiki/%D0%A5%D0%BB%D0%B5%D0%B1%D0%BD%D0%B8%D0%BA%D0%BE%D0%B2%D0%BE_(%D0%BC%D0%B8%D0%BA%D1%80%D0%BE%D1%80%D0%B0%D0%B9%D0%BE%D0%BD_%D0%94%D0%BE%D0%BB%D0%B3%D0%BE%D0%BF%D1%80%D1%83%D0%B4%D0%BD%D0%BE%D0%B3%D0%BE)" TargetMode="External"/><Relationship Id="rId5" Type="http://schemas.openxmlformats.org/officeDocument/2006/relationships/hyperlink" Target="https://ru.wikipedia.org/wiki/%D0%91%D0%B0%D1%88%D0%BA%D0%BE%D1%80%D1%82%D0%BE%D1%81%D1%82%D0%B0%D0%BD" TargetMode="External"/><Relationship Id="rId10" Type="http://schemas.openxmlformats.org/officeDocument/2006/relationships/hyperlink" Target="https://ru.wikipedia.org/wiki/%D0%9F%D0%BE%D1%81%D1%91%D0%BB%D0%BE%D0%BA" TargetMode="External"/><Relationship Id="rId4" Type="http://schemas.openxmlformats.org/officeDocument/2006/relationships/hyperlink" Target="https://ru.wikipedia.org/wiki/%D0%9F%D1%83%D1%88%D0%BA%D0%B8%D0%BD,_%D0%90%D0%BB%D0%B5%D0%BA%D1%81%D0%B0%D0%BD%D0%B4%D1%80_%D0%A1%D0%B5%D1%80%D0%B3%D0%B5%D0%B5%D0%B2%D0%B8%D1%87" TargetMode="External"/><Relationship Id="rId9" Type="http://schemas.openxmlformats.org/officeDocument/2006/relationships/hyperlink" Target="https://ru.wikipedia.org/w/index.php?title=%D0%9F%D0%B5%D1%80%D0%B2%D1%8B%D0%B9_%D0%B3%D0%BE%D1%81%D1%83%D0%B4%D0%B0%D1%80%D1%81%D1%82%D0%B2%D0%B5%D0%BD%D0%BD%D1%8B%D0%B9_%D0%BC%D0%B5%D1%85%D0%B0%D0%BD%D0%B8%D1%87%D0%B5%D1%81%D0%BA%D0%B8%D0%B9_%D0%B7%D0%B0%D0%B2%D0%BE%D0%B4_%D1%81%D1%82%D1%80%D0%BE%D0%B8%D1%82%D0%B5%D0%BB%D1%8C%D0%BD%D1%8B%D1%85_%D0%BC%D0%B0%D1%88%D0%B8%D0%BD_%D0%B8%D0%BC%D0%B5%D0%BD%D0%B8_1_%D0%9C%D0%B0%D1%8F&amp;action=edit&amp;redlink=1"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ru.wikipedia.org/wiki/%D0%A1%D1%82%D1%80%D0%B0%D1%82%D0%B5%D0%B3%D0%B8%D1%87%D0%B5%D1%81%D0%BA%D0%B8%D0%B9_%D0%B1%D0%BE%D0%BC%D0%B1%D0%B0%D1%80%D0%B4%D0%B8%D1%80%D0%BE%D0%B2%D1%89%D0%B8%D0%BA" TargetMode="External"/><Relationship Id="rId13" Type="http://schemas.openxmlformats.org/officeDocument/2006/relationships/hyperlink" Target="https://ru.wikipedia.org/wiki/%D0%91%D0%BE%D0%B8_%D0%BD%D0%B0_%D0%A5%D0%B0%D0%BB%D1%85%D0%B8%D0%BD-%D0%93%D0%BE%D0%BB%D0%B5" TargetMode="External"/><Relationship Id="rId18" Type="http://schemas.openxmlformats.org/officeDocument/2006/relationships/hyperlink" Target="https://ru.wikipedia.org/wiki/%D0%90%D0%B2%D0%B8%D0%B0%D0%B3%D0%BE%D1%80%D0%BE%D0%B4%D0%BE%D0%BA" TargetMode="External"/><Relationship Id="rId3" Type="http://schemas.openxmlformats.org/officeDocument/2006/relationships/hyperlink" Target="https://ru.wikipedia.org/wiki/%D0%92%D0%BE%D1%80%D0%BE%D1%88%D0%B8%D0%BB%D0%BE%D0%B2%D0%B3%D1%80%D0%B0%D0%B4%D1%81%D0%BA%D0%B0%D1%8F_%D0%B2%D0%BE%D0%B5%D0%BD%D0%BD%D0%B0%D1%8F_%D1%88%D0%BA%D0%BE%D0%BB%D0%B0_%D0%BB%D0%B5%D1%82%D1%87%D0%B8%D0%BA%D0%BE%D0%B2" TargetMode="External"/><Relationship Id="rId21" Type="http://schemas.openxmlformats.org/officeDocument/2006/relationships/image" Target="../media/image8.png"/><Relationship Id="rId7" Type="http://schemas.openxmlformats.org/officeDocument/2006/relationships/hyperlink" Target="https://ru.wikipedia.org/wiki/%D0%92%D1%82%D0%BE%D1%80%D0%BE%D0%B9_%D0%BF%D0%B8%D0%BB%D0%BE%D1%82" TargetMode="External"/><Relationship Id="rId12" Type="http://schemas.openxmlformats.org/officeDocument/2006/relationships/hyperlink" Target="https://ru.wikipedia.org/wiki/%D0%97%D0%B2%D0%B5%D0%BD%D0%BE_(%D1%82%D0%B0%D0%BA%D1%82%D0%B8%D1%87%D0%B5%D1%81%D0%BA%D0%B0%D1%8F_%D0%B5%D0%B4%D0%B8%D0%BD%D0%B8%D1%86%D0%B0)" TargetMode="External"/><Relationship Id="rId17" Type="http://schemas.openxmlformats.org/officeDocument/2006/relationships/hyperlink" Target="https://ru.wikipedia.org/wiki/%D0%92%D0%B5%D0%BB%D0%B8%D0%BA%D0%B8%D0%B5_%D0%9B%D1%83%D0%BA%D0%B8" TargetMode="External"/><Relationship Id="rId2" Type="http://schemas.openxmlformats.org/officeDocument/2006/relationships/hyperlink" Target="https://ru.wikipedia.org/wiki/%D0%A0%D0%B0%D0%B1%D0%BE%D1%87%D0%B5-%D0%9A%D1%80%D0%B5%D1%81%D1%82%D1%8C%D1%8F%D0%BD%D1%81%D0%BA%D0%B0%D1%8F_%D0%9A%D1%80%D0%B0%D1%81%D0%BD%D0%B0%D1%8F_%D0%90%D1%80%D0%BC%D0%B8%D1%8F" TargetMode="External"/><Relationship Id="rId16" Type="http://schemas.openxmlformats.org/officeDocument/2006/relationships/hyperlink" Target="https://ru.wikipedia.org/wiki/%D0%9F%D1%80%D0%B8%D1%81%D0%BE%D0%B5%D0%B4%D0%B8%D0%BD%D0%B5%D0%BD%D0%B8%D0%B5_%D0%91%D0%B5%D1%81%D1%81%D0%B0%D1%80%D0%B0%D0%B1%D0%B8%D0%B8_%D0%B8_%D0%A1%D0%B5%D0%B2%D0%B5%D1%80%D0%BD%D0%BE%D0%B9_%D0%91%D1%83%D0%BA%D0%BE%D0%B2%D0%B8%D0%BD%D1%8B_%D0%BA_%D0%A1%D0%A1%D0%A1%D0%A0" TargetMode="External"/><Relationship Id="rId20" Type="http://schemas.openxmlformats.org/officeDocument/2006/relationships/hyperlink" Target="https://ru.wikipedia.org/wiki/%D0%98%D0%BB-4" TargetMode="External"/><Relationship Id="rId1" Type="http://schemas.openxmlformats.org/officeDocument/2006/relationships/slideLayout" Target="../slideLayouts/slideLayout2.xml"/><Relationship Id="rId6" Type="http://schemas.openxmlformats.org/officeDocument/2006/relationships/hyperlink" Target="https://ru.wikipedia.org/wiki/%D0%A0%D0%BE%D1%81%D1%82%D0%BE%D0%B2-%D0%BD%D0%B0-%D0%94%D0%BE%D0%BD%D1%83" TargetMode="External"/><Relationship Id="rId11" Type="http://schemas.openxmlformats.org/officeDocument/2006/relationships/hyperlink" Target="https://ru.wikipedia.org/wiki/1-%D0%B9_%D1%82%D1%8F%D0%B6%D1%91%D0%BB%D1%8B%D0%B9_%D0%B1%D0%BE%D0%BC%D0%B1%D0%B0%D1%80%D0%B4%D0%B8%D1%80%D0%BE%D0%B2%D0%BE%D1%87%D0%BD%D1%8B%D0%B9_%D0%B0%D0%B2%D0%B8%D0%B0%D1%86%D0%B8%D0%BE%D0%BD%D0%BD%D1%8B%D0%B9_%D0%BF%D0%BE%D0%BB%D0%BA" TargetMode="External"/><Relationship Id="rId5" Type="http://schemas.openxmlformats.org/officeDocument/2006/relationships/hyperlink" Target="https://ru.wikipedia.org/w/index.php?title=21-%D1%8F_%D1%82%D1%8F%D0%B6%D0%B5%D0%BB%D0%BE%D0%B1%D0%BE%D0%BC%D0%B1%D0%B0%D1%80%D0%B4%D0%B8%D1%80%D0%BE%D0%B2%D0%BE%D1%87%D0%BD%D0%B0%D1%8F_%D0%B0%D0%B2%D0%B8%D0%B0%D1%86%D0%B8%D0%BE%D0%BD%D0%BD%D0%B0%D1%8F_%D0%B1%D1%80%D0%B8%D0%B3%D0%B0%D0%B4%D0%B0&amp;action=edit&amp;redlink=1" TargetMode="External"/><Relationship Id="rId15" Type="http://schemas.openxmlformats.org/officeDocument/2006/relationships/hyperlink" Target="https://ru.wikipedia.org/wiki/%D0%A1%D0%BE%D0%B2%D0%B5%D1%82%D1%81%D0%BA%D0%BE-%D1%84%D0%B8%D0%BD%D1%81%D0%BA%D0%B0%D1%8F_%D0%B2%D0%BE%D0%B9%D0%BD%D0%B0_(1939%E2%80%941940)" TargetMode="External"/><Relationship Id="rId10" Type="http://schemas.openxmlformats.org/officeDocument/2006/relationships/hyperlink" Target="https://ru.wikipedia.org/wiki/%D0%A1%D0%BE%D0%B5%D0%B4%D0%B8%D0%BD%D0%B5%D0%BD%D0%B8%D0%B5_(%D0%B2%D0%BE%D0%B5%D0%BD%D0%BD%D0%BE%D0%B5_%D0%B4%D0%B5%D0%BB%D0%BE)" TargetMode="External"/><Relationship Id="rId19" Type="http://schemas.openxmlformats.org/officeDocument/2006/relationships/hyperlink" Target="https://ru.wikipedia.org/wiki/%D0%A1%D0%BC%D0%BE%D0%BB%D0%B5%D0%BD%D1%81%D0%BA" TargetMode="External"/><Relationship Id="rId4" Type="http://schemas.openxmlformats.org/officeDocument/2006/relationships/hyperlink" Target="https://ru.wikipedia.org/wiki/%D0%9B%D1%83%D0%B3%D0%B0%D0%BD%D1%81%D0%BA" TargetMode="External"/><Relationship Id="rId9" Type="http://schemas.openxmlformats.org/officeDocument/2006/relationships/hyperlink" Target="https://ru.wikipedia.org/wiki/%D0%A2%D0%91-3" TargetMode="External"/><Relationship Id="rId14" Type="http://schemas.openxmlformats.org/officeDocument/2006/relationships/hyperlink" Target="https://ru.wikipedia.org/w/index.php?title=150-%D0%B9_%D1%81%D0%BA%D0%BE%D1%80%D0%BE%D1%81%D1%82%D0%BD%D0%BE%D0%B9_%D0%B1%D0%BE%D0%BC%D0%B1%D0%B0%D1%80%D0%B4%D0%B8%D1%80%D0%BE%D0%B2%D0%BE%D1%87%D0%BD%D1%8B%D0%B9_%D0%B0%D0%B2%D0%B8%D0%B0%D1%86%D0%B8%D0%BE%D0%BD%D0%BD%D1%8B%D0%B9_%D0%BF%D0%BE%D0%BB%D0%BA&amp;action=edit&amp;redlink=1"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ru.wikipedia.org/wiki/%D0%9A%D1%80%D1%83%D0%BF%D0%BD%D0%BE%D0%BA%D0%B0%D0%BB%D0%B8%D0%B1%D0%B5%D1%80%D0%BD%D1%8B%D0%B9_%D0%BF%D1%83%D0%BB%D0%B5%D0%BC%D1%91%D1%82" TargetMode="External"/><Relationship Id="rId7" Type="http://schemas.openxmlformats.org/officeDocument/2006/relationships/hyperlink" Target="https://ru.wikipedia.org/wiki/Junkers_Ju_88" TargetMode="External"/><Relationship Id="rId2" Type="http://schemas.openxmlformats.org/officeDocument/2006/relationships/hyperlink" Target="https://ru.wikipedia.org/w/index.php?title=207-%D0%B9_%D0%B4%D0%B0%D0%BB%D1%8C%D0%BD%D0%B5%D0%B1%D0%BE%D0%BC%D0%B1%D0%B0%D1%80%D0%B4%D0%B8%D1%80%D0%BE%D0%B2%D0%BE%D1%87%D0%BD%D1%8B%D0%B9_%D0%B0%D0%B2%D0%B8%D0%B0%D1%86%D0%B8%D0%BE%D0%BD%D0%BD%D1%8B%D0%B9_%D0%BF%D0%BE%D0%BB%D0%BA&amp;action=edit&amp;redlink=1" TargetMode="External"/><Relationship Id="rId1" Type="http://schemas.openxmlformats.org/officeDocument/2006/relationships/slideLayout" Target="../slideLayouts/slideLayout2.xml"/><Relationship Id="rId6" Type="http://schemas.openxmlformats.org/officeDocument/2006/relationships/hyperlink" Target="https://ru.wikipedia.org/wiki/%D0%9B%D1%8E%D1%84%D1%82%D0%B2%D0%B0%D1%84%D1%84%D0%B5" TargetMode="External"/><Relationship Id="rId5" Type="http://schemas.openxmlformats.org/officeDocument/2006/relationships/hyperlink" Target="https://ru.wikipedia.org/w/index.php?title=%D0%9C%D0%BD%D0%BE%D0%B3%D0%BE%D1%86%D0%B5%D0%BB%D0%B5%D0%B2%D0%BE%D0%B9_%D1%81%D0%B0%D0%BC%D0%BE%D0%BB%D0%B5%D1%82&amp;action=edit&amp;redlink=1" TargetMode="External"/><Relationship Id="rId4" Type="http://schemas.openxmlformats.org/officeDocument/2006/relationships/hyperlink" Target="https://ru.wikipedia.org/wiki/%D0%A2%D1%83%D1%80%D0%B5%D0%BB%D1%8C%D0%BD%D0%B0%D1%8F_%D1%83%D1%81%D1%82%D0%B0%D0%BD%D0%BE%D0%B2%D0%BA%D0%B0"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ru.wikipedia.org/wiki/%D0%94%D0%B0%D0%BB%D1%8C%D0%BD%D0%B8%D0%B9_%D0%B1%D0%BE%D0%BC%D0%B1%D0%B0%D1%80%D0%B4%D0%B8%D1%80%D0%BE%D0%B2%D1%89%D0%B8%D0%BA" TargetMode="Externa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hyperlink" Target="https://ru.wikipedia.org/wiki/%D0%A1%D1%80%D0%B5%D0%B4%D1%81%D1%82%D0%B2%D0%B0_%D0%BC%D0%B0%D1%81%D1%81%D0%BE%D0%B2%D0%BE%D0%B9_%D0%B8%D0%BD%D1%84%D0%BE%D1%80%D0%BC%D0%B0%D1%86%D0%B8%D0%B8" TargetMode="External"/><Relationship Id="rId2" Type="http://schemas.openxmlformats.org/officeDocument/2006/relationships/hyperlink" Target="https://ru.wikipedia.org/wiki/%D0%A1%D1%82%D0%B0%D1%80%D1%88%D0%B8%D0%B9_%D0%BB%D0%B5%D0%B9%D1%82%D0%B5%D0%BD%D0%B0%D0%BD%D1%82" TargetMode="Externa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hyperlink" Target="https://ru.wikipedia.org/wiki/%D0%A1%D0%BE%D0%B2%D0%B8%D0%BD%D1%84%D0%BE%D1%80%D0%BC%D0%B1%D1%8E%D1%80%D0%B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ru.wikipedia.org/wiki/%D0%A2%D0%B0%D0%BD%D0%BA%D0%BE%D0%B2%D1%8B%D0%B9_%D1%82%D0%B0%D1%80%D0%B0%D0%BD" TargetMode="External"/><Relationship Id="rId2" Type="http://schemas.openxmlformats.org/officeDocument/2006/relationships/hyperlink" Target="https://ru.wikipedia.org/wiki/%D0%92%D0%B5%D0%BB%D0%B8%D0%BA%D0%B0%D1%8F_%D0%9E%D1%82%D0%B5%D1%87%D0%B5%D1%81%D1%82%D0%B2%D0%B5%D0%BD%D0%BD%D0%B0%D1%8F_%D0%B2%D0%BE%D0%B9%D0%BD%D0%B0" TargetMode="Externa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hyperlink" Target="https://ru.wikipedia.org/wiki/%D0%97%D0%B0%D0%B9%D1%86%D0%B5%D0%B2,_%D0%90%D0%BB%D0%B5%D0%BA%D1%81%D0%B5%D0%B9_%D0%94%D0%BC%D0%B8%D1%82%D1%80%D0%B8%D0%B5%D0%B2%D0%B8%D1%87_(%D1%81%D0%BE%D0%B2%D0%B5%D1%82%D1%81%D0%BA%D0%B8%D0%B9_%D0%B2%D0%BE%D0%B5%D0%BD%D0%BD%D1%8B%D0%B9_%D0%B8%D1%81%D1%82%D0%BE%D1%80%D0%B8%D0%B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8883535" cy="1196888"/>
          </a:xfrm>
        </p:spPr>
        <p:txBody>
          <a:bodyPr>
            <a:normAutofit/>
          </a:bodyPr>
          <a:lstStyle/>
          <a:p>
            <a:r>
              <a:rPr lang="ru-RU" sz="1400" dirty="0" smtClean="0"/>
              <a:t>«</a:t>
            </a:r>
            <a:r>
              <a:rPr lang="ru-RU" sz="1400" dirty="0" smtClean="0"/>
              <a:t>ЖИЗНЬ ВО СЛАВУ ОТЕЧЕСТВА»</a:t>
            </a:r>
            <a:br>
              <a:rPr lang="ru-RU" sz="1400" dirty="0" smtClean="0"/>
            </a:br>
            <a:r>
              <a:rPr lang="ru-RU" sz="1400" dirty="0" smtClean="0"/>
              <a:t>НОМИНАЦИЯ: ПРЕЗЕНТАЦИЯ</a:t>
            </a:r>
            <a:br>
              <a:rPr lang="ru-RU" sz="1400" dirty="0" smtClean="0"/>
            </a:br>
            <a:r>
              <a:rPr lang="ru-RU" sz="1400" dirty="0" smtClean="0"/>
              <a:t>Тема: Николай Гастелло</a:t>
            </a:r>
            <a:br>
              <a:rPr lang="ru-RU" sz="1400" dirty="0" smtClean="0"/>
            </a:br>
            <a:endParaRPr lang="ru-RU" sz="1400" dirty="0"/>
          </a:p>
        </p:txBody>
      </p:sp>
      <p:sp>
        <p:nvSpPr>
          <p:cNvPr id="3" name="Подзаголовок 2"/>
          <p:cNvSpPr>
            <a:spLocks noGrp="1"/>
          </p:cNvSpPr>
          <p:nvPr>
            <p:ph type="subTitle" idx="1"/>
          </p:nvPr>
        </p:nvSpPr>
        <p:spPr>
          <a:xfrm>
            <a:off x="1524000" y="3269529"/>
            <a:ext cx="9144000" cy="2158682"/>
          </a:xfrm>
        </p:spPr>
        <p:txBody>
          <a:bodyPr>
            <a:noAutofit/>
          </a:bodyPr>
          <a:lstStyle/>
          <a:p>
            <a:r>
              <a:rPr lang="ru-RU" sz="1050" dirty="0" smtClean="0">
                <a:latin typeface="Times New Roman" panose="02020603050405020304" pitchFamily="18" charset="0"/>
                <a:cs typeface="Times New Roman" panose="02020603050405020304" pitchFamily="18" charset="0"/>
              </a:rPr>
              <a:t>Работу подготовила:</a:t>
            </a:r>
          </a:p>
          <a:p>
            <a:r>
              <a:rPr lang="ru-RU" sz="1050" dirty="0" err="1" smtClean="0">
                <a:latin typeface="Times New Roman" panose="02020603050405020304" pitchFamily="18" charset="0"/>
                <a:cs typeface="Times New Roman" panose="02020603050405020304" pitchFamily="18" charset="0"/>
              </a:rPr>
              <a:t>Виниченко</a:t>
            </a:r>
            <a:r>
              <a:rPr lang="ru-RU" sz="1050" dirty="0" smtClean="0">
                <a:latin typeface="Times New Roman" panose="02020603050405020304" pitchFamily="18" charset="0"/>
                <a:cs typeface="Times New Roman" panose="02020603050405020304" pitchFamily="18" charset="0"/>
              </a:rPr>
              <a:t>  </a:t>
            </a:r>
            <a:r>
              <a:rPr lang="ru-RU" sz="1050" dirty="0" err="1" smtClean="0">
                <a:latin typeface="Times New Roman" panose="02020603050405020304" pitchFamily="18" charset="0"/>
                <a:cs typeface="Times New Roman" panose="02020603050405020304" pitchFamily="18" charset="0"/>
              </a:rPr>
              <a:t>Евангелина</a:t>
            </a:r>
            <a:r>
              <a:rPr lang="ru-RU" sz="1050" dirty="0" smtClean="0">
                <a:latin typeface="Times New Roman" panose="02020603050405020304" pitchFamily="18" charset="0"/>
                <a:cs typeface="Times New Roman" panose="02020603050405020304" pitchFamily="18" charset="0"/>
              </a:rPr>
              <a:t> Алексеевна, 10лет</a:t>
            </a:r>
          </a:p>
          <a:p>
            <a:r>
              <a:rPr lang="ru-RU" sz="1050" dirty="0" smtClean="0">
                <a:latin typeface="Times New Roman" panose="02020603050405020304" pitchFamily="18" charset="0"/>
                <a:cs typeface="Times New Roman" panose="02020603050405020304" pitchFamily="18" charset="0"/>
              </a:rPr>
              <a:t>Учащаяся 4 «Б» класса МБОУ СОШ 2</a:t>
            </a:r>
          </a:p>
          <a:p>
            <a:r>
              <a:rPr lang="ru-RU" sz="1050" dirty="0" err="1">
                <a:latin typeface="Times New Roman" panose="02020603050405020304" pitchFamily="18" charset="0"/>
                <a:cs typeface="Times New Roman" panose="02020603050405020304" pitchFamily="18" charset="0"/>
              </a:rPr>
              <a:t>г</a:t>
            </a:r>
            <a:r>
              <a:rPr lang="ru-RU" sz="1050" dirty="0" err="1" smtClean="0">
                <a:latin typeface="Times New Roman" panose="02020603050405020304" pitchFamily="18" charset="0"/>
                <a:cs typeface="Times New Roman" panose="02020603050405020304" pitchFamily="18" charset="0"/>
              </a:rPr>
              <a:t>.Белореченска</a:t>
            </a:r>
            <a:r>
              <a:rPr lang="ru-RU" sz="1050" dirty="0" smtClean="0">
                <a:latin typeface="Times New Roman" panose="02020603050405020304" pitchFamily="18" charset="0"/>
                <a:cs typeface="Times New Roman" panose="02020603050405020304" pitchFamily="18" charset="0"/>
              </a:rPr>
              <a:t>, Краснодарского края</a:t>
            </a:r>
          </a:p>
          <a:p>
            <a:r>
              <a:rPr lang="ru-RU" sz="1050" dirty="0" smtClean="0">
                <a:latin typeface="Times New Roman" panose="02020603050405020304" pitchFamily="18" charset="0"/>
                <a:cs typeface="Times New Roman" panose="02020603050405020304" pitchFamily="18" charset="0"/>
              </a:rPr>
              <a:t>Руководитель:</a:t>
            </a:r>
          </a:p>
          <a:p>
            <a:r>
              <a:rPr lang="ru-RU" sz="1050" dirty="0" smtClean="0">
                <a:latin typeface="Times New Roman" panose="02020603050405020304" pitchFamily="18" charset="0"/>
                <a:cs typeface="Times New Roman" panose="02020603050405020304" pitchFamily="18" charset="0"/>
              </a:rPr>
              <a:t>Лещева  Галина  </a:t>
            </a:r>
            <a:r>
              <a:rPr lang="ru-RU" sz="1050" dirty="0" err="1" smtClean="0">
                <a:latin typeface="Times New Roman" panose="02020603050405020304" pitchFamily="18" charset="0"/>
                <a:cs typeface="Times New Roman" panose="02020603050405020304" pitchFamily="18" charset="0"/>
              </a:rPr>
              <a:t>ИвАНОВНА</a:t>
            </a:r>
            <a:endParaRPr lang="ru-RU" sz="1050" dirty="0" smtClean="0">
              <a:latin typeface="Times New Roman" panose="02020603050405020304" pitchFamily="18" charset="0"/>
              <a:cs typeface="Times New Roman" panose="02020603050405020304" pitchFamily="18" charset="0"/>
            </a:endParaRPr>
          </a:p>
          <a:p>
            <a:r>
              <a:rPr lang="ru-RU" sz="1050" dirty="0" smtClean="0">
                <a:latin typeface="Times New Roman" panose="02020603050405020304" pitchFamily="18" charset="0"/>
                <a:cs typeface="Times New Roman" panose="02020603050405020304" pitchFamily="18" charset="0"/>
              </a:rPr>
              <a:t>Учитель  НАЦАЛЬНЫХ КЛАССОВ</a:t>
            </a:r>
          </a:p>
          <a:p>
            <a:r>
              <a:rPr lang="ru-RU" sz="1050" dirty="0" smtClean="0">
                <a:latin typeface="Times New Roman" panose="02020603050405020304" pitchFamily="18" charset="0"/>
                <a:cs typeface="Times New Roman" panose="02020603050405020304" pitchFamily="18" charset="0"/>
              </a:rPr>
              <a:t>МБОУ СОШ 2  г. Белореченска</a:t>
            </a:r>
            <a:endParaRPr lang="ru-RU" sz="105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802524" y="1371600"/>
            <a:ext cx="4866756" cy="3192088"/>
          </a:xfrm>
          <a:prstGeom prst="rect">
            <a:avLst/>
          </a:prstGeom>
        </p:spPr>
      </p:pic>
    </p:spTree>
    <p:extLst>
      <p:ext uri="{BB962C8B-B14F-4D97-AF65-F5344CB8AC3E}">
        <p14:creationId xmlns="" xmlns:p14="http://schemas.microsoft.com/office/powerpoint/2010/main" val="1796864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heel(1)">
                                      <p:cBhvr>
                                        <p:cTn id="10" dur="2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heel(1)">
                                      <p:cBhvr>
                                        <p:cTn id="15" dur="2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heel(1)">
                                      <p:cBhvr>
                                        <p:cTn id="20" dur="2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heel(1)">
                                      <p:cBhvr>
                                        <p:cTn id="25" dur="2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heel(1)">
                                      <p:cBhvr>
                                        <p:cTn id="30" dur="20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wheel(1)">
                                      <p:cBhvr>
                                        <p:cTn id="35" dur="20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wheel(1)">
                                      <p:cBhvr>
                                        <p:cTn id="40" dur="20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wheel(1)">
                                      <p:cBhvr>
                                        <p:cTn id="45" dur="2000"/>
                                        <p:tgtEl>
                                          <p:spTgt spid="3">
                                            <p:txEl>
                                              <p:pRg st="7" end="7"/>
                                            </p:txEl>
                                          </p:spTgt>
                                        </p:tgtEl>
                                      </p:cBhvr>
                                    </p:animEffect>
                                  </p:childTnLst>
                                </p:cTn>
                              </p:par>
                              <p:par>
                                <p:cTn id="46" presetID="21" presetClass="entr" presetSubtype="1"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heel(1)">
                                      <p:cBhvr>
                                        <p:cTn id="4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1" y="287384"/>
            <a:ext cx="10396882" cy="1010194"/>
          </a:xfrm>
        </p:spPr>
        <p:txBody>
          <a:bodyPr>
            <a:normAutofit/>
          </a:bodyPr>
          <a:lstStyle/>
          <a:p>
            <a:r>
              <a:rPr lang="ru-RU" dirty="0" smtClean="0"/>
              <a:t>память</a:t>
            </a:r>
            <a:endParaRPr lang="ru-RU" dirty="0"/>
          </a:p>
        </p:txBody>
      </p:sp>
      <p:sp>
        <p:nvSpPr>
          <p:cNvPr id="3" name="Объект 2"/>
          <p:cNvSpPr>
            <a:spLocks noGrp="1"/>
          </p:cNvSpPr>
          <p:nvPr>
            <p:ph sz="quarter" idx="13"/>
          </p:nvPr>
        </p:nvSpPr>
        <p:spPr>
          <a:xfrm>
            <a:off x="4058194" y="400594"/>
            <a:ext cx="7022313" cy="4973991"/>
          </a:xfrm>
        </p:spPr>
        <p:txBody>
          <a:bodyPr>
            <a:normAutofit/>
          </a:bodyPr>
          <a:lstStyle/>
          <a:p>
            <a:r>
              <a:rPr lang="ru-RU" dirty="0"/>
              <a:t>Имя Гастелло носят улицы во многих городах России, </a:t>
            </a:r>
            <a:r>
              <a:rPr lang="ru-RU" dirty="0">
                <a:hlinkClick r:id="rId2" tooltip="Украина"/>
              </a:rPr>
              <a:t>Украины</a:t>
            </a:r>
            <a:r>
              <a:rPr lang="ru-RU" dirty="0"/>
              <a:t>, Белоруссии, </a:t>
            </a:r>
            <a:r>
              <a:rPr lang="ru-RU" dirty="0" smtClean="0">
                <a:hlinkClick r:id="rId3" tooltip="Казахстан"/>
              </a:rPr>
              <a:t>Казахстана</a:t>
            </a:r>
            <a:r>
              <a:rPr lang="ru-RU" dirty="0" smtClean="0"/>
              <a:t>.</a:t>
            </a:r>
            <a:endParaRPr lang="ru-RU" dirty="0"/>
          </a:p>
          <a:p>
            <a:r>
              <a:rPr lang="ru-RU" dirty="0"/>
              <a:t>В городах Керчь и Симферополь Республики Крым есть улица Гастелло.</a:t>
            </a:r>
          </a:p>
          <a:p>
            <a:r>
              <a:rPr lang="ru-RU" dirty="0"/>
              <a:t>В городе </a:t>
            </a:r>
            <a:r>
              <a:rPr lang="ru-RU" dirty="0">
                <a:hlinkClick r:id="rId4" tooltip="Кызыл"/>
              </a:rPr>
              <a:t>Кызыл</a:t>
            </a:r>
            <a:r>
              <a:rPr lang="ru-RU" dirty="0"/>
              <a:t> (</a:t>
            </a:r>
            <a:r>
              <a:rPr lang="ru-RU" dirty="0">
                <a:hlinkClick r:id="rId5" tooltip="Республика Тува"/>
              </a:rPr>
              <a:t>Республика Тува</a:t>
            </a:r>
            <a:r>
              <a:rPr lang="ru-RU" dirty="0"/>
              <a:t>) есть парк культуры и отдыха имени Н. Ф. Гастелло;</a:t>
            </a:r>
          </a:p>
          <a:p>
            <a:r>
              <a:rPr lang="ru-RU" dirty="0"/>
              <a:t>В городе </a:t>
            </a:r>
            <a:r>
              <a:rPr lang="ru-RU" dirty="0">
                <a:hlinkClick r:id="rId6" tooltip="Хабаровск"/>
              </a:rPr>
              <a:t>Хабаровске</a:t>
            </a:r>
            <a:r>
              <a:rPr lang="ru-RU" dirty="0"/>
              <a:t> есть сквер и парк имени Гастелло, в настоящее время парк заброшен;</a:t>
            </a:r>
          </a:p>
          <a:p>
            <a:r>
              <a:rPr lang="ru-RU" dirty="0"/>
              <a:t>В городе </a:t>
            </a:r>
            <a:r>
              <a:rPr lang="ru-RU" dirty="0">
                <a:hlinkClick r:id="rId7" tooltip="Краснодар"/>
              </a:rPr>
              <a:t>Краснодар</a:t>
            </a:r>
            <a:r>
              <a:rPr lang="ru-RU" dirty="0"/>
              <a:t> имя Гастелло носит средняя школа № 17;</a:t>
            </a:r>
          </a:p>
          <a:p>
            <a:endParaRPr lang="ru-RU" dirty="0"/>
          </a:p>
        </p:txBody>
      </p:sp>
      <p:pic>
        <p:nvPicPr>
          <p:cNvPr id="4" name="Рисунок 3"/>
          <p:cNvPicPr>
            <a:picLocks noChangeAspect="1"/>
          </p:cNvPicPr>
          <p:nvPr/>
        </p:nvPicPr>
        <p:blipFill>
          <a:blip r:embed="rId8"/>
          <a:stretch>
            <a:fillRect/>
          </a:stretch>
        </p:blipFill>
        <p:spPr>
          <a:xfrm>
            <a:off x="124370" y="1410788"/>
            <a:ext cx="4003493" cy="3810545"/>
          </a:xfrm>
          <a:prstGeom prst="rect">
            <a:avLst/>
          </a:prstGeom>
        </p:spPr>
      </p:pic>
    </p:spTree>
    <p:extLst>
      <p:ext uri="{BB962C8B-B14F-4D97-AF65-F5344CB8AC3E}">
        <p14:creationId xmlns="" xmlns:p14="http://schemas.microsoft.com/office/powerpoint/2010/main" val="270581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heel(1)">
                                      <p:cBhvr>
                                        <p:cTn id="10" dur="2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heel(1)">
                                      <p:cBhvr>
                                        <p:cTn id="15" dur="2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heel(1)">
                                      <p:cBhvr>
                                        <p:cTn id="20" dur="2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heel(1)">
                                      <p:cBhvr>
                                        <p:cTn id="25" dur="2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heel(1)">
                                      <p:cBhvr>
                                        <p:cTn id="30"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Используемые Источники:</a:t>
            </a:r>
            <a:endParaRPr lang="ru-RU" dirty="0"/>
          </a:p>
        </p:txBody>
      </p:sp>
      <p:sp>
        <p:nvSpPr>
          <p:cNvPr id="3" name="Объект 2"/>
          <p:cNvSpPr>
            <a:spLocks noGrp="1"/>
          </p:cNvSpPr>
          <p:nvPr>
            <p:ph sz="quarter" idx="13"/>
          </p:nvPr>
        </p:nvSpPr>
        <p:spPr/>
        <p:txBody>
          <a:bodyPr/>
          <a:lstStyle/>
          <a:p>
            <a:r>
              <a:rPr lang="en-US" dirty="0">
                <a:hlinkClick r:id="rId2"/>
              </a:rPr>
              <a:t>https://</a:t>
            </a:r>
            <a:r>
              <a:rPr lang="en-US" dirty="0" smtClean="0">
                <a:hlinkClick r:id="rId2"/>
              </a:rPr>
              <a:t>ru.wikipedia.org/wiki</a:t>
            </a:r>
            <a:endParaRPr lang="ru-RU" dirty="0"/>
          </a:p>
          <a:p>
            <a:r>
              <a:rPr lang="en-US" dirty="0">
                <a:hlinkClick r:id="rId3"/>
              </a:rPr>
              <a:t>https://www.google.com/search?q=%D0%BD%D0%B8%D0%BA%D0%BE%D0%BB%D0%B0%D0%B9+%D0%B3%D0%B0%D1%81%D1%82%D0%B5%D0%BB%D0%BB%D0%BE&amp;source=lnms&amp;tbm=isch&amp;sa=X&amp;ved=0ahUKEwjO-LO2ierlAhXjxIsKHaqeBFwQ_AUIEigB&amp;biw=1904&amp;bih=956#imgrc=-GkDZeU2tkSpfM:</a:t>
            </a:r>
            <a:endParaRPr lang="ru-RU" dirty="0"/>
          </a:p>
        </p:txBody>
      </p:sp>
    </p:spTree>
    <p:extLst>
      <p:ext uri="{BB962C8B-B14F-4D97-AF65-F5344CB8AC3E}">
        <p14:creationId xmlns="" xmlns:p14="http://schemas.microsoft.com/office/powerpoint/2010/main" val="240990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565264"/>
            <a:ext cx="3607724" cy="4488873"/>
          </a:xfrm>
          <a:prstGeom prst="rect">
            <a:avLst/>
          </a:prstGeom>
        </p:spPr>
      </p:pic>
      <p:sp>
        <p:nvSpPr>
          <p:cNvPr id="3" name="Объект 2"/>
          <p:cNvSpPr>
            <a:spLocks noGrp="1"/>
          </p:cNvSpPr>
          <p:nvPr>
            <p:ph sz="quarter" idx="13"/>
          </p:nvPr>
        </p:nvSpPr>
        <p:spPr>
          <a:xfrm>
            <a:off x="3940233" y="781397"/>
            <a:ext cx="7547956" cy="4630188"/>
          </a:xfrm>
        </p:spPr>
        <p:txBody>
          <a:bodyPr>
            <a:normAutofit/>
          </a:bodyPr>
          <a:lstStyle/>
          <a:p>
            <a:r>
              <a:rPr lang="ru-RU" b="1" dirty="0" err="1"/>
              <a:t>Никола́й</a:t>
            </a:r>
            <a:r>
              <a:rPr lang="ru-RU" b="1" dirty="0"/>
              <a:t> </a:t>
            </a:r>
            <a:r>
              <a:rPr lang="ru-RU" b="1" dirty="0" err="1"/>
              <a:t>Фра́нцевич</a:t>
            </a:r>
            <a:r>
              <a:rPr lang="ru-RU" b="1" dirty="0"/>
              <a:t> </a:t>
            </a:r>
            <a:r>
              <a:rPr lang="ru-RU" b="1" dirty="0" err="1" smtClean="0"/>
              <a:t>Гасте́лло</a:t>
            </a:r>
            <a:r>
              <a:rPr lang="ru-RU" b="1" dirty="0" smtClean="0"/>
              <a:t> родился </a:t>
            </a:r>
            <a:r>
              <a:rPr lang="ru-RU" dirty="0"/>
              <a:t> </a:t>
            </a:r>
            <a:r>
              <a:rPr lang="ru-RU" dirty="0" smtClean="0">
                <a:hlinkClick r:id="rId3" tooltip="23 апреля"/>
              </a:rPr>
              <a:t>23 </a:t>
            </a:r>
            <a:r>
              <a:rPr lang="ru-RU" dirty="0">
                <a:hlinkClick r:id="rId3" tooltip="23 апреля"/>
              </a:rPr>
              <a:t>апреля</a:t>
            </a:r>
            <a:r>
              <a:rPr lang="ru-RU" dirty="0"/>
              <a:t>  </a:t>
            </a:r>
            <a:r>
              <a:rPr lang="ru-RU" dirty="0">
                <a:hlinkClick r:id="rId4" tooltip="1907"/>
              </a:rPr>
              <a:t>1907</a:t>
            </a:r>
            <a:r>
              <a:rPr lang="ru-RU" dirty="0"/>
              <a:t>, </a:t>
            </a:r>
            <a:r>
              <a:rPr lang="ru-RU" dirty="0">
                <a:hlinkClick r:id="rId5" tooltip="Москва"/>
              </a:rPr>
              <a:t>Москва</a:t>
            </a:r>
            <a:r>
              <a:rPr lang="ru-RU" dirty="0"/>
              <a:t>, </a:t>
            </a:r>
            <a:r>
              <a:rPr lang="ru-RU" dirty="0">
                <a:hlinkClick r:id="rId6" tooltip="Российская империя"/>
              </a:rPr>
              <a:t>Российская Империя</a:t>
            </a:r>
            <a:r>
              <a:rPr lang="ru-RU" dirty="0"/>
              <a:t> </a:t>
            </a:r>
            <a:r>
              <a:rPr lang="ru-RU" dirty="0" smtClean="0"/>
              <a:t>,</a:t>
            </a:r>
          </a:p>
          <a:p>
            <a:r>
              <a:rPr lang="ru-RU" dirty="0" smtClean="0"/>
              <a:t> </a:t>
            </a:r>
            <a:r>
              <a:rPr lang="ru-RU" dirty="0"/>
              <a:t>советский военный лётчик, участник трёх войн, в момент гибели занимал должность командира </a:t>
            </a:r>
            <a:r>
              <a:rPr lang="ru-RU" dirty="0" smtClean="0"/>
              <a:t>2-й </a:t>
            </a:r>
            <a:r>
              <a:rPr lang="ru-RU" dirty="0"/>
              <a:t> </a:t>
            </a:r>
            <a:r>
              <a:rPr lang="ru-RU" u="sng" dirty="0">
                <a:hlinkClick r:id="rId7"/>
              </a:rPr>
              <a:t>эскадрильи</a:t>
            </a:r>
            <a:r>
              <a:rPr lang="ru-RU" dirty="0"/>
              <a:t> </a:t>
            </a:r>
            <a:r>
              <a:rPr lang="ru-RU" dirty="0">
                <a:hlinkClick r:id="rId8" tooltip="207-й дальнебомбардировочный авиационный полк (страница отсутствует)"/>
              </a:rPr>
              <a:t>207-го дальнебомбардировочного авиационного полка</a:t>
            </a:r>
            <a:r>
              <a:rPr lang="ru-RU" dirty="0"/>
              <a:t> </a:t>
            </a:r>
            <a:r>
              <a:rPr lang="ru-RU" dirty="0" smtClean="0">
                <a:hlinkClick r:id="rId9" tooltip="42-я дальнебомбардировочная авиационная дивизия"/>
              </a:rPr>
              <a:t>42 </a:t>
            </a:r>
            <a:r>
              <a:rPr lang="ru-RU" dirty="0">
                <a:hlinkClick r:id="rId9" tooltip="42-я дальнебомбардировочная авиационная дивизия"/>
              </a:rPr>
              <a:t>дальнебомбардировочной авиационной дивизии</a:t>
            </a:r>
            <a:r>
              <a:rPr lang="ru-RU" dirty="0"/>
              <a:t> </a:t>
            </a:r>
            <a:r>
              <a:rPr lang="ru-RU" dirty="0">
                <a:hlinkClick r:id="rId10" tooltip="3-й авиационный корпус дальней бомбардировочной авиации"/>
              </a:rPr>
              <a:t>3-го дальнебомбардировочного авиационного корпуса</a:t>
            </a:r>
            <a:r>
              <a:rPr lang="ru-RU" dirty="0"/>
              <a:t> </a:t>
            </a:r>
            <a:r>
              <a:rPr lang="ru-RU" dirty="0">
                <a:hlinkClick r:id="rId11" tooltip="Авиация дальнего действия СССР"/>
              </a:rPr>
              <a:t>Дальнебомбардировочной авиации</a:t>
            </a:r>
            <a:r>
              <a:rPr lang="ru-RU" dirty="0"/>
              <a:t> </a:t>
            </a:r>
            <a:r>
              <a:rPr lang="ru-RU" dirty="0">
                <a:hlinkClick r:id="rId12" tooltip="Военно-воздушные силы СССР"/>
              </a:rPr>
              <a:t>ВВС РККА</a:t>
            </a:r>
            <a:r>
              <a:rPr lang="ru-RU" dirty="0"/>
              <a:t> в звании </a:t>
            </a:r>
            <a:r>
              <a:rPr lang="ru-RU" dirty="0">
                <a:hlinkClick r:id="rId13" tooltip="Капитан (воинское звание)"/>
              </a:rPr>
              <a:t>капитана</a:t>
            </a:r>
            <a:r>
              <a:rPr lang="ru-RU" dirty="0"/>
              <a:t>. Погиб во время боевого вылета. </a:t>
            </a:r>
            <a:r>
              <a:rPr lang="ru-RU" dirty="0">
                <a:hlinkClick r:id="rId14" tooltip="Герой Советского Союза"/>
              </a:rPr>
              <a:t>Герой Советского Союза</a:t>
            </a:r>
            <a:r>
              <a:rPr lang="ru-RU" dirty="0"/>
              <a:t>, посмертно</a:t>
            </a:r>
            <a:r>
              <a:rPr lang="ru-RU" baseline="30000" dirty="0">
                <a:hlinkClick r:id="rId15"/>
              </a:rPr>
              <a:t>[1]</a:t>
            </a:r>
            <a:r>
              <a:rPr lang="ru-RU" dirty="0"/>
              <a:t>.</a:t>
            </a:r>
          </a:p>
        </p:txBody>
      </p:sp>
    </p:spTree>
    <p:extLst>
      <p:ext uri="{BB962C8B-B14F-4D97-AF65-F5344CB8AC3E}">
        <p14:creationId xmlns="" xmlns:p14="http://schemas.microsoft.com/office/powerpoint/2010/main" val="190648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921135" y="191194"/>
            <a:ext cx="6159372" cy="5183392"/>
          </a:xfrm>
        </p:spPr>
        <p:txBody>
          <a:bodyPr>
            <a:normAutofit/>
          </a:bodyPr>
          <a:lstStyle/>
          <a:p>
            <a:r>
              <a:rPr lang="ru-RU" dirty="0"/>
              <a:t>Родился в семье Франца Павловича </a:t>
            </a:r>
            <a:r>
              <a:rPr lang="ru-RU" dirty="0" err="1" smtClean="0"/>
              <a:t>Гастылло</a:t>
            </a:r>
            <a:r>
              <a:rPr lang="ru-RU" baseline="30000" dirty="0"/>
              <a:t> </a:t>
            </a:r>
            <a:r>
              <a:rPr lang="ru-RU" dirty="0" smtClean="0"/>
              <a:t>  из </a:t>
            </a:r>
            <a:r>
              <a:rPr lang="ru-RU" dirty="0"/>
              <a:t>деревни </a:t>
            </a:r>
            <a:r>
              <a:rPr lang="ru-RU" dirty="0" err="1" smtClean="0">
                <a:hlinkClick r:id="rId2" tooltip="Плужины (страница отсутствует)"/>
              </a:rPr>
              <a:t>Плужины</a:t>
            </a:r>
            <a:r>
              <a:rPr lang="ru-RU" baseline="30000" dirty="0"/>
              <a:t> </a:t>
            </a:r>
            <a:r>
              <a:rPr lang="ru-RU" dirty="0"/>
              <a:t> (сейчас — </a:t>
            </a:r>
            <a:r>
              <a:rPr lang="ru-RU" dirty="0" err="1">
                <a:hlinkClick r:id="rId3" tooltip="Кореличский район"/>
              </a:rPr>
              <a:t>Кореличский</a:t>
            </a:r>
            <a:r>
              <a:rPr lang="ru-RU" dirty="0">
                <a:hlinkClick r:id="rId3" tooltip="Кореличский район"/>
              </a:rPr>
              <a:t> район</a:t>
            </a:r>
            <a:r>
              <a:rPr lang="ru-RU" dirty="0"/>
              <a:t> </a:t>
            </a:r>
            <a:r>
              <a:rPr lang="ru-RU" dirty="0">
                <a:hlinkClick r:id="rId4" tooltip="Гродненская область"/>
              </a:rPr>
              <a:t>Гродненской области</a:t>
            </a:r>
            <a:r>
              <a:rPr lang="ru-RU" dirty="0"/>
              <a:t>, </a:t>
            </a:r>
            <a:r>
              <a:rPr lang="ru-RU" dirty="0">
                <a:hlinkClick r:id="rId5" tooltip="Белоруссия"/>
              </a:rPr>
              <a:t>Белоруссия</a:t>
            </a:r>
            <a:r>
              <a:rPr lang="ru-RU" dirty="0"/>
              <a:t>), который в 1900 году пришёл на заработки в Москву (здесь его фамилию стали произносить на московский манер — «Гастелло</a:t>
            </a:r>
            <a:r>
              <a:rPr lang="ru-RU" dirty="0" smtClean="0"/>
              <a:t>»). Мать</a:t>
            </a:r>
            <a:r>
              <a:rPr lang="ru-RU" dirty="0"/>
              <a:t> — Анастасия Семёновна Кутузова, русская, была </a:t>
            </a:r>
            <a:r>
              <a:rPr lang="ru-RU" dirty="0">
                <a:hlinkClick r:id="rId6" tooltip="Белошвейка (страница отсутствует)"/>
              </a:rPr>
              <a:t>белошвейкой</a:t>
            </a:r>
            <a:r>
              <a:rPr lang="ru-RU" dirty="0"/>
              <a:t>. Брат — Виктор </a:t>
            </a:r>
            <a:r>
              <a:rPr lang="ru-RU" dirty="0" err="1"/>
              <a:t>Францевич</a:t>
            </a:r>
            <a:r>
              <a:rPr lang="ru-RU" dirty="0"/>
              <a:t> (1913 — 28 сентября 1942 года), погиб в бою за деревню </a:t>
            </a:r>
            <a:r>
              <a:rPr lang="ru-RU" dirty="0" err="1">
                <a:hlinkClick r:id="rId7" tooltip="Дыбалово"/>
              </a:rPr>
              <a:t>Дыбалово</a:t>
            </a:r>
            <a:r>
              <a:rPr lang="ru-RU" dirty="0"/>
              <a:t> </a:t>
            </a:r>
            <a:r>
              <a:rPr lang="ru-RU" dirty="0">
                <a:hlinkClick r:id="rId8" tooltip="Ржевский район"/>
              </a:rPr>
              <a:t>Ржевского района</a:t>
            </a:r>
            <a:r>
              <a:rPr lang="ru-RU" dirty="0"/>
              <a:t> </a:t>
            </a:r>
            <a:r>
              <a:rPr lang="ru-RU" dirty="0">
                <a:hlinkClick r:id="rId9" tooltip="Тверская область"/>
              </a:rPr>
              <a:t>Тверской области</a:t>
            </a:r>
            <a:r>
              <a:rPr lang="ru-RU" dirty="0"/>
              <a:t> </a:t>
            </a:r>
            <a:r>
              <a:rPr lang="ru-RU" dirty="0">
                <a:hlinkClick r:id="rId10" tooltip="РСФСР"/>
              </a:rPr>
              <a:t>РСФСР</a:t>
            </a:r>
            <a:r>
              <a:rPr lang="ru-RU" dirty="0"/>
              <a:t>, перезахоронен в воинское захоронение у деревни </a:t>
            </a:r>
            <a:r>
              <a:rPr lang="ru-RU" dirty="0" err="1">
                <a:hlinkClick r:id="rId11" tooltip="Кокошкино (Ржевский район)"/>
              </a:rPr>
              <a:t>Кокошкино</a:t>
            </a:r>
            <a:r>
              <a:rPr lang="ru-RU" dirty="0"/>
              <a:t> того же района</a:t>
            </a:r>
            <a:r>
              <a:rPr lang="ru-RU" baseline="30000" dirty="0">
                <a:hlinkClick r:id="rId12"/>
              </a:rPr>
              <a:t>[3]</a:t>
            </a:r>
            <a:r>
              <a:rPr lang="ru-RU" dirty="0"/>
              <a:t>.</a:t>
            </a:r>
          </a:p>
          <a:p>
            <a:pPr marL="0" indent="0">
              <a:buNone/>
            </a:pPr>
            <a:endParaRPr lang="ru-RU" dirty="0"/>
          </a:p>
        </p:txBody>
      </p:sp>
      <p:pic>
        <p:nvPicPr>
          <p:cNvPr id="5" name="Рисунок 4"/>
          <p:cNvPicPr>
            <a:picLocks noChangeAspect="1"/>
          </p:cNvPicPr>
          <p:nvPr/>
        </p:nvPicPr>
        <p:blipFill>
          <a:blip r:embed="rId13"/>
          <a:stretch>
            <a:fillRect/>
          </a:stretch>
        </p:blipFill>
        <p:spPr>
          <a:xfrm>
            <a:off x="0" y="194129"/>
            <a:ext cx="4985212" cy="4800600"/>
          </a:xfrm>
          <a:prstGeom prst="rect">
            <a:avLst/>
          </a:prstGeom>
        </p:spPr>
      </p:pic>
    </p:spTree>
    <p:extLst>
      <p:ext uri="{BB962C8B-B14F-4D97-AF65-F5344CB8AC3E}">
        <p14:creationId xmlns="" xmlns:p14="http://schemas.microsoft.com/office/powerpoint/2010/main" val="293316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990011" y="313510"/>
            <a:ext cx="6090496" cy="5061076"/>
          </a:xfrm>
        </p:spPr>
        <p:txBody>
          <a:bodyPr>
            <a:normAutofit fontScale="77500" lnSpcReduction="20000"/>
          </a:bodyPr>
          <a:lstStyle/>
          <a:p>
            <a:r>
              <a:rPr lang="ru-RU" dirty="0"/>
              <a:t>Семья Гастелло жила в районе </a:t>
            </a:r>
            <a:r>
              <a:rPr lang="ru-RU" dirty="0" err="1">
                <a:hlinkClick r:id="rId2" tooltip="Богородское (район Москвы)"/>
              </a:rPr>
              <a:t>Богородское</a:t>
            </a:r>
            <a:r>
              <a:rPr lang="ru-RU" dirty="0"/>
              <a:t>, в двухэтажном бараке по 3-й Мещанской улице (с июня 1922 года — </a:t>
            </a:r>
            <a:r>
              <a:rPr lang="ru-RU" dirty="0">
                <a:hlinkClick r:id="rId3" tooltip="3-я Гражданская улица"/>
              </a:rPr>
              <a:t>3-я Гражданская </a:t>
            </a:r>
            <a:r>
              <a:rPr lang="ru-RU" dirty="0" smtClean="0">
                <a:hlinkClick r:id="rId3" tooltip="3-я Гражданская улица"/>
              </a:rPr>
              <a:t>улица</a:t>
            </a:r>
            <a:r>
              <a:rPr lang="ru-RU" dirty="0" smtClean="0"/>
              <a:t>). </a:t>
            </a:r>
            <a:r>
              <a:rPr lang="ru-RU" dirty="0"/>
              <a:t>В 1915—1918 гг. Николай Гастелло учился в 3-м Сокольническом городском мужском училище имени </a:t>
            </a:r>
            <a:r>
              <a:rPr lang="ru-RU" u="sng" dirty="0">
                <a:hlinkClick r:id="rId4"/>
              </a:rPr>
              <a:t>А. С. </a:t>
            </a:r>
            <a:r>
              <a:rPr lang="ru-RU" u="sng" dirty="0" smtClean="0">
                <a:hlinkClick r:id="rId4"/>
              </a:rPr>
              <a:t>Пушкина</a:t>
            </a:r>
            <a:r>
              <a:rPr lang="ru-RU" dirty="0" smtClean="0"/>
              <a:t>. </a:t>
            </a:r>
            <a:r>
              <a:rPr lang="ru-RU" dirty="0"/>
              <a:t>В 1918 году из-за голода в составе группы школьников-москвичей был эвакуирован в </a:t>
            </a:r>
            <a:r>
              <a:rPr lang="ru-RU" dirty="0">
                <a:hlinkClick r:id="rId5" tooltip="Башкортостан"/>
              </a:rPr>
              <a:t>Башкирию</a:t>
            </a:r>
            <a:r>
              <a:rPr lang="ru-RU" dirty="0"/>
              <a:t>, но в следующем году вернулся в Москву </a:t>
            </a:r>
            <a:r>
              <a:rPr lang="ru-RU" dirty="0" smtClean="0"/>
              <a:t> </a:t>
            </a:r>
            <a:r>
              <a:rPr lang="ru-RU" dirty="0"/>
              <a:t>в своё училище, где проучился до 1921 </a:t>
            </a:r>
            <a:r>
              <a:rPr lang="ru-RU" dirty="0" smtClean="0"/>
              <a:t>года. </a:t>
            </a:r>
            <a:r>
              <a:rPr lang="ru-RU" dirty="0"/>
              <a:t>Трудовую деятельность Николай Гастелло начал в 1923 году, став учеником столяра.</a:t>
            </a:r>
          </a:p>
          <a:p>
            <a:r>
              <a:rPr lang="ru-RU" dirty="0"/>
              <a:t>В 1924 году семья Гастелло переехала в </a:t>
            </a:r>
            <a:r>
              <a:rPr lang="ru-RU" dirty="0">
                <a:hlinkClick r:id="rId6" tooltip="Муром"/>
              </a:rPr>
              <a:t>Муром</a:t>
            </a:r>
            <a:r>
              <a:rPr lang="ru-RU" dirty="0"/>
              <a:t>, где Николай поступил слесарем на </a:t>
            </a:r>
            <a:r>
              <a:rPr lang="ru-RU" dirty="0">
                <a:hlinkClick r:id="rId7" tooltip="Паровозостроительный завод им. Ф. Э. Дзержинского"/>
              </a:rPr>
              <a:t>Паровозостроительный завод им. Ф. Э. Дзержинского</a:t>
            </a:r>
            <a:r>
              <a:rPr lang="ru-RU" dirty="0"/>
              <a:t>, на котором работал и его отец. Параллельно с трудовой деятельностью Н. Ф. Гастелло окончил </a:t>
            </a:r>
            <a:r>
              <a:rPr lang="ru-RU" dirty="0" smtClean="0"/>
              <a:t>школу. </a:t>
            </a:r>
            <a:r>
              <a:rPr lang="ru-RU" dirty="0"/>
              <a:t>В 1928 году вступил в </a:t>
            </a:r>
            <a:r>
              <a:rPr lang="ru-RU" dirty="0">
                <a:hlinkClick r:id="rId8" tooltip="Коммунистическая партия Советского Союза"/>
              </a:rPr>
              <a:t>ВКП(б</a:t>
            </a:r>
            <a:r>
              <a:rPr lang="ru-RU" dirty="0" smtClean="0">
                <a:hlinkClick r:id="rId8" tooltip="Коммунистическая партия Советского Союза"/>
              </a:rPr>
              <a:t>)</a:t>
            </a:r>
            <a:r>
              <a:rPr lang="ru-RU" dirty="0" smtClean="0"/>
              <a:t>. </a:t>
            </a:r>
            <a:r>
              <a:rPr lang="ru-RU" dirty="0"/>
              <a:t>В 1930 году семья Гастелло вернулась в Москву и Николай поступил на работу на </a:t>
            </a:r>
            <a:r>
              <a:rPr lang="ru-RU" dirty="0">
                <a:hlinkClick r:id="rId9" tooltip="Первый государственный механический завод строительных машин имени 1 Мая (страница отсутствует)"/>
              </a:rPr>
              <a:t>Первый государственный механический завод строительных машин имени 1 Мая</a:t>
            </a:r>
            <a:r>
              <a:rPr lang="ru-RU" dirty="0"/>
              <a:t>. В 1930—1932 гг. Н. Ф. Гастелло жил в </a:t>
            </a:r>
            <a:r>
              <a:rPr lang="ru-RU" dirty="0">
                <a:hlinkClick r:id="rId10" tooltip="Посёлок"/>
              </a:rPr>
              <a:t>посёлке</a:t>
            </a:r>
            <a:r>
              <a:rPr lang="ru-RU" dirty="0"/>
              <a:t> </a:t>
            </a:r>
            <a:r>
              <a:rPr lang="ru-RU" dirty="0" smtClean="0">
                <a:hlinkClick r:id="rId11" tooltip="Хлебниково (микрорайон Долгопрудного)"/>
              </a:rPr>
              <a:t>Хлебниково</a:t>
            </a:r>
            <a:r>
              <a:rPr lang="ru-RU" dirty="0" smtClean="0"/>
              <a:t>.</a:t>
            </a:r>
            <a:endParaRPr lang="ru-RU" dirty="0"/>
          </a:p>
          <a:p>
            <a:endParaRPr lang="ru-RU" dirty="0"/>
          </a:p>
        </p:txBody>
      </p:sp>
      <p:pic>
        <p:nvPicPr>
          <p:cNvPr id="7" name="Рисунок 6"/>
          <p:cNvPicPr>
            <a:picLocks noChangeAspect="1"/>
          </p:cNvPicPr>
          <p:nvPr/>
        </p:nvPicPr>
        <p:blipFill>
          <a:blip r:embed="rId12"/>
          <a:stretch>
            <a:fillRect/>
          </a:stretch>
        </p:blipFill>
        <p:spPr>
          <a:xfrm>
            <a:off x="190500" y="1"/>
            <a:ext cx="4651466" cy="5608320"/>
          </a:xfrm>
          <a:prstGeom prst="rect">
            <a:avLst/>
          </a:prstGeom>
        </p:spPr>
      </p:pic>
    </p:spTree>
    <p:extLst>
      <p:ext uri="{BB962C8B-B14F-4D97-AF65-F5344CB8AC3E}">
        <p14:creationId xmlns="" xmlns:p14="http://schemas.microsoft.com/office/powerpoint/2010/main" val="1480789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685800" y="2086496"/>
            <a:ext cx="10394707" cy="3288090"/>
          </a:xfrm>
        </p:spPr>
        <p:txBody>
          <a:bodyPr>
            <a:normAutofit fontScale="55000" lnSpcReduction="20000"/>
          </a:bodyPr>
          <a:lstStyle/>
          <a:p>
            <a:pPr marL="0" indent="0">
              <a:buNone/>
            </a:pPr>
            <a:r>
              <a:rPr lang="ru-RU" b="1" dirty="0" smtClean="0"/>
              <a:t>                                                                                                                                                       Служба в рядах Красной армии                               </a:t>
            </a:r>
            <a:endParaRPr lang="ru-RU" b="1" dirty="0"/>
          </a:p>
          <a:p>
            <a:r>
              <a:rPr lang="ru-RU" dirty="0"/>
              <a:t>В мае 1932 года по специальному набору призван в </a:t>
            </a:r>
            <a:r>
              <a:rPr lang="ru-RU" dirty="0">
                <a:hlinkClick r:id="rId2" tooltip="Рабоче-Крестьянская Красная Армия"/>
              </a:rPr>
              <a:t>Красную Армию</a:t>
            </a:r>
            <a:r>
              <a:rPr lang="ru-RU" dirty="0"/>
              <a:t>. Отправлен на учёбу в </a:t>
            </a:r>
            <a:r>
              <a:rPr lang="ru-RU" dirty="0">
                <a:hlinkClick r:id="rId3" tooltip="Ворошиловградская военная школа летчиков"/>
              </a:rPr>
              <a:t>военную авиационную школу пилотов</a:t>
            </a:r>
            <a:r>
              <a:rPr lang="ru-RU" dirty="0"/>
              <a:t> в город </a:t>
            </a:r>
            <a:r>
              <a:rPr lang="ru-RU" dirty="0">
                <a:hlinkClick r:id="rId4" tooltip="Луганск"/>
              </a:rPr>
              <a:t>Луганск</a:t>
            </a:r>
            <a:r>
              <a:rPr lang="ru-RU" dirty="0"/>
              <a:t>.</a:t>
            </a:r>
          </a:p>
          <a:p>
            <a:r>
              <a:rPr lang="ru-RU" dirty="0"/>
              <a:t>Учёба в </a:t>
            </a:r>
            <a:r>
              <a:rPr lang="ru-RU" dirty="0">
                <a:hlinkClick r:id="rId3" tooltip="Ворошиловградская военная школа летчиков"/>
              </a:rPr>
              <a:t>11-й военной авиационной школе пилотов</a:t>
            </a:r>
            <a:r>
              <a:rPr lang="ru-RU" dirty="0"/>
              <a:t> (май 1932 — декабрь 1933).</a:t>
            </a:r>
          </a:p>
          <a:p>
            <a:r>
              <a:rPr lang="ru-RU" dirty="0"/>
              <a:t>Служба в 82-й тяжелобомбардировочной эскадрилье </a:t>
            </a:r>
            <a:r>
              <a:rPr lang="ru-RU" dirty="0">
                <a:hlinkClick r:id="rId5" tooltip="21-я тяжелобомбардировочная авиационная бригада (страница отсутствует)"/>
              </a:rPr>
              <a:t>21-й тяжелобомбардировочной авиационной бригады</a:t>
            </a:r>
            <a:r>
              <a:rPr lang="ru-RU" dirty="0"/>
              <a:t>, базирующейся в г. </a:t>
            </a:r>
            <a:r>
              <a:rPr lang="ru-RU" dirty="0">
                <a:hlinkClick r:id="rId6" tooltip="Ростов-на-Дону"/>
              </a:rPr>
              <a:t>Ростов-на-Дону</a:t>
            </a:r>
            <a:r>
              <a:rPr lang="ru-RU" dirty="0"/>
              <a:t> (1933—1938). Начав летать </a:t>
            </a:r>
            <a:r>
              <a:rPr lang="ru-RU" dirty="0">
                <a:hlinkClick r:id="rId7" tooltip="Второй пилот"/>
              </a:rPr>
              <a:t>вторым пилотом</a:t>
            </a:r>
            <a:r>
              <a:rPr lang="ru-RU" dirty="0"/>
              <a:t> на </a:t>
            </a:r>
            <a:r>
              <a:rPr lang="ru-RU" dirty="0">
                <a:hlinkClick r:id="rId8" tooltip="Стратегический бомбардировщик"/>
              </a:rPr>
              <a:t>тяжёлом бомбардировщике</a:t>
            </a:r>
            <a:r>
              <a:rPr lang="ru-RU" dirty="0"/>
              <a:t> </a:t>
            </a:r>
            <a:r>
              <a:rPr lang="ru-RU" dirty="0">
                <a:hlinkClick r:id="rId9" tooltip="ТБ-3"/>
              </a:rPr>
              <a:t>ТБ-3</a:t>
            </a:r>
            <a:r>
              <a:rPr lang="ru-RU" dirty="0"/>
              <a:t>, Н. Ф. Гастелло с ноября 1934 года уже самостоятельно пилотировал самолёт, став командиром корабля.</a:t>
            </a:r>
          </a:p>
          <a:p>
            <a:r>
              <a:rPr lang="ru-RU" dirty="0"/>
              <a:t>В 1938 году, в результате реорганизации </a:t>
            </a:r>
            <a:r>
              <a:rPr lang="ru-RU" dirty="0">
                <a:hlinkClick r:id="rId10" tooltip="Соединение (военное дело)"/>
              </a:rPr>
              <a:t>соединения</a:t>
            </a:r>
            <a:r>
              <a:rPr lang="ru-RU" dirty="0"/>
              <a:t>, Николай </a:t>
            </a:r>
            <a:r>
              <a:rPr lang="ru-RU" dirty="0" err="1"/>
              <a:t>Францевич</a:t>
            </a:r>
            <a:r>
              <a:rPr lang="ru-RU" dirty="0"/>
              <a:t> Гастелло оказался в </a:t>
            </a:r>
            <a:r>
              <a:rPr lang="ru-RU" dirty="0">
                <a:hlinkClick r:id="rId11" tooltip="1-й тяжёлый бомбардировочный авиационный полк"/>
              </a:rPr>
              <a:t>1-м тяжелобомбардировочном авиаполку</a:t>
            </a:r>
            <a:r>
              <a:rPr lang="ru-RU" dirty="0"/>
              <a:t>. В мае 1939 года он стал командиром </a:t>
            </a:r>
            <a:r>
              <a:rPr lang="ru-RU" dirty="0">
                <a:hlinkClick r:id="rId12" tooltip="Звено (тактическая единица)"/>
              </a:rPr>
              <a:t>звена</a:t>
            </a:r>
            <a:r>
              <a:rPr lang="ru-RU" dirty="0"/>
              <a:t>, а через год с небольшим — заместителем командира эскадрильи. В 1939 году участвовал в </a:t>
            </a:r>
            <a:r>
              <a:rPr lang="ru-RU" dirty="0">
                <a:hlinkClick r:id="rId13" tooltip="Бои на Халхин-Голе"/>
              </a:rPr>
              <a:t>боях на Халхин-Голе</a:t>
            </a:r>
            <a:r>
              <a:rPr lang="ru-RU" dirty="0"/>
              <a:t> в составе </a:t>
            </a:r>
            <a:r>
              <a:rPr lang="ru-RU" u="sng" dirty="0">
                <a:hlinkClick r:id="rId14" tooltip="150-й скоростной бомбардировочный авиационный полк (страница отсутствует)"/>
              </a:rPr>
              <a:t>150-го скоростного бомбардировочного авиационного полка</a:t>
            </a:r>
            <a:r>
              <a:rPr lang="ru-RU" dirty="0"/>
              <a:t>, которому была придана эскадрилья 1-го тяжелобомбардировочного авиаполка. Участвовал в </a:t>
            </a:r>
            <a:r>
              <a:rPr lang="ru-RU" dirty="0">
                <a:hlinkClick r:id="rId15" tooltip="Советско-финская война (1939—1940)"/>
              </a:rPr>
              <a:t>советско-финской войне 1939—1940 гг.</a:t>
            </a:r>
            <a:r>
              <a:rPr lang="ru-RU" dirty="0"/>
              <a:t> и операции по </a:t>
            </a:r>
            <a:r>
              <a:rPr lang="ru-RU" dirty="0">
                <a:hlinkClick r:id="rId16" tooltip="Присоединение Бессарабии и Северной Буковины к СССР"/>
              </a:rPr>
              <a:t>присоединению Бессарабии и Северной </a:t>
            </a:r>
            <a:r>
              <a:rPr lang="ru-RU" dirty="0" err="1">
                <a:hlinkClick r:id="rId16" tooltip="Присоединение Бессарабии и Северной Буковины к СССР"/>
              </a:rPr>
              <a:t>Буковины</a:t>
            </a:r>
            <a:r>
              <a:rPr lang="ru-RU" dirty="0">
                <a:hlinkClick r:id="rId16" tooltip="Присоединение Бессарабии и Северной Буковины к СССР"/>
              </a:rPr>
              <a:t> к СССР</a:t>
            </a:r>
            <a:r>
              <a:rPr lang="ru-RU" dirty="0"/>
              <a:t> (июнь-июль 1940 года). Осенью 1940 года авиационная часть, в которой служит Н. Ф. Гастелло, перебазируется к западным границам СССР, в город </a:t>
            </a:r>
            <a:r>
              <a:rPr lang="ru-RU" dirty="0">
                <a:hlinkClick r:id="rId17" tooltip="Великие Луки"/>
              </a:rPr>
              <a:t>Великие Луки</a:t>
            </a:r>
            <a:r>
              <a:rPr lang="ru-RU" dirty="0"/>
              <a:t>, а затем — в </a:t>
            </a:r>
            <a:r>
              <a:rPr lang="ru-RU" dirty="0">
                <a:hlinkClick r:id="rId18" tooltip="Авиагородок"/>
              </a:rPr>
              <a:t>авиагородок</a:t>
            </a:r>
            <a:r>
              <a:rPr lang="ru-RU" dirty="0"/>
              <a:t> </a:t>
            </a:r>
            <a:r>
              <a:rPr lang="ru-RU" dirty="0" err="1"/>
              <a:t>Боровское</a:t>
            </a:r>
            <a:r>
              <a:rPr lang="ru-RU" dirty="0"/>
              <a:t> под </a:t>
            </a:r>
            <a:r>
              <a:rPr lang="ru-RU" dirty="0">
                <a:hlinkClick r:id="rId19" tooltip="Смоленск"/>
              </a:rPr>
              <a:t>Смоленском</a:t>
            </a:r>
            <a:r>
              <a:rPr lang="ru-RU" dirty="0"/>
              <a:t>. В 1940 году Н. Ф. Гастелло присвоено звание капитана.</a:t>
            </a:r>
          </a:p>
          <a:p>
            <a:r>
              <a:rPr lang="ru-RU" dirty="0"/>
              <a:t>Весной 1941 года Николай Гастелло, пройдя соответствующую переподготовку, освоил самолёт </a:t>
            </a:r>
            <a:r>
              <a:rPr lang="ru-RU" dirty="0">
                <a:hlinkClick r:id="rId20" tooltip="Ил-4"/>
              </a:rPr>
              <a:t>ДБ-3ф</a:t>
            </a:r>
            <a:r>
              <a:rPr lang="ru-RU" dirty="0"/>
              <a:t>.</a:t>
            </a:r>
          </a:p>
          <a:p>
            <a:endParaRPr lang="ru-RU" dirty="0"/>
          </a:p>
        </p:txBody>
      </p:sp>
      <p:pic>
        <p:nvPicPr>
          <p:cNvPr id="6" name="Рисунок 5"/>
          <p:cNvPicPr>
            <a:picLocks noChangeAspect="1"/>
          </p:cNvPicPr>
          <p:nvPr/>
        </p:nvPicPr>
        <p:blipFill>
          <a:blip r:embed="rId21"/>
          <a:stretch>
            <a:fillRect/>
          </a:stretch>
        </p:blipFill>
        <p:spPr>
          <a:xfrm>
            <a:off x="532361" y="193530"/>
            <a:ext cx="2285654" cy="1809837"/>
          </a:xfrm>
          <a:prstGeom prst="rect">
            <a:avLst/>
          </a:prstGeom>
        </p:spPr>
      </p:pic>
      <p:pic>
        <p:nvPicPr>
          <p:cNvPr id="7" name="Рисунок 6"/>
          <p:cNvPicPr>
            <a:picLocks noChangeAspect="1"/>
          </p:cNvPicPr>
          <p:nvPr/>
        </p:nvPicPr>
        <p:blipFill>
          <a:blip r:embed="rId21"/>
          <a:stretch>
            <a:fillRect/>
          </a:stretch>
        </p:blipFill>
        <p:spPr>
          <a:xfrm>
            <a:off x="2926426" y="193530"/>
            <a:ext cx="2069523" cy="1809837"/>
          </a:xfrm>
          <a:prstGeom prst="rect">
            <a:avLst/>
          </a:prstGeom>
        </p:spPr>
      </p:pic>
      <p:pic>
        <p:nvPicPr>
          <p:cNvPr id="8" name="Рисунок 7"/>
          <p:cNvPicPr>
            <a:picLocks noChangeAspect="1"/>
          </p:cNvPicPr>
          <p:nvPr/>
        </p:nvPicPr>
        <p:blipFill>
          <a:blip r:embed="rId21"/>
          <a:stretch>
            <a:fillRect/>
          </a:stretch>
        </p:blipFill>
        <p:spPr>
          <a:xfrm>
            <a:off x="5104359" y="193529"/>
            <a:ext cx="2011335" cy="1809837"/>
          </a:xfrm>
          <a:prstGeom prst="rect">
            <a:avLst/>
          </a:prstGeom>
        </p:spPr>
      </p:pic>
      <p:pic>
        <p:nvPicPr>
          <p:cNvPr id="9" name="Рисунок 8"/>
          <p:cNvPicPr>
            <a:picLocks noChangeAspect="1"/>
          </p:cNvPicPr>
          <p:nvPr/>
        </p:nvPicPr>
        <p:blipFill>
          <a:blip r:embed="rId21"/>
          <a:stretch>
            <a:fillRect/>
          </a:stretch>
        </p:blipFill>
        <p:spPr>
          <a:xfrm>
            <a:off x="7224104" y="193529"/>
            <a:ext cx="2003023" cy="1809837"/>
          </a:xfrm>
          <a:prstGeom prst="rect">
            <a:avLst/>
          </a:prstGeom>
        </p:spPr>
      </p:pic>
      <p:pic>
        <p:nvPicPr>
          <p:cNvPr id="10" name="Рисунок 9"/>
          <p:cNvPicPr>
            <a:picLocks noChangeAspect="1"/>
          </p:cNvPicPr>
          <p:nvPr/>
        </p:nvPicPr>
        <p:blipFill>
          <a:blip r:embed="rId21"/>
          <a:stretch>
            <a:fillRect/>
          </a:stretch>
        </p:blipFill>
        <p:spPr>
          <a:xfrm>
            <a:off x="9335537" y="193529"/>
            <a:ext cx="1853394" cy="1809837"/>
          </a:xfrm>
          <a:prstGeom prst="rect">
            <a:avLst/>
          </a:prstGeom>
        </p:spPr>
      </p:pic>
    </p:spTree>
    <p:extLst>
      <p:ext uri="{BB962C8B-B14F-4D97-AF65-F5344CB8AC3E}">
        <p14:creationId xmlns="" xmlns:p14="http://schemas.microsoft.com/office/powerpoint/2010/main" val="3316391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par>
                                <p:cTn id="33" presetID="21" presetClass="entr" presetSubtype="1"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heel(1)">
                                      <p:cBhvr>
                                        <p:cTn id="35" dur="2000"/>
                                        <p:tgtEl>
                                          <p:spTgt spid="6"/>
                                        </p:tgtEl>
                                      </p:cBhvr>
                                    </p:animEffect>
                                  </p:childTnLst>
                                </p:cTn>
                              </p:par>
                              <p:par>
                                <p:cTn id="36" presetID="21" presetClass="entr" presetSubtype="1"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heel(1)">
                                      <p:cBhvr>
                                        <p:cTn id="38" dur="2000"/>
                                        <p:tgtEl>
                                          <p:spTgt spid="7"/>
                                        </p:tgtEl>
                                      </p:cBhvr>
                                    </p:animEffect>
                                  </p:childTnLst>
                                </p:cTn>
                              </p:par>
                              <p:par>
                                <p:cTn id="39" presetID="21" presetClass="entr" presetSubtype="1"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heel(1)">
                                      <p:cBhvr>
                                        <p:cTn id="41" dur="2000"/>
                                        <p:tgtEl>
                                          <p:spTgt spid="8"/>
                                        </p:tgtEl>
                                      </p:cBhvr>
                                    </p:animEffect>
                                  </p:childTnLst>
                                </p:cTn>
                              </p:par>
                              <p:par>
                                <p:cTn id="42" presetID="21" presetClass="entr" presetSubtype="1"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heel(1)">
                                      <p:cBhvr>
                                        <p:cTn id="44" dur="2000"/>
                                        <p:tgtEl>
                                          <p:spTgt spid="9"/>
                                        </p:tgtEl>
                                      </p:cBhvr>
                                    </p:animEffect>
                                  </p:childTnLst>
                                </p:cTn>
                              </p:par>
                              <p:par>
                                <p:cTn id="45" presetID="21" presetClass="entr" presetSubtype="1"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5590903" y="2063396"/>
            <a:ext cx="5489604" cy="3311189"/>
          </a:xfrm>
        </p:spPr>
        <p:txBody>
          <a:bodyPr>
            <a:normAutofit lnSpcReduction="10000"/>
          </a:bodyPr>
          <a:lstStyle/>
          <a:p>
            <a:r>
              <a:rPr lang="ru-RU" dirty="0"/>
              <a:t>Командир 4-й эскадрильи </a:t>
            </a:r>
            <a:r>
              <a:rPr lang="ru-RU" dirty="0">
                <a:hlinkClick r:id="rId2" tooltip="207-й дальнебомбардировочный авиационный полк (страница отсутствует)"/>
              </a:rPr>
              <a:t>207-го дальнебомбардировочного авиаполка</a:t>
            </a:r>
            <a:r>
              <a:rPr lang="ru-RU" dirty="0"/>
              <a:t> (24 мая 1941—23 июня 1941).</a:t>
            </a:r>
          </a:p>
          <a:p>
            <a:r>
              <a:rPr lang="ru-RU" dirty="0"/>
              <a:t>Командир 2-й эскадрильи той же части (24—26 июня 1941). 24 июня 1941 года огнём </a:t>
            </a:r>
            <a:r>
              <a:rPr lang="ru-RU" dirty="0">
                <a:hlinkClick r:id="rId3" tooltip="Крупнокалиберный пулемёт"/>
              </a:rPr>
              <a:t>крупнокалиберного пулемёта</a:t>
            </a:r>
            <a:r>
              <a:rPr lang="ru-RU" dirty="0"/>
              <a:t> со </a:t>
            </a:r>
            <a:r>
              <a:rPr lang="ru-RU" dirty="0">
                <a:hlinkClick r:id="rId4" tooltip="Турельная установка"/>
              </a:rPr>
              <a:t>стрелковой турели</a:t>
            </a:r>
            <a:r>
              <a:rPr lang="ru-RU" dirty="0"/>
              <a:t> стоящего на аэродроме ДБ-3ф сбил </a:t>
            </a:r>
            <a:r>
              <a:rPr lang="ru-RU" dirty="0">
                <a:hlinkClick r:id="rId5" tooltip="Многоцелевой самолет (страница отсутствует)"/>
              </a:rPr>
              <a:t>многоцелевой самолет</a:t>
            </a:r>
            <a:r>
              <a:rPr lang="ru-RU" dirty="0"/>
              <a:t> «</a:t>
            </a:r>
            <a:r>
              <a:rPr lang="ru-RU" dirty="0">
                <a:hlinkClick r:id="rId6" tooltip="Люфтваффе"/>
              </a:rPr>
              <a:t>Люфтваффе</a:t>
            </a:r>
            <a:r>
              <a:rPr lang="ru-RU" dirty="0"/>
              <a:t>» типа «</a:t>
            </a:r>
            <a:r>
              <a:rPr lang="ru-RU" dirty="0">
                <a:hlinkClick r:id="rId7" tooltip="Junkers Ju 88"/>
              </a:rPr>
              <a:t>Юнкерс-88</a:t>
            </a:r>
            <a:r>
              <a:rPr lang="ru-RU" dirty="0" smtClean="0"/>
              <a:t>».</a:t>
            </a:r>
            <a:endParaRPr lang="ru-RU" dirty="0"/>
          </a:p>
          <a:p>
            <a:endParaRPr lang="ru-RU" dirty="0"/>
          </a:p>
        </p:txBody>
      </p:sp>
      <p:pic>
        <p:nvPicPr>
          <p:cNvPr id="4" name="Рисунок 3"/>
          <p:cNvPicPr>
            <a:picLocks noChangeAspect="1"/>
          </p:cNvPicPr>
          <p:nvPr/>
        </p:nvPicPr>
        <p:blipFill>
          <a:blip r:embed="rId8"/>
          <a:stretch>
            <a:fillRect/>
          </a:stretch>
        </p:blipFill>
        <p:spPr>
          <a:xfrm>
            <a:off x="570412" y="696686"/>
            <a:ext cx="4820194" cy="4119154"/>
          </a:xfrm>
          <a:prstGeom prst="rect">
            <a:avLst/>
          </a:prstGeom>
        </p:spPr>
      </p:pic>
    </p:spTree>
    <p:extLst>
      <p:ext uri="{BB962C8B-B14F-4D97-AF65-F5344CB8AC3E}">
        <p14:creationId xmlns="" xmlns:p14="http://schemas.microsoft.com/office/powerpoint/2010/main" val="1609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7358743" y="627018"/>
            <a:ext cx="4180114" cy="4747568"/>
          </a:xfrm>
        </p:spPr>
        <p:txBody>
          <a:bodyPr/>
          <a:lstStyle/>
          <a:p>
            <a:r>
              <a:rPr lang="ru-RU" dirty="0">
                <a:hlinkClick r:id="rId2" tooltip="Дальний бомбардировщик"/>
              </a:rPr>
              <a:t>Дальний бомбардировщик</a:t>
            </a:r>
            <a:r>
              <a:rPr lang="ru-RU" dirty="0"/>
              <a:t> ДБ-3ф (Ил-4). На самолёте этого типа совершил свой подвиг экипаж Н. Ф. Гастелло</a:t>
            </a:r>
          </a:p>
        </p:txBody>
      </p:sp>
      <p:pic>
        <p:nvPicPr>
          <p:cNvPr id="4" name="Рисунок 3"/>
          <p:cNvPicPr>
            <a:picLocks noChangeAspect="1"/>
          </p:cNvPicPr>
          <p:nvPr/>
        </p:nvPicPr>
        <p:blipFill>
          <a:blip r:embed="rId3"/>
          <a:stretch>
            <a:fillRect/>
          </a:stretch>
        </p:blipFill>
        <p:spPr>
          <a:xfrm>
            <a:off x="177846" y="0"/>
            <a:ext cx="4185148" cy="2228850"/>
          </a:xfrm>
          <a:prstGeom prst="rect">
            <a:avLst/>
          </a:prstGeom>
        </p:spPr>
      </p:pic>
      <p:pic>
        <p:nvPicPr>
          <p:cNvPr id="5" name="Рисунок 4"/>
          <p:cNvPicPr>
            <a:picLocks noChangeAspect="1"/>
          </p:cNvPicPr>
          <p:nvPr/>
        </p:nvPicPr>
        <p:blipFill>
          <a:blip r:embed="rId4"/>
          <a:stretch>
            <a:fillRect/>
          </a:stretch>
        </p:blipFill>
        <p:spPr>
          <a:xfrm>
            <a:off x="177846" y="2366282"/>
            <a:ext cx="4185148" cy="3198358"/>
          </a:xfrm>
          <a:prstGeom prst="rect">
            <a:avLst/>
          </a:prstGeom>
        </p:spPr>
      </p:pic>
    </p:spTree>
    <p:extLst>
      <p:ext uri="{BB962C8B-B14F-4D97-AF65-F5344CB8AC3E}">
        <p14:creationId xmlns="" xmlns:p14="http://schemas.microsoft.com/office/powerpoint/2010/main" val="290026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Подвиг Николая </a:t>
            </a:r>
            <a:r>
              <a:rPr lang="ru-RU" dirty="0" err="1" smtClean="0"/>
              <a:t>гастелло</a:t>
            </a:r>
            <a:endParaRPr lang="ru-RU" dirty="0"/>
          </a:p>
        </p:txBody>
      </p:sp>
      <p:sp>
        <p:nvSpPr>
          <p:cNvPr id="3" name="Объект 2"/>
          <p:cNvSpPr>
            <a:spLocks noGrp="1"/>
          </p:cNvSpPr>
          <p:nvPr>
            <p:ph sz="quarter" idx="13"/>
          </p:nvPr>
        </p:nvSpPr>
        <p:spPr>
          <a:xfrm>
            <a:off x="6270171" y="1480458"/>
            <a:ext cx="4810336" cy="4685211"/>
          </a:xfrm>
        </p:spPr>
        <p:txBody>
          <a:bodyPr>
            <a:normAutofit fontScale="70000" lnSpcReduction="20000"/>
          </a:bodyPr>
          <a:lstStyle/>
          <a:p>
            <a:r>
              <a:rPr lang="ru-RU" dirty="0"/>
              <a:t>26 июня 1941 года на боевой вылет в район Радошковичи — Молодечно вылетело звено под командованием капитана Н. Ф. Гастелло, состоящее из двух дальних бомбардировщиков ДБ-3ф. Вторым самолётом управлял </a:t>
            </a:r>
            <a:r>
              <a:rPr lang="ru-RU" dirty="0">
                <a:hlinkClick r:id="rId2" tooltip="Старший лейтенант"/>
              </a:rPr>
              <a:t>старший лейтенант</a:t>
            </a:r>
            <a:r>
              <a:rPr lang="ru-RU" dirty="0"/>
              <a:t> Фёдор Воробьёв, в качестве штурмана с ним летел лейтенант Анатолий </a:t>
            </a:r>
            <a:r>
              <a:rPr lang="ru-RU" dirty="0" err="1"/>
              <a:t>Рыбас</a:t>
            </a:r>
            <a:r>
              <a:rPr lang="ru-RU" dirty="0"/>
              <a:t> (имена ещё двух членов экипажа Воробьёва не сохранились). Во время атаки скопления германской техники самолёт Гастелло был подбит и загорелся. Согласно рапортам Воробьёва и </a:t>
            </a:r>
            <a:r>
              <a:rPr lang="ru-RU" dirty="0" err="1"/>
              <a:t>Рыбаса</a:t>
            </a:r>
            <a:r>
              <a:rPr lang="ru-RU" dirty="0"/>
              <a:t>, горящий самолёт Гастелло совершил таран механизированной колонны вражеской техники. Ночью крестьяне из близлежащей деревни </a:t>
            </a:r>
            <a:r>
              <a:rPr lang="ru-RU" dirty="0" err="1"/>
              <a:t>Декшняны</a:t>
            </a:r>
            <a:r>
              <a:rPr lang="ru-RU" dirty="0"/>
              <a:t> извлекли трупы лётчиков из самолёта и, обернув тела в парашюты, похоронили их рядом с местом падения бомбардировщика.</a:t>
            </a:r>
          </a:p>
          <a:p>
            <a:r>
              <a:rPr lang="ru-RU" dirty="0"/>
              <a:t>Вскоре подвиг Гастелло получил широкое освещение в советских </a:t>
            </a:r>
            <a:r>
              <a:rPr lang="ru-RU" dirty="0">
                <a:hlinkClick r:id="rId3" tooltip="Средства массовой информации"/>
              </a:rPr>
              <a:t>средствах массовой информации</a:t>
            </a:r>
            <a:r>
              <a:rPr lang="ru-RU" dirty="0"/>
              <a:t>. Впервые о нём было публично упомянуто 5 июля 1941 года в вечерней сводке </a:t>
            </a:r>
            <a:r>
              <a:rPr lang="ru-RU" dirty="0">
                <a:hlinkClick r:id="rId4" tooltip="Совинформбюро"/>
              </a:rPr>
              <a:t>Советского </a:t>
            </a:r>
            <a:r>
              <a:rPr lang="ru-RU" dirty="0" smtClean="0">
                <a:hlinkClick r:id="rId4" tooltip="Совинформбюро"/>
              </a:rPr>
              <a:t>информбюро</a:t>
            </a:r>
            <a:endParaRPr lang="ru-RU" dirty="0"/>
          </a:p>
          <a:p>
            <a:endParaRPr lang="ru-RU" dirty="0"/>
          </a:p>
        </p:txBody>
      </p:sp>
      <p:pic>
        <p:nvPicPr>
          <p:cNvPr id="4" name="Рисунок 3"/>
          <p:cNvPicPr>
            <a:picLocks noChangeAspect="1"/>
          </p:cNvPicPr>
          <p:nvPr/>
        </p:nvPicPr>
        <p:blipFill>
          <a:blip r:embed="rId5"/>
          <a:stretch>
            <a:fillRect/>
          </a:stretch>
        </p:blipFill>
        <p:spPr>
          <a:xfrm>
            <a:off x="568067" y="1661059"/>
            <a:ext cx="5316175" cy="3713526"/>
          </a:xfrm>
          <a:prstGeom prst="rect">
            <a:avLst/>
          </a:prstGeom>
        </p:spPr>
      </p:pic>
    </p:spTree>
    <p:extLst>
      <p:ext uri="{BB962C8B-B14F-4D97-AF65-F5344CB8AC3E}">
        <p14:creationId xmlns="" xmlns:p14="http://schemas.microsoft.com/office/powerpoint/2010/main" val="672912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1)">
                                      <p:cBhvr>
                                        <p:cTn id="18"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a:t>
            </a:r>
            <a:r>
              <a:rPr lang="ru-RU" b="1" dirty="0" err="1"/>
              <a:t>Гастелловцы</a:t>
            </a:r>
            <a:r>
              <a:rPr lang="ru-RU" b="1" dirty="0"/>
              <a:t>»</a:t>
            </a:r>
            <a:br>
              <a:rPr lang="ru-RU" b="1" dirty="0"/>
            </a:br>
            <a:endParaRPr lang="ru-RU" dirty="0"/>
          </a:p>
        </p:txBody>
      </p:sp>
      <p:sp>
        <p:nvSpPr>
          <p:cNvPr id="3" name="Объект 2"/>
          <p:cNvSpPr>
            <a:spLocks noGrp="1"/>
          </p:cNvSpPr>
          <p:nvPr>
            <p:ph sz="quarter" idx="13"/>
          </p:nvPr>
        </p:nvSpPr>
        <p:spPr>
          <a:xfrm>
            <a:off x="5138057" y="1515292"/>
            <a:ext cx="5942450" cy="3859294"/>
          </a:xfrm>
        </p:spPr>
        <p:txBody>
          <a:bodyPr>
            <a:normAutofit fontScale="70000" lnSpcReduction="20000"/>
          </a:bodyPr>
          <a:lstStyle/>
          <a:p>
            <a:r>
              <a:rPr lang="ru-RU" dirty="0"/>
              <a:t>Усилиями советской пропаганды подвиг Н. Ф. Гастелло стал одним из самых известных в истории </a:t>
            </a:r>
            <a:r>
              <a:rPr lang="ru-RU" dirty="0">
                <a:hlinkClick r:id="rId2" tooltip="Великая Отечественная война"/>
              </a:rPr>
              <a:t>Великой Отечественной войны</a:t>
            </a:r>
            <a:r>
              <a:rPr lang="ru-RU" dirty="0"/>
              <a:t>, а фамилия Гастелло — нарицательной. «</a:t>
            </a:r>
            <a:r>
              <a:rPr lang="ru-RU" dirty="0" err="1"/>
              <a:t>Гастелловцами</a:t>
            </a:r>
            <a:r>
              <a:rPr lang="ru-RU" dirty="0"/>
              <a:t>» стали называть лётчиков, совершивших «огненный таран». Всего за период Великой Отечественной войны было совершено 595 «классических» воздушных таранов (самолётом самолёта), 506 таранов самолётом наземной цели, 16 морских таранов (в это число могут входить и тараны морскими лётчиками надводных и береговых целей противника) и 160 </a:t>
            </a:r>
            <a:r>
              <a:rPr lang="ru-RU" dirty="0">
                <a:hlinkClick r:id="rId3" tooltip="Танковый таран"/>
              </a:rPr>
              <a:t>танковых </a:t>
            </a:r>
            <a:r>
              <a:rPr lang="ru-RU" dirty="0" smtClean="0">
                <a:hlinkClick r:id="rId3" tooltip="Танковый таран"/>
              </a:rPr>
              <a:t>таранов</a:t>
            </a:r>
            <a:r>
              <a:rPr lang="ru-RU" dirty="0" smtClean="0"/>
              <a:t>.</a:t>
            </a:r>
            <a:endParaRPr lang="ru-RU" dirty="0"/>
          </a:p>
          <a:p>
            <a:r>
              <a:rPr lang="ru-RU" dirty="0"/>
              <a:t>В источниках имеются определённые разночтения по поводу количества таранных атак. Некоторые </a:t>
            </a:r>
            <a:r>
              <a:rPr lang="ru-RU" dirty="0" smtClean="0"/>
              <a:t>авторы</a:t>
            </a:r>
            <a:r>
              <a:rPr lang="ru-RU" dirty="0"/>
              <a:t> говорят лишь о 14 морских и только 52 танковых таранах, 506 таранах самолётом наземной цели, но зато о 600 воздушных таранах. Генерал-майор авиации </a:t>
            </a:r>
            <a:r>
              <a:rPr lang="ru-RU" dirty="0">
                <a:hlinkClick r:id="rId4" tooltip="Зайцев, Алексей Дмитриевич (советский военный историк)"/>
              </a:rPr>
              <a:t>А. Д. Зайцев</a:t>
            </a:r>
            <a:r>
              <a:rPr lang="ru-RU" dirty="0"/>
              <a:t> оценивает количество воздушных таранов в более чем </a:t>
            </a:r>
            <a:r>
              <a:rPr lang="ru-RU" dirty="0" smtClean="0"/>
              <a:t>620. </a:t>
            </a:r>
            <a:r>
              <a:rPr lang="ru-RU" dirty="0"/>
              <a:t>При этом историки авиации пишут: «в документах противника отмечено [ещё] более двадцати таранов, совершённых советскими лётчиками, которые до сих пор </a:t>
            </a:r>
            <a:r>
              <a:rPr lang="ru-RU" dirty="0" err="1"/>
              <a:t>неидентифицированы</a:t>
            </a:r>
            <a:r>
              <a:rPr lang="ru-RU" dirty="0" smtClean="0"/>
              <a:t>».</a:t>
            </a:r>
            <a:endParaRPr lang="ru-RU" dirty="0"/>
          </a:p>
          <a:p>
            <a:endParaRPr lang="ru-RU" dirty="0"/>
          </a:p>
        </p:txBody>
      </p:sp>
      <p:pic>
        <p:nvPicPr>
          <p:cNvPr id="4" name="Рисунок 3"/>
          <p:cNvPicPr>
            <a:picLocks noChangeAspect="1"/>
          </p:cNvPicPr>
          <p:nvPr/>
        </p:nvPicPr>
        <p:blipFill>
          <a:blip r:embed="rId5"/>
          <a:stretch>
            <a:fillRect/>
          </a:stretch>
        </p:blipFill>
        <p:spPr>
          <a:xfrm>
            <a:off x="320584" y="1325372"/>
            <a:ext cx="5052605" cy="4049214"/>
          </a:xfrm>
          <a:prstGeom prst="rect">
            <a:avLst/>
          </a:prstGeom>
        </p:spPr>
      </p:pic>
    </p:spTree>
    <p:extLst>
      <p:ext uri="{BB962C8B-B14F-4D97-AF65-F5344CB8AC3E}">
        <p14:creationId xmlns="" xmlns:p14="http://schemas.microsoft.com/office/powerpoint/2010/main" val="95442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Главное мероприятие">
  <a:themeElements>
    <a:clrScheme name="Главное мероприятие">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Главное мероприятие">
      <a:majorFont>
        <a:latin typeface="Impac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лавное мероприятие">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TM04033927[[fn=Главное мероприятие]]</Template>
  <TotalTime>95</TotalTime>
  <Words>126</Words>
  <Application>Microsoft Office PowerPoint</Application>
  <PresentationFormat>Произвольный</PresentationFormat>
  <Paragraphs>38</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Главное мероприятие</vt:lpstr>
      <vt:lpstr>«ЖИЗНЬ ВО СЛАВУ ОТЕЧЕСТВА» НОМИНАЦИЯ: ПРЕЗЕНТАЦИЯ Тема: Николай Гастелло </vt:lpstr>
      <vt:lpstr>Слайд 2</vt:lpstr>
      <vt:lpstr>Слайд 3</vt:lpstr>
      <vt:lpstr>Слайд 4</vt:lpstr>
      <vt:lpstr>Слайд 5</vt:lpstr>
      <vt:lpstr>Слайд 6</vt:lpstr>
      <vt:lpstr>Слайд 7</vt:lpstr>
      <vt:lpstr>Подвиг Николая гастелло</vt:lpstr>
      <vt:lpstr>«Гастелловцы» </vt:lpstr>
      <vt:lpstr>память</vt:lpstr>
      <vt:lpstr>Используемые Источники:</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КРАЕВОЙ КОНКУРС «ЖИЗНЬ ВО СЛАВУ ОТЕЧЕСТВА» НОМИНАЦИЯ: ПРЕЗЕНТАЦИЯ Тема: Николай Гастелло</dc:title>
  <dc:creator>ПК-директор</dc:creator>
  <cp:lastModifiedBy>USER</cp:lastModifiedBy>
  <cp:revision>13</cp:revision>
  <dcterms:created xsi:type="dcterms:W3CDTF">2019-11-14T16:00:51Z</dcterms:created>
  <dcterms:modified xsi:type="dcterms:W3CDTF">2022-08-24T10:50:08Z</dcterms:modified>
</cp:coreProperties>
</file>