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62" r:id="rId2"/>
    <p:sldId id="263" r:id="rId3"/>
    <p:sldId id="282" r:id="rId4"/>
    <p:sldId id="264" r:id="rId5"/>
    <p:sldId id="266" r:id="rId6"/>
    <p:sldId id="272" r:id="rId7"/>
    <p:sldId id="267" r:id="rId8"/>
    <p:sldId id="268" r:id="rId9"/>
    <p:sldId id="271" r:id="rId10"/>
    <p:sldId id="270" r:id="rId11"/>
    <p:sldId id="275" r:id="rId12"/>
    <p:sldId id="269" r:id="rId13"/>
    <p:sldId id="274" r:id="rId14"/>
    <p:sldId id="273" r:id="rId15"/>
    <p:sldId id="278" r:id="rId16"/>
    <p:sldId id="277" r:id="rId17"/>
    <p:sldId id="276" r:id="rId18"/>
    <p:sldId id="280" r:id="rId19"/>
    <p:sldId id="279" r:id="rId20"/>
    <p:sldId id="260" r:id="rId21"/>
  </p:sldIdLst>
  <p:sldSz cx="9144000" cy="6858000" type="screen4x3"/>
  <p:notesSz cx="6858000" cy="9144000"/>
  <p:custDataLst>
    <p:tags r:id="rId2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74A"/>
    <a:srgbClr val="3399FF"/>
    <a:srgbClr val="666699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 autoAdjust="0"/>
    <p:restoredTop sz="84583" autoAdjust="0"/>
  </p:normalViewPr>
  <p:slideViewPr>
    <p:cSldViewPr>
      <p:cViewPr>
        <p:scale>
          <a:sx n="82" d="100"/>
          <a:sy n="82" d="100"/>
        </p:scale>
        <p:origin x="-1330" y="1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29.08.2022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29.08.2022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13384" y="0"/>
            <a:ext cx="6517232" cy="1368152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483768" y="45855"/>
            <a:ext cx="6480720" cy="1336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9" name="Текст 2"/>
          <p:cNvSpPr>
            <a:spLocks noGrp="1"/>
          </p:cNvSpPr>
          <p:nvPr>
            <p:ph idx="1"/>
          </p:nvPr>
        </p:nvSpPr>
        <p:spPr>
          <a:xfrm>
            <a:off x="251520" y="1988840"/>
            <a:ext cx="864096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45855"/>
            <a:ext cx="6480720" cy="1336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88840"/>
            <a:ext cx="864096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yandex.ru/images/search?text=&#1092;&#1091;&#1085;&#1082;&#1094;&#1080;&#1086;&#1085;&#1072;&#1083;&#1100;&#1085;&#1072;&#1103;%20&#1075;&#1088;&#1072;&#1084;&#1086;&#1090;&#1085;&#1086;&#1089;&#1090;&#1100;%20&#1089;&#1087;&#1086;&#1089;&#1086;&#1073;&#1099;%20&#1088;&#1072;&#1079;&#1074;&#1080;&#1090;&#1080;&#1103;&amp;from=tabbar&amp;p=4&amp;pos=163&amp;rpt=simage&amp;img_url=http%3A%2F%2Fnbuzulish.svobregion.ru%2Fimages%2F556_1728.jpg&amp;lr=101784" TargetMode="External"/><Relationship Id="rId3" Type="http://schemas.openxmlformats.org/officeDocument/2006/relationships/hyperlink" Target="https://school.kontur.ru/publications/2374" TargetMode="External"/><Relationship Id="rId7" Type="http://schemas.openxmlformats.org/officeDocument/2006/relationships/hyperlink" Target="https://yandex.ru/images/search?pos=16&amp;img_url=http%3A%2F%2Ffb.ru%2Fmedia%2Fi%2F2%2F7%2F0%2F3%2F8%2F9%2F7%2Fi%2F2703897.jpg&amp;text=&#1082;&#1086;&#1084;&#1087;&#1100;&#1102;&#1090;&#1077;&#1088;&#1085;&#1072;&#1103;%20&#1075;&#1088;&#1072;&#1084;&#1086;&#1090;&#1085;&#1086;&#1089;&#1090;&#1100;%20&#1082;&#1072;&#1088;&#1090;&#1080;&#1085;&#1082;&#1072;%20&#1076;&#1083;&#1103;%20&#1076;&#1077;&#1090;&#1077;&#1081;&amp;lr=101784&amp;rpt=simage&amp;source=serp" TargetMode="External"/><Relationship Id="rId2" Type="http://schemas.openxmlformats.org/officeDocument/2006/relationships/hyperlink" Target="https://presentation-creation.ru/powerpoint-templates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chool19-novoross.ru/172/" TargetMode="External"/><Relationship Id="rId5" Type="http://schemas.openxmlformats.org/officeDocument/2006/relationships/hyperlink" Target="http://center11.minobr63.ru/wp-content/uploads/&#1057;&#1080;&#1089;&#1090;&#1077;&#1084;&#1085;&#1099;&#1081;-&#1087;&#1086;&#1076;&#1093;&#1086;&#1076;-&#1082;-&#1092;&#1086;&#1088;&#1084;&#1080;&#1088;&#1086;&#1074;&#1072;&#1085;&#1080;&#1102;-&#1092;&#1091;&#1085;&#1082;&#1094;&#1080;&#1086;&#1085;&#1072;&#1083;&#1100;&#1085;&#1086;&#1081;-&#1075;&#1088;&#1072;&#1084;&#1086;&#1090;&#1085;&#1086;&#1089;&#1090;&#1080;-&#1086;&#1073;&#1091;&#1095;&#1072;&#1102;&#1097;&#1080;&#1093;&#1089;&#1103;-&#1074;-&#1091;&#1089;&#1083;&#1086;&#1074;&#1080;&#1103;&#1093;-&#1060;&#1043;&#1054;&#1057;.pdf" TargetMode="External"/><Relationship Id="rId4" Type="http://schemas.openxmlformats.org/officeDocument/2006/relationships/hyperlink" Target="https://www.surwiki.admsurgut.ru/wiki/images/2/24/&#1060;&#1091;&#1085;&#1082;&#1094;&#1080;&#1086;&#1085;&#1072;&#1083;&#1100;&#1085;&#1072;&#1103;_&#1075;&#1088;&#1072;&#1084;&#1086;&#1090;&#1085;&#1086;&#1089;&#1090;&#1100;_-_&#1076;&#1083;&#1103;_&#1078;&#1080;&#1079;&#1085;&#1080;_.pd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b="1" spc="-5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spc="-5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spc="-5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spc="-5" dirty="0">
                <a:latin typeface="Times New Roman" pitchFamily="18" charset="0"/>
                <a:cs typeface="Times New Roman" pitchFamily="18" charset="0"/>
              </a:rPr>
            </a:br>
            <a:r>
              <a:rPr lang="ru-RU" b="1" spc="-5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spc="-5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spc="-5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spc="-5" dirty="0">
                <a:latin typeface="Times New Roman" pitchFamily="18" charset="0"/>
                <a:cs typeface="Times New Roman" pitchFamily="18" charset="0"/>
              </a:rPr>
            </a:br>
            <a:r>
              <a:rPr lang="ru-RU" b="1" spc="-5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spc="-5" dirty="0">
                <a:latin typeface="Times New Roman" pitchFamily="18" charset="0"/>
                <a:cs typeface="Times New Roman" pitchFamily="18" charset="0"/>
              </a:rPr>
              <a:t>Формирование  и оценка </a:t>
            </a:r>
            <a:r>
              <a:rPr lang="ru-RU" b="1" spc="-10" dirty="0">
                <a:latin typeface="Times New Roman" pitchFamily="18" charset="0"/>
                <a:cs typeface="Times New Roman" pitchFamily="18" charset="0"/>
              </a:rPr>
              <a:t>функциональной</a:t>
            </a:r>
            <a:r>
              <a:rPr lang="ru-RU" b="1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spc="-5" dirty="0">
                <a:latin typeface="Times New Roman" pitchFamily="18" charset="0"/>
                <a:cs typeface="Times New Roman" pitchFamily="18" charset="0"/>
              </a:rPr>
              <a:t>грамотности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spc="-25" dirty="0">
                <a:latin typeface="Times New Roman" pitchFamily="18" charset="0"/>
                <a:cs typeface="Times New Roman" pitchFamily="18" charset="0"/>
              </a:rPr>
              <a:t>одна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из основных </a:t>
            </a:r>
            <a:r>
              <a:rPr lang="ru-RU" b="1" spc="-5" dirty="0">
                <a:latin typeface="Times New Roman" pitchFamily="18" charset="0"/>
                <a:cs typeface="Times New Roman" pitchFamily="18" charset="0"/>
              </a:rPr>
              <a:t>задач</a:t>
            </a:r>
            <a:r>
              <a:rPr lang="ru-RU" b="1" spc="-7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spc="-25" dirty="0">
                <a:latin typeface="Times New Roman" pitchFamily="18" charset="0"/>
                <a:cs typeface="Times New Roman" pitchFamily="18" charset="0"/>
              </a:rPr>
              <a:t>ФГОС»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139952" y="4005064"/>
            <a:ext cx="4752528" cy="1008112"/>
          </a:xfrm>
        </p:spPr>
        <p:txBody>
          <a:bodyPr>
            <a:normAutofit fontScale="92500" lnSpcReduction="10000"/>
          </a:bodyPr>
          <a:lstStyle/>
          <a:p>
            <a:pPr marL="0" indent="0" algn="r">
              <a:buNone/>
            </a:pP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Александренко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Галина Васильевна,</a:t>
            </a:r>
          </a:p>
          <a:p>
            <a:pPr marL="0" indent="0" algn="r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классов, </a:t>
            </a:r>
          </a:p>
          <a:p>
            <a:pPr marL="0" indent="0" algn="r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МАОУ «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Молчановская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СОШ №1»</a:t>
            </a:r>
          </a:p>
          <a:p>
            <a:pPr marL="0" indent="0" algn="r">
              <a:buNone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5949280"/>
            <a:ext cx="1875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30 августа 2022 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68226" y="369683"/>
            <a:ext cx="41915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Естественно-научная грамотность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447568" y="1124744"/>
            <a:ext cx="7632848" cy="275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Здесь помогут задания на анализ и сравнение явлений природы, географических карт, процессов в окружающей среде. Чтобы наработать компетенции в области естественных наук, важно грамотно интерпретировать научные данные, проводить практические исследования, объяснять явления природы и находить существующие доказательства.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Пример. 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Анализ карты сейсмической активности поможет ответить на вопрос, в каком регионе будет комфортнее и безопаснее проживать. Можно предложить старшеклассникам рассчитать оптимальную этажность зданий, которые допустимо возводить в определенных сейсмических и геологических условиях.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Ученик с естественно-научной грамотностью способен формировать мнение о явлениях и ситуациях, связанных с естественными процессами.</a:t>
            </a:r>
            <a:r>
              <a:rPr kumimoji="0" lang="ru-RU" sz="1100" b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b Grotesque"/>
                <a:cs typeface="Arial" pitchFamily="34" charset="0"/>
              </a:rPr>
              <a:t> </a:t>
            </a:r>
            <a:endParaRPr kumimoji="0" lang="ru-RU" sz="1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91680" y="4005064"/>
            <a:ext cx="6192688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65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74603" y="404664"/>
            <a:ext cx="31906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Глобальные компетенции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08719" y="1628800"/>
            <a:ext cx="738031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Еще один компонент функциональной грамотности — глобальные компетенции. Это способность ученика самостоятельно или в группе использовать знания для решения глобальных задач. 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Ее развитию способствуют задания на нахождение причинно-следственных связей между явлениями, событиями и закономерными последствиями. Ученикам предлагают проанализировать ситуацию и ответить на вопросы в области демографии, экономики, экологии и других мировых проблем.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Ребенок должен уметь управлять своим поведением, открыто воспринимать новую информацию, быть контактным и взаимодействовать в группе. Этот компонент развивает аналитическое и критическое мышление,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эмпатию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способность к сотрудничеству. Совместные исследования помогают формировать уважительное отношение к чужому мнению и культуре. Современное образование предлагает совершенно новый уровень развития личности, способной понимать и принимать убеждения других людей.   </a:t>
            </a:r>
          </a:p>
        </p:txBody>
      </p:sp>
    </p:spTree>
    <p:extLst>
      <p:ext uri="{BB962C8B-B14F-4D97-AF65-F5344CB8AC3E}">
        <p14:creationId xmlns:p14="http://schemas.microsoft.com/office/powerpoint/2010/main" val="234257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58414" y="2852936"/>
            <a:ext cx="5837922" cy="374441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83768" y="116632"/>
            <a:ext cx="63367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104139">
              <a:lnSpc>
                <a:spcPct val="100000"/>
              </a:lnSpc>
              <a:spcBef>
                <a:spcPts val="105"/>
              </a:spcBef>
            </a:pPr>
            <a:r>
              <a:rPr lang="ru-RU" b="1" spc="-2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Глобальная </a:t>
            </a:r>
            <a:r>
              <a:rPr lang="ru-RU" b="1" spc="-5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компетентность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pc="-15" dirty="0">
                <a:latin typeface="Times New Roman" pitchFamily="18" charset="0"/>
                <a:cs typeface="Times New Roman" pitchFamily="18" charset="0"/>
              </a:rPr>
              <a:t>это  </a:t>
            </a:r>
            <a:r>
              <a:rPr lang="ru-RU" spc="-5" dirty="0">
                <a:latin typeface="Times New Roman" pitchFamily="18" charset="0"/>
                <a:cs typeface="Times New Roman" pitchFamily="18" charset="0"/>
              </a:rPr>
              <a:t>многогранная </a:t>
            </a:r>
            <a:r>
              <a:rPr lang="ru-RU" spc="-20" dirty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pc="-5" dirty="0">
                <a:latin typeface="Times New Roman" pitchFamily="18" charset="0"/>
                <a:cs typeface="Times New Roman" pitchFamily="18" charset="0"/>
              </a:rPr>
              <a:t>обучения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pc="-5" dirty="0">
                <a:latin typeface="Times New Roman" pitchFamily="18" charset="0"/>
                <a:cs typeface="Times New Roman" pitchFamily="18" charset="0"/>
              </a:rPr>
              <a:t>протяжении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всей жизни. </a:t>
            </a:r>
            <a:r>
              <a:rPr lang="ru-RU" spc="-25" dirty="0">
                <a:latin typeface="Times New Roman" pitchFamily="18" charset="0"/>
                <a:cs typeface="Times New Roman" pitchFamily="18" charset="0"/>
              </a:rPr>
              <a:t>Глобально</a:t>
            </a:r>
            <a:r>
              <a:rPr lang="ru-RU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10" dirty="0">
                <a:latin typeface="Times New Roman" pitchFamily="18" charset="0"/>
                <a:cs typeface="Times New Roman" pitchFamily="18" charset="0"/>
              </a:rPr>
              <a:t>компетентная </a:t>
            </a:r>
            <a:r>
              <a:rPr lang="ru-RU" spc="-5" dirty="0">
                <a:latin typeface="Times New Roman" pitchFamily="18" charset="0"/>
                <a:cs typeface="Times New Roman" pitchFamily="18" charset="0"/>
              </a:rPr>
              <a:t>личность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способна </a:t>
            </a:r>
            <a:r>
              <a:rPr lang="ru-RU" spc="-5" dirty="0">
                <a:latin typeface="Times New Roman" pitchFamily="18" charset="0"/>
                <a:cs typeface="Times New Roman" pitchFamily="18" charset="0"/>
              </a:rPr>
              <a:t>изучать местные,  </a:t>
            </a:r>
            <a:r>
              <a:rPr lang="ru-RU" spc="-15" dirty="0">
                <a:latin typeface="Times New Roman" pitchFamily="18" charset="0"/>
                <a:cs typeface="Times New Roman" pitchFamily="18" charset="0"/>
              </a:rPr>
              <a:t>глобальные </a:t>
            </a:r>
            <a:r>
              <a:rPr lang="ru-RU" spc="-10" dirty="0">
                <a:latin typeface="Times New Roman" pitchFamily="18" charset="0"/>
                <a:cs typeface="Times New Roman" pitchFamily="18" charset="0"/>
              </a:rPr>
              <a:t>проблемы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вопросы  </a:t>
            </a:r>
            <a:r>
              <a:rPr lang="ru-RU" spc="-20" dirty="0">
                <a:latin typeface="Times New Roman" pitchFamily="18" charset="0"/>
                <a:cs typeface="Times New Roman" pitchFamily="18" charset="0"/>
              </a:rPr>
              <a:t>межкультурного </a:t>
            </a:r>
            <a:r>
              <a:rPr lang="ru-RU" spc="-10" dirty="0">
                <a:latin typeface="Times New Roman" pitchFamily="18" charset="0"/>
                <a:cs typeface="Times New Roman" pitchFamily="18" charset="0"/>
              </a:rPr>
              <a:t>взаимодействия,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понимать и  </a:t>
            </a:r>
            <a:r>
              <a:rPr lang="ru-RU" spc="-5" dirty="0">
                <a:latin typeface="Times New Roman" pitchFamily="18" charset="0"/>
                <a:cs typeface="Times New Roman" pitchFamily="18" charset="0"/>
              </a:rPr>
              <a:t>оценивать </a:t>
            </a:r>
            <a:r>
              <a:rPr lang="ru-RU" spc="-10" dirty="0">
                <a:latin typeface="Times New Roman" pitchFamily="18" charset="0"/>
                <a:cs typeface="Times New Roman" pitchFamily="18" charset="0"/>
              </a:rPr>
              <a:t>различные точки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зрения и  </a:t>
            </a:r>
            <a:r>
              <a:rPr lang="ru-RU" spc="-5" dirty="0">
                <a:latin typeface="Times New Roman" pitchFamily="18" charset="0"/>
                <a:cs typeface="Times New Roman" pitchFamily="18" charset="0"/>
              </a:rPr>
              <a:t>мировоззрения,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успешно и </a:t>
            </a:r>
            <a:r>
              <a:rPr lang="ru-RU" spc="-5" dirty="0">
                <a:latin typeface="Times New Roman" pitchFamily="18" charset="0"/>
                <a:cs typeface="Times New Roman" pitchFamily="18" charset="0"/>
              </a:rPr>
              <a:t>уважительно  взаимодействовать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pc="-5" dirty="0">
                <a:latin typeface="Times New Roman" pitchFamily="18" charset="0"/>
                <a:cs typeface="Times New Roman" pitchFamily="18" charset="0"/>
              </a:rPr>
              <a:t>другими,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pc="-7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5" dirty="0">
                <a:latin typeface="Times New Roman" pitchFamily="18" charset="0"/>
                <a:cs typeface="Times New Roman" pitchFamily="18" charset="0"/>
              </a:rPr>
              <a:t>также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12700" marR="240029">
              <a:lnSpc>
                <a:spcPct val="100000"/>
              </a:lnSpc>
            </a:pPr>
            <a:r>
              <a:rPr lang="ru-RU" spc="-5" dirty="0">
                <a:latin typeface="Times New Roman" pitchFamily="18" charset="0"/>
                <a:cs typeface="Times New Roman" pitchFamily="18" charset="0"/>
              </a:rPr>
              <a:t>действовать ответственно для обеспечения  </a:t>
            </a:r>
            <a:r>
              <a:rPr lang="ru-RU" spc="-10" dirty="0">
                <a:latin typeface="Times New Roman" pitchFamily="18" charset="0"/>
                <a:cs typeface="Times New Roman" pitchFamily="18" charset="0"/>
              </a:rPr>
              <a:t>устойчивого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развития и </a:t>
            </a:r>
            <a:r>
              <a:rPr lang="ru-RU" spc="-10" dirty="0">
                <a:latin typeface="Times New Roman" pitchFamily="18" charset="0"/>
                <a:cs typeface="Times New Roman" pitchFamily="18" charset="0"/>
              </a:rPr>
              <a:t>коллективного  </a:t>
            </a:r>
            <a:r>
              <a:rPr lang="ru-RU" spc="-15" dirty="0">
                <a:latin typeface="Times New Roman" pitchFamily="18" charset="0"/>
                <a:cs typeface="Times New Roman" pitchFamily="18" charset="0"/>
              </a:rPr>
              <a:t>благополучия.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76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8511" y="332656"/>
            <a:ext cx="28726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Креативное мышление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1700808"/>
            <a:ext cx="614197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Сюда относим все, что связано с творчеством в глобальном значении: способность генерировать свои и улучшать чужие идеи, предлагать эффективные решения, использовать фантазию и воображение. Итогом становится критический анализ предложений, который поможет увидеть их сильные и слабые стороны.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Развивать креативное мышление помогает совместная работа над стенгазетой, составление расписания уроков и домашних дел, создание картины на актуальную тему или изображения фантастического животного.                        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Креативное мышление связано не только с творческой активностью, но и с глубоким знанием предмета. Творческий потенциал неразрывно сопутствует ежедневным задачам, решать которые при определенных условиях можно быстрее и проще.</a:t>
            </a:r>
          </a:p>
        </p:txBody>
      </p:sp>
    </p:spTree>
    <p:extLst>
      <p:ext uri="{BB962C8B-B14F-4D97-AF65-F5344CB8AC3E}">
        <p14:creationId xmlns:p14="http://schemas.microsoft.com/office/powerpoint/2010/main" val="398646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7904" y="260648"/>
            <a:ext cx="31434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Финансовая грамотность</a:t>
            </a:r>
          </a:p>
        </p:txBody>
      </p:sp>
      <p:pic>
        <p:nvPicPr>
          <p:cNvPr id="3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51720" y="2970823"/>
            <a:ext cx="5700119" cy="348251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60847" y="908720"/>
            <a:ext cx="58864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Грамотность в области финансовых инструментов подразумевает, что школьники знакомятся с базовыми понятиями и учатся принимать решения для улучшения собственного благополучия.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Для того чтобы освоить этот вид грамотности, педагоги моделируют для учеников ситуации с банковскими продуктами, денежными операциями, другими инструментами финансового рынка.</a:t>
            </a:r>
          </a:p>
        </p:txBody>
      </p:sp>
    </p:spTree>
    <p:extLst>
      <p:ext uri="{BB962C8B-B14F-4D97-AF65-F5344CB8AC3E}">
        <p14:creationId xmlns:p14="http://schemas.microsoft.com/office/powerpoint/2010/main" val="267820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1628800"/>
            <a:ext cx="6385892" cy="19866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3860" marR="188595" indent="-391795" algn="ctr">
              <a:lnSpc>
                <a:spcPts val="2110"/>
              </a:lnSpc>
              <a:spcBef>
                <a:spcPts val="605"/>
              </a:spcBef>
            </a:pPr>
            <a:r>
              <a:rPr lang="ru-RU" sz="1600" spc="-10" dirty="0">
                <a:latin typeface="Times New Roman" pitchFamily="18" charset="0"/>
                <a:cs typeface="Times New Roman" pitchFamily="18" charset="0"/>
              </a:rPr>
              <a:t>Выработка целесообразных </a:t>
            </a:r>
            <a:r>
              <a:rPr lang="ru-RU" sz="1600" spc="-25" dirty="0">
                <a:latin typeface="Times New Roman" pitchFamily="18" charset="0"/>
                <a:cs typeface="Times New Roman" pitchFamily="18" charset="0"/>
              </a:rPr>
              <a:t>моделей </a:t>
            </a:r>
            <a:r>
              <a:rPr lang="ru-RU" sz="1600" spc="-10" dirty="0">
                <a:latin typeface="Times New Roman" pitchFamily="18" charset="0"/>
                <a:cs typeface="Times New Roman" pitchFamily="18" charset="0"/>
              </a:rPr>
              <a:t>поведения </a:t>
            </a:r>
            <a:r>
              <a:rPr lang="ru-RU" sz="1600" spc="-5" dirty="0">
                <a:latin typeface="Times New Roman" pitchFamily="18" charset="0"/>
                <a:cs typeface="Times New Roman" pitchFamily="18" charset="0"/>
              </a:rPr>
              <a:t>в  разнообразных жизненных ситуациях, </a:t>
            </a:r>
            <a:r>
              <a:rPr lang="ru-RU" sz="1600" spc="-10" dirty="0">
                <a:latin typeface="Times New Roman" pitchFamily="18" charset="0"/>
                <a:cs typeface="Times New Roman" pitchFamily="18" charset="0"/>
              </a:rPr>
              <a:t>связанных </a:t>
            </a:r>
            <a:r>
              <a:rPr lang="ru-RU" sz="1600" spc="-5" dirty="0">
                <a:latin typeface="Times New Roman" pitchFamily="18" charset="0"/>
                <a:cs typeface="Times New Roman" pitchFamily="18" charset="0"/>
              </a:rPr>
              <a:t>с  </a:t>
            </a:r>
            <a:r>
              <a:rPr lang="ru-RU" sz="1600" spc="-10" dirty="0">
                <a:latin typeface="Times New Roman" pitchFamily="18" charset="0"/>
                <a:cs typeface="Times New Roman" pitchFamily="18" charset="0"/>
              </a:rPr>
              <a:t>финансами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403860" marR="686435" indent="-391795" algn="ctr">
              <a:lnSpc>
                <a:spcPct val="80000"/>
              </a:lnSpc>
              <a:spcBef>
                <a:spcPts val="1630"/>
              </a:spcBef>
            </a:pPr>
            <a:r>
              <a:rPr lang="ru-RU" sz="1600" spc="-5" dirty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1600" spc="-10" dirty="0">
                <a:latin typeface="Times New Roman" pitchFamily="18" charset="0"/>
                <a:cs typeface="Times New Roman" pitchFamily="18" charset="0"/>
              </a:rPr>
              <a:t>представлений </a:t>
            </a:r>
            <a:r>
              <a:rPr lang="ru-RU" sz="1600" spc="-5" dirty="0">
                <a:latin typeface="Times New Roman" pitchFamily="18" charset="0"/>
                <a:cs typeface="Times New Roman" pitchFamily="18" charset="0"/>
              </a:rPr>
              <a:t>о возможных  </a:t>
            </a:r>
            <a:r>
              <a:rPr lang="ru-RU" sz="1600" spc="-15" dirty="0">
                <a:latin typeface="Times New Roman" pitchFamily="18" charset="0"/>
                <a:cs typeface="Times New Roman" pitchFamily="18" charset="0"/>
              </a:rPr>
              <a:t>альтернативных </a:t>
            </a:r>
            <a:r>
              <a:rPr lang="ru-RU" sz="1600" spc="-10" dirty="0">
                <a:latin typeface="Times New Roman" pitchFamily="18" charset="0"/>
                <a:cs typeface="Times New Roman" pitchFamily="18" charset="0"/>
              </a:rPr>
              <a:t>решениях личных </a:t>
            </a:r>
            <a:r>
              <a:rPr lang="ru-RU" sz="1600" spc="-5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spc="-10" dirty="0">
                <a:latin typeface="Times New Roman" pitchFamily="18" charset="0"/>
                <a:cs typeface="Times New Roman" pitchFamily="18" charset="0"/>
              </a:rPr>
              <a:t>семейных  финансовых </a:t>
            </a:r>
            <a:r>
              <a:rPr lang="ru-RU" sz="1600" spc="-15" dirty="0">
                <a:latin typeface="Times New Roman" pitchFamily="18" charset="0"/>
                <a:cs typeface="Times New Roman" pitchFamily="18" charset="0"/>
              </a:rPr>
              <a:t>проблем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12700" algn="ctr">
              <a:lnSpc>
                <a:spcPts val="2375"/>
              </a:lnSpc>
              <a:spcBef>
                <a:spcPts val="1080"/>
              </a:spcBef>
            </a:pPr>
            <a:r>
              <a:rPr lang="ru-RU" sz="1600" spc="-5" dirty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1600" spc="-10" dirty="0">
                <a:latin typeface="Times New Roman" pitchFamily="18" charset="0"/>
                <a:cs typeface="Times New Roman" pitchFamily="18" charset="0"/>
              </a:rPr>
              <a:t>умения </a:t>
            </a:r>
            <a:r>
              <a:rPr lang="ru-RU" sz="1600" spc="-15" dirty="0">
                <a:latin typeface="Times New Roman" pitchFamily="18" charset="0"/>
                <a:cs typeface="Times New Roman" pitchFamily="18" charset="0"/>
              </a:rPr>
              <a:t>предвидеть </a:t>
            </a:r>
            <a:r>
              <a:rPr lang="ru-RU" sz="1600" spc="-5" dirty="0">
                <a:latin typeface="Times New Roman" pitchFamily="18" charset="0"/>
                <a:cs typeface="Times New Roman" pitchFamily="18" charset="0"/>
              </a:rPr>
              <a:t>позитивные и</a:t>
            </a:r>
            <a:r>
              <a:rPr lang="ru-RU" sz="1600" spc="10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spc="-10" dirty="0" smtClean="0">
                <a:latin typeface="Times New Roman" pitchFamily="18" charset="0"/>
                <a:cs typeface="Times New Roman" pitchFamily="18" charset="0"/>
              </a:rPr>
              <a:t>негативные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403860" algn="ctr">
              <a:lnSpc>
                <a:spcPts val="2375"/>
              </a:lnSpc>
            </a:pPr>
            <a:r>
              <a:rPr lang="ru-RU" sz="1600" spc="-10" dirty="0" smtClean="0">
                <a:latin typeface="Times New Roman" pitchFamily="18" charset="0"/>
                <a:cs typeface="Times New Roman" pitchFamily="18" charset="0"/>
              </a:rPr>
              <a:t>последствия выбранного</a:t>
            </a:r>
            <a:r>
              <a:rPr lang="ru-RU" sz="1600" spc="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spc="-5" dirty="0" smtClean="0">
                <a:latin typeface="Times New Roman" pitchFamily="18" charset="0"/>
                <a:cs typeface="Times New Roman" pitchFamily="18" charset="0"/>
              </a:rPr>
              <a:t>решения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87824" y="3861048"/>
            <a:ext cx="3456384" cy="240579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627784" y="188640"/>
            <a:ext cx="5881836" cy="1028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49680" marR="5080" indent="-1237615">
              <a:lnSpc>
                <a:spcPct val="100000"/>
              </a:lnSpc>
              <a:spcBef>
                <a:spcPts val="100"/>
              </a:spcBef>
            </a:pPr>
            <a:r>
              <a:rPr lang="ru-RU" sz="2000" b="1" spc="-5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Акцент на </a:t>
            </a:r>
            <a:r>
              <a:rPr lang="ru-RU" sz="2000" b="1" spc="-1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конкретные </a:t>
            </a:r>
            <a:r>
              <a:rPr lang="ru-RU" sz="2000" b="1" spc="-5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повседневные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ситуации решения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личных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b="1" spc="-5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семейных </a:t>
            </a:r>
          </a:p>
          <a:p>
            <a:pPr marL="1249680" marR="5080" indent="-1237615" algn="ctr">
              <a:lnSpc>
                <a:spcPct val="100000"/>
              </a:lnSpc>
              <a:spcBef>
                <a:spcPts val="100"/>
              </a:spcBef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финансовых</a:t>
            </a:r>
            <a:r>
              <a:rPr lang="ru-RU" sz="2000" b="1" spc="5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вопросов 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524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50536" y="188640"/>
            <a:ext cx="34574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Компьютерная грамотность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67944" y="1196752"/>
            <a:ext cx="460851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Компонент, связанный с компьютерной грамотностью и безопасностью школьников, выходит в последние годы на одно из первых мест. Навык взаимодействия с электронными сервисами требуется уже в начальной школе.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Компьютерная грамотность заключается в умениях: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работать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 информацией в интернете, искать и анализировать данные, сегментировать их по степени достоверности. 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пользоваться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электронными сервисами: почтой, облачными хранилищами, базовыми программами;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знать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правила безопасности и защиты личной информации, управлять личными аккаунтами в 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соцсетях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 </a:t>
            </a:r>
          </a:p>
        </p:txBody>
      </p:sp>
      <p:pic>
        <p:nvPicPr>
          <p:cNvPr id="6146" name="Picture 2" descr="https://fb.ru/media/i/2/7/0/3/8/9/7/i/270389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12688"/>
            <a:ext cx="2592576" cy="259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3087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26064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Формирование функциональной грамотности в начальной школе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720839"/>
            <a:ext cx="74168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Для развития функциональной грамотности у младших школьников важно, чтобы задачи соответствовали их практическому опыту. Близкая детям тема вызывает интерес и вдохновляет искать новые знания. Вместо землекопов и токарей для составления задач лучше выбирать героев любимых мультфильмов и компьютерных игр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Большую роль в формировании функциональной грамотности в начальной школе играет дополнительное образование. Занятия в кружках развивают творческие способности, креативное мышление, компьютерную и читательскую грамотность. Правильная синхронизация работы педагогов и 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связи помогут быстро развить нужные компетенции.  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4299397"/>
            <a:ext cx="7200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Пример. 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Задача, которая поможет рассчитать количество пластика для изготовления модели золотого ключика на 3D-принтере. 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перед этой задачей будет проведен увлекательный мастер-класс, дети не смогут оторваться от решения и обязательно предложат свои варианты.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77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43808" y="476672"/>
            <a:ext cx="55446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Формирование функциональной грамотности учеников — задача каждого современного педагога. Это непростой процесс, где от самого учителя требуется креативность и творческое мышление, использование инновационных форм и методов обучения. Успешное освоение компонентов функциональной грамотности поможет воспитать инициативную, самостоятельную, социально ответственную личность, которая способна адаптироваться и находить свое место в постоянно меняющемся мире.  </a:t>
            </a:r>
          </a:p>
        </p:txBody>
      </p:sp>
      <p:pic>
        <p:nvPicPr>
          <p:cNvPr id="5" name="Рисунок 4" descr="http://school19-novoross.ru/EsEyIyEAIs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3" t="26021" r="5392" b="9265"/>
          <a:stretch/>
        </p:blipFill>
        <p:spPr bwMode="auto">
          <a:xfrm>
            <a:off x="1691680" y="3068960"/>
            <a:ext cx="6408712" cy="3528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4372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26064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Способы развития функциональной грамотности школьников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634334" y="1052736"/>
            <a:ext cx="29193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Основные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1720840"/>
            <a:ext cx="63904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Заданий разного вида по развитию функциональной грамотности начального и продвинутого уровня в школе все больше. Они должны быть равномерно распределены в учебном процессе на протяжении всего года.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Их основные особенности: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привязка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 реальным ситуациям, в которых дети могут представить себя;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соответствие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возрасту обучающихся;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системность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 взаимосвязь знаний и факторов.</a:t>
            </a:r>
          </a:p>
        </p:txBody>
      </p:sp>
      <p:pic>
        <p:nvPicPr>
          <p:cNvPr id="5" name="Рисунок 4" descr="https://upload2.schoolrm.ru/iblock/943/9436f7ac345afc85b7f8e1a8abe0d5b7/img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84" t="58975" r="34231" b="7008"/>
          <a:stretch/>
        </p:blipFill>
        <p:spPr bwMode="auto">
          <a:xfrm>
            <a:off x="2839251" y="4149080"/>
            <a:ext cx="2812867" cy="20162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077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804774"/>
            <a:ext cx="49149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 такое функциональная грамотность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772816"/>
            <a:ext cx="763284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Понятие функциональной грамотности школьников появилось в 1970-е годы и подразумевало совокупность навыков чтения и письма для решения реальных жизненных задач. За следующие 40 лет функциональная грамотность в обучении и развитии школьников приобрела большую значимость, чем базовая. Сегодня функционально грамотный ученик — индикатор качества образования. Одних академических знаний в жизни теперь недостаточно. Акцент смещается на умение использовать полученную информацию и навыки в конкретных ситуациях.  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Отличительные черты школьника с развитой функциональной грамотностью: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успешно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решает разные бытовые проблемы;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умеет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общаться и находить выход в разнообразных социальных ситуациях;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использует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базовые навыки чтения и письма для построения коммуникаций;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выстраивает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межпредметные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связи, когда один и тот же факт или явление изучается, а затем и оценивается с разных сторон.  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Способность давать оценку ситуации и использовать полученные знания на практике не формируется за один урок, процесс повышения функциональной грамотности логично встроен в учебную программу нескольких лет. </a:t>
            </a:r>
          </a:p>
        </p:txBody>
      </p:sp>
    </p:spTree>
    <p:extLst>
      <p:ext uri="{BB962C8B-B14F-4D97-AF65-F5344CB8AC3E}">
        <p14:creationId xmlns:p14="http://schemas.microsoft.com/office/powerpoint/2010/main" val="293527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259632" y="1844824"/>
            <a:ext cx="7632848" cy="4176464"/>
          </a:xfrm>
        </p:spPr>
        <p:txBody>
          <a:bodyPr>
            <a:normAutofit fontScale="70000" lnSpcReduction="2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Оригинальные шаблоны для презентаций: </a:t>
            </a:r>
            <a:r>
              <a:rPr lang="en-US" sz="2400" dirty="0" smtClean="0">
                <a:solidFill>
                  <a:schemeClr val="tx1"/>
                </a:solidFill>
              </a:rPr>
              <a:t/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  <a:hlinkClick r:id="rId2"/>
              </a:rPr>
              <a:t>https</a:t>
            </a:r>
            <a:r>
              <a:rPr lang="ru-RU" sz="2400" dirty="0">
                <a:solidFill>
                  <a:schemeClr val="tx1"/>
                </a:solidFill>
                <a:hlinkClick r:id="rId2"/>
              </a:rPr>
              <a:t>://</a:t>
            </a:r>
            <a:r>
              <a:rPr lang="ru-RU" sz="2400" dirty="0" smtClean="0">
                <a:solidFill>
                  <a:schemeClr val="tx1"/>
                </a:solidFill>
                <a:hlinkClick r:id="rId2"/>
              </a:rPr>
              <a:t>presentation-creation.ru/powerpoint-templates.html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en-US" sz="2400" dirty="0" smtClean="0">
                <a:solidFill>
                  <a:schemeClr val="tx1"/>
                </a:solidFill>
                <a:hlinkClick r:id="rId3"/>
              </a:rPr>
              <a:t>school.kontur.ru/publications/2374</a:t>
            </a:r>
            <a:endParaRPr lang="ru-RU" sz="2400" dirty="0" smtClean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  <a:hlinkClick r:id="rId4"/>
              </a:rPr>
              <a:t>https://www.surwiki.admsurgut.ru/wiki/images/2/24/</a:t>
            </a:r>
            <a:r>
              <a:rPr lang="ru-RU" sz="2400" dirty="0">
                <a:solidFill>
                  <a:schemeClr val="tx1"/>
                </a:solidFill>
                <a:hlinkClick r:id="rId4"/>
              </a:rPr>
              <a:t>Функциональная_грамотность_-_</a:t>
            </a:r>
            <a:r>
              <a:rPr lang="ru-RU" sz="2400" dirty="0" err="1">
                <a:solidFill>
                  <a:schemeClr val="tx1"/>
                </a:solidFill>
                <a:hlinkClick r:id="rId4"/>
              </a:rPr>
              <a:t>для_жизни</a:t>
            </a:r>
            <a:r>
              <a:rPr lang="ru-RU" sz="2400" dirty="0">
                <a:solidFill>
                  <a:schemeClr val="tx1"/>
                </a:solidFill>
                <a:hlinkClick r:id="rId4"/>
              </a:rPr>
              <a:t>_.</a:t>
            </a:r>
            <a:r>
              <a:rPr lang="en-US" sz="2400" dirty="0" err="1" smtClean="0">
                <a:solidFill>
                  <a:schemeClr val="tx1"/>
                </a:solidFill>
                <a:hlinkClick r:id="rId4"/>
              </a:rPr>
              <a:t>pdf</a:t>
            </a:r>
            <a:endParaRPr lang="ru-RU" sz="2400" dirty="0" smtClean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  <a:hlinkClick r:id="rId5"/>
              </a:rPr>
              <a:t>http://center11.minobr63.ru/wp-content/uploads/</a:t>
            </a:r>
            <a:r>
              <a:rPr lang="ru-RU" sz="2400" dirty="0">
                <a:solidFill>
                  <a:schemeClr val="tx1"/>
                </a:solidFill>
                <a:hlinkClick r:id="rId5"/>
              </a:rPr>
              <a:t>Системный-подход-к-формированию-функциональной-грамотности-обучающихся-в-условиях-ФГОС.</a:t>
            </a:r>
            <a:r>
              <a:rPr lang="en-US" sz="2400" dirty="0" err="1" smtClean="0">
                <a:solidFill>
                  <a:schemeClr val="tx1"/>
                </a:solidFill>
                <a:hlinkClick r:id="rId5"/>
              </a:rPr>
              <a:t>pdf</a:t>
            </a:r>
            <a:endParaRPr lang="ru-RU" sz="2400" dirty="0" smtClean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  <a:hlinkClick r:id="rId6"/>
              </a:rPr>
              <a:t>http://school19-novoross.ru/172</a:t>
            </a:r>
            <a:r>
              <a:rPr lang="en-US" sz="2400" dirty="0" smtClean="0">
                <a:solidFill>
                  <a:schemeClr val="tx1"/>
                </a:solidFill>
                <a:hlinkClick r:id="rId6"/>
              </a:rPr>
              <a:t>/</a:t>
            </a:r>
            <a:endParaRPr lang="ru-RU" sz="2400" dirty="0" smtClean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  <a:hlinkClick r:id="rId7"/>
              </a:rPr>
              <a:t>https://yandex.ru/images/search?pos=16&amp;img_url=http%3A%2F%2Ffb.ru%2Fmedia%2Fi%2F2%2F7%2F0%2F3%2F8%2F9%2F7%2Fi%2F2703897.jpg&amp;text=</a:t>
            </a:r>
            <a:r>
              <a:rPr lang="ru-RU" sz="2400" dirty="0">
                <a:solidFill>
                  <a:schemeClr val="tx1"/>
                </a:solidFill>
                <a:hlinkClick r:id="rId7"/>
              </a:rPr>
              <a:t>компьютерная%20грамотность%20картинка%20для%20детей&amp;</a:t>
            </a:r>
            <a:r>
              <a:rPr lang="en-US" sz="2400" dirty="0" err="1" smtClean="0">
                <a:solidFill>
                  <a:schemeClr val="tx1"/>
                </a:solidFill>
                <a:hlinkClick r:id="rId7"/>
              </a:rPr>
              <a:t>lr</a:t>
            </a:r>
            <a:r>
              <a:rPr lang="en-US" sz="2400" dirty="0" smtClean="0">
                <a:solidFill>
                  <a:schemeClr val="tx1"/>
                </a:solidFill>
                <a:hlinkClick r:id="rId7"/>
              </a:rPr>
              <a:t>=101784&amp;rpt=</a:t>
            </a:r>
            <a:r>
              <a:rPr lang="en-US" sz="2400" dirty="0" err="1" smtClean="0">
                <a:solidFill>
                  <a:schemeClr val="tx1"/>
                </a:solidFill>
                <a:hlinkClick r:id="rId7"/>
              </a:rPr>
              <a:t>simage&amp;source</a:t>
            </a:r>
            <a:r>
              <a:rPr lang="en-US" sz="2400" dirty="0" smtClean="0">
                <a:solidFill>
                  <a:schemeClr val="tx1"/>
                </a:solidFill>
                <a:hlinkClick r:id="rId7"/>
              </a:rPr>
              <a:t>=</a:t>
            </a:r>
            <a:r>
              <a:rPr lang="en-US" sz="2400" dirty="0" err="1" smtClean="0">
                <a:solidFill>
                  <a:schemeClr val="tx1"/>
                </a:solidFill>
                <a:hlinkClick r:id="rId7"/>
              </a:rPr>
              <a:t>serp</a:t>
            </a:r>
            <a:endParaRPr lang="ru-RU" sz="2400" dirty="0" smtClean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  <a:hlinkClick r:id="rId8"/>
              </a:rPr>
              <a:t>https://yandex.ru/images/search?text=</a:t>
            </a:r>
            <a:r>
              <a:rPr lang="ru-RU" sz="2400" dirty="0">
                <a:solidFill>
                  <a:schemeClr val="tx1"/>
                </a:solidFill>
                <a:hlinkClick r:id="rId8"/>
              </a:rPr>
              <a:t>функциональная%20грамотность%20способы%20развития&amp;</a:t>
            </a:r>
            <a:r>
              <a:rPr lang="en-US" sz="2400" dirty="0" smtClean="0">
                <a:solidFill>
                  <a:schemeClr val="tx1"/>
                </a:solidFill>
                <a:hlinkClick r:id="rId8"/>
              </a:rPr>
              <a:t>from=</a:t>
            </a:r>
            <a:r>
              <a:rPr lang="en-US" sz="2400" dirty="0" err="1" smtClean="0">
                <a:solidFill>
                  <a:schemeClr val="tx1"/>
                </a:solidFill>
                <a:hlinkClick r:id="rId8"/>
              </a:rPr>
              <a:t>tabbar&amp;p</a:t>
            </a:r>
            <a:r>
              <a:rPr lang="en-US" sz="2400" dirty="0" smtClean="0">
                <a:solidFill>
                  <a:schemeClr val="tx1"/>
                </a:solidFill>
                <a:hlinkClick r:id="rId8"/>
              </a:rPr>
              <a:t>=4&amp;pos=163&amp;rpt=</a:t>
            </a:r>
            <a:r>
              <a:rPr lang="en-US" sz="2400" dirty="0" err="1" smtClean="0">
                <a:solidFill>
                  <a:schemeClr val="tx1"/>
                </a:solidFill>
                <a:hlinkClick r:id="rId8"/>
              </a:rPr>
              <a:t>simage&amp;img_url</a:t>
            </a:r>
            <a:r>
              <a:rPr lang="en-US" sz="2400" dirty="0" smtClean="0">
                <a:solidFill>
                  <a:schemeClr val="tx1"/>
                </a:solidFill>
                <a:hlinkClick r:id="rId8"/>
              </a:rPr>
              <a:t>=http%3A%2F%2Fnbuzulish.svobregion.ru%2Fimages%2F556_1728.jpg&amp;lr=101784</a:t>
            </a:r>
            <a:endParaRPr lang="ru-RU" sz="2400" dirty="0" smtClean="0">
              <a:solidFill>
                <a:schemeClr val="tx1"/>
              </a:solidFill>
            </a:endParaRP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404664"/>
            <a:ext cx="44421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 такое функциональная грамотность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39952" y="1855050"/>
            <a:ext cx="44644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Леонтьев А.А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Функционально грамотный человек — это человек, который способен использовать все постоянно приобретаемые в течение жизни знания, умения и навыки для решения максимально широкого диапазона жизненных задач в различных сферах человеческой деятельности, общения и социальных отношений»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55050"/>
            <a:ext cx="2592288" cy="4076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5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824" y="692696"/>
            <a:ext cx="51862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Преимущества функциональной грамотности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844824"/>
            <a:ext cx="748883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 рынке труда востребованы те специалисты, которые способны быстро реагировать на любые вызовы, осваивать новые знания и применять их в решении возникающих проблем. Это и есть функционально грамотные люди. Если учащийся сумел приобрести такие навыки, он будет легко ориентироваться в современной реальности.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Некоторым педагогам кажется, что обучить функциональной грамотности сложно. Однако если следовать всем педагогическим наработкам, детям становится интереснее учиться, а учителю — работать. 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Анализ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результатов обучения показывает, что акцент на функциональной грамотности делает ребят вовлеченными в познавательный процесс, способными анализировать и сегментировать информацию, делать выводы и использовать полученные данные в разных учебных направлениях. Это закономерно повышает успеваемость класса.</a:t>
            </a:r>
          </a:p>
        </p:txBody>
      </p:sp>
    </p:spTree>
    <p:extLst>
      <p:ext uri="{BB962C8B-B14F-4D97-AF65-F5344CB8AC3E}">
        <p14:creationId xmlns:p14="http://schemas.microsoft.com/office/powerpoint/2010/main" val="219680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25083" y="404664"/>
            <a:ext cx="6580904" cy="10645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39370" lvl="0" algn="ctr">
              <a:lnSpc>
                <a:spcPts val="3890"/>
              </a:lnSpc>
              <a:spcBef>
                <a:spcPts val="100"/>
              </a:spcBef>
            </a:pPr>
            <a:r>
              <a:rPr lang="ru-RU" sz="2800" b="1" spc="-5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2800" b="1" spc="-1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направления</a:t>
            </a:r>
            <a:r>
              <a:rPr lang="ru-RU" sz="2800" b="1" spc="-25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spc="-5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формирования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" marR="54610" lvl="0" algn="ctr">
              <a:lnSpc>
                <a:spcPts val="3460"/>
              </a:lnSpc>
              <a:spcBef>
                <a:spcPts val="400"/>
              </a:spcBef>
            </a:pPr>
            <a:r>
              <a:rPr lang="ru-RU" sz="2800" b="1" spc="-1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функциональной </a:t>
            </a:r>
            <a:r>
              <a:rPr lang="ru-RU" sz="2800" b="1" spc="-5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грамотности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2132856"/>
            <a:ext cx="7992888" cy="2994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4655" lvl="0" indent="-402590">
              <a:spcBef>
                <a:spcPts val="1150"/>
              </a:spcBef>
              <a:buFont typeface="Arial"/>
              <a:buChar char="•"/>
              <a:tabLst>
                <a:tab pos="414655" algn="l"/>
                <a:tab pos="415290" algn="l"/>
              </a:tabLst>
            </a:pPr>
            <a:r>
              <a:rPr lang="ru-RU" sz="2800" b="1" spc="-15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Математическая</a:t>
            </a:r>
            <a:r>
              <a:rPr lang="ru-RU" sz="2800" b="1" spc="-35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spc="-5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грамотность</a:t>
            </a:r>
            <a:endParaRPr lang="ru-RU" sz="2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414655" lvl="0" indent="-402590">
              <a:spcBef>
                <a:spcPts val="300"/>
              </a:spcBef>
              <a:buFont typeface="Arial"/>
              <a:buChar char="•"/>
              <a:tabLst>
                <a:tab pos="414655" algn="l"/>
                <a:tab pos="415290" algn="l"/>
              </a:tabLst>
            </a:pPr>
            <a:r>
              <a:rPr lang="ru-RU" sz="2800" b="1" spc="-15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Читательская</a:t>
            </a:r>
            <a:r>
              <a:rPr lang="ru-RU" sz="2800" b="1" spc="-35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spc="-5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грамотность</a:t>
            </a:r>
            <a:endParaRPr lang="ru-RU" sz="2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414655" lvl="0" indent="-402590">
              <a:spcBef>
                <a:spcPts val="315"/>
              </a:spcBef>
              <a:buFont typeface="Arial"/>
              <a:buChar char="•"/>
              <a:tabLst>
                <a:tab pos="414655" algn="l"/>
                <a:tab pos="415290" algn="l"/>
              </a:tabLst>
            </a:pPr>
            <a:r>
              <a:rPr lang="ru-RU" sz="2800" b="1" spc="-1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Естественнонаучная</a:t>
            </a:r>
            <a:r>
              <a:rPr lang="ru-RU" sz="2800" b="1" spc="-55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spc="-5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грамотность</a:t>
            </a:r>
            <a:endParaRPr lang="ru-RU" sz="2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414655" lvl="0" indent="-402590">
              <a:spcBef>
                <a:spcPts val="315"/>
              </a:spcBef>
              <a:buFont typeface="Arial"/>
              <a:buChar char="•"/>
              <a:tabLst>
                <a:tab pos="414655" algn="l"/>
                <a:tab pos="415290" algn="l"/>
              </a:tabLst>
            </a:pPr>
            <a:r>
              <a:rPr lang="ru-RU" sz="2800" b="1" spc="-5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Финансовая</a:t>
            </a:r>
            <a:r>
              <a:rPr lang="ru-RU" sz="2800" b="1" spc="-2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spc="-5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грамотность</a:t>
            </a:r>
            <a:endParaRPr lang="ru-RU" sz="2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414655" lvl="0" indent="-402590">
              <a:spcBef>
                <a:spcPts val="300"/>
              </a:spcBef>
              <a:buFont typeface="Arial"/>
              <a:buChar char="•"/>
              <a:tabLst>
                <a:tab pos="414655" algn="l"/>
                <a:tab pos="415290" algn="l"/>
              </a:tabLst>
            </a:pPr>
            <a:r>
              <a:rPr lang="ru-RU" sz="2800" b="1" spc="-45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Глобальные</a:t>
            </a:r>
            <a:r>
              <a:rPr lang="ru-RU" sz="2800" b="1" spc="-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spc="-15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компетенции</a:t>
            </a:r>
            <a:endParaRPr lang="ru-RU" sz="2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414655" lvl="0" indent="-402590">
              <a:lnSpc>
                <a:spcPts val="4870"/>
              </a:lnSpc>
              <a:spcBef>
                <a:spcPts val="310"/>
              </a:spcBef>
              <a:buFont typeface="Arial"/>
              <a:buChar char="•"/>
              <a:tabLst>
                <a:tab pos="414655" algn="l"/>
                <a:tab pos="415290" algn="l"/>
              </a:tabLst>
            </a:pPr>
            <a:r>
              <a:rPr lang="ru-RU" sz="2800" b="1" spc="-5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Креативное</a:t>
            </a:r>
            <a:r>
              <a:rPr lang="ru-RU" sz="2800" b="1" spc="-35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spc="-5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мышление</a:t>
            </a:r>
            <a:endParaRPr lang="ru-RU" sz="2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025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35896" y="332656"/>
            <a:ext cx="33673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spc="-15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Математическая</a:t>
            </a:r>
            <a:r>
              <a:rPr lang="ru-RU" sz="2000" spc="-3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pc="-5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грамотность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35696" y="4437112"/>
            <a:ext cx="5832648" cy="2088232"/>
          </a:xfrm>
          <a:prstGeom prst="rect">
            <a:avLst/>
          </a:prstGeom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331640" y="1412776"/>
            <a:ext cx="7632848" cy="275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Сформировать математическую грамотность поможет правильно заданный вопрос, связанный с практической жизнью.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Пример. 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Задача об эффективности электромобиля. Дано: количество топлива, которое требуется при эксплуатации автомобиля с ДВС, количество энергии для подзарядки электромобиля, тариф на электроэнергию и стоимость одного литра бензина. В результате решения класс увидит, за сколько лет разница в затратах на содержание автомобиля с ДВС и электрокара достигнет стоимости последнего, то есть он полностью окупится.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Ребенок с математической грамотностью способен использовать знания в различных контекстах, на основе математических данных прогнозировать явления, просчитывать фактическую выгоду и принимать взвешенные решения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b Grotesque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106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899592" y="3833682"/>
            <a:ext cx="7992888" cy="275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включает задачу по формированию функциональной грамотности младших школьников и школьников среднего звена. Например, читательская грамотность — важнейший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метапредметный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 результат обучения.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На уроке обязательно должны быть задания, где нельзя дать однозначный ответ, а нужно рассуждать на предложенную тему. Это помогает пополнять накопленные знания и достигать определенных целей в жизни, применяя их на практике.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Примеры.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Что бы сделал ты на месте главного героя? Почему автор закончил произведение именно так? Что могло случиться, если бы главный герой поступил иначе?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Важно научиться читать между строк, уметь находить и извлекать важную и второстепенную информацию, замечать различные взаимосвязи и параллели.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19872" y="332656"/>
            <a:ext cx="4464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spc="-2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Читательская</a:t>
            </a:r>
            <a:r>
              <a:rPr lang="ru-RU" sz="2000" b="1" spc="-25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spc="-5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грамотность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30016" y="742150"/>
            <a:ext cx="6713984" cy="3105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3860" indent="-391795">
              <a:lnSpc>
                <a:spcPts val="3195"/>
              </a:lnSpc>
              <a:spcBef>
                <a:spcPts val="95"/>
              </a:spcBef>
              <a:buFont typeface="Arial"/>
              <a:buChar char="•"/>
              <a:tabLst>
                <a:tab pos="403860" algn="l"/>
                <a:tab pos="404495" algn="l"/>
              </a:tabLst>
            </a:pPr>
            <a:r>
              <a:rPr lang="ru-RU" b="1" spc="-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способность</a:t>
            </a:r>
            <a:r>
              <a:rPr lang="ru-RU" b="1" spc="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spc="-1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человека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403860" marR="657225">
              <a:lnSpc>
                <a:spcPts val="3020"/>
              </a:lnSpc>
              <a:spcBef>
                <a:spcPts val="220"/>
              </a:spcBef>
            </a:pPr>
            <a:r>
              <a:rPr lang="ru-RU" b="1" spc="-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понимать и </a:t>
            </a:r>
            <a:r>
              <a:rPr lang="ru-RU" b="1" spc="-1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использовать  </a:t>
            </a:r>
            <a:r>
              <a:rPr lang="ru-RU" b="1" spc="-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письменные </a:t>
            </a:r>
            <a:r>
              <a:rPr lang="ru-RU" b="1" spc="-1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тексты,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403860" indent="-391795">
              <a:lnSpc>
                <a:spcPts val="3190"/>
              </a:lnSpc>
              <a:spcBef>
                <a:spcPts val="295"/>
              </a:spcBef>
              <a:buFont typeface="Arial"/>
              <a:buChar char="•"/>
              <a:tabLst>
                <a:tab pos="403860" algn="l"/>
                <a:tab pos="404495" algn="l"/>
              </a:tabLst>
            </a:pPr>
            <a:r>
              <a:rPr lang="ru-RU" b="1" spc="-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размышлять о них 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403860" marR="5080">
              <a:lnSpc>
                <a:spcPts val="3030"/>
              </a:lnSpc>
              <a:spcBef>
                <a:spcPts val="209"/>
              </a:spcBef>
            </a:pPr>
            <a:r>
              <a:rPr lang="ru-RU" b="1" spc="-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заниматься </a:t>
            </a:r>
            <a:r>
              <a:rPr lang="ru-RU" b="1" spc="-1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чтением </a:t>
            </a:r>
            <a:r>
              <a:rPr lang="ru-RU" b="1" spc="-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b="1" spc="-2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того,  </a:t>
            </a:r>
            <a:r>
              <a:rPr lang="ru-RU" b="1" spc="-1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b="1" spc="-1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достигать </a:t>
            </a:r>
            <a:r>
              <a:rPr lang="ru-RU" b="1" spc="-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своих</a:t>
            </a:r>
            <a:r>
              <a:rPr lang="ru-RU" b="1" spc="-1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spc="-2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целей,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403860" marR="707390" indent="-391795">
              <a:lnSpc>
                <a:spcPts val="3020"/>
              </a:lnSpc>
              <a:spcBef>
                <a:spcPts val="670"/>
              </a:spcBef>
              <a:buFont typeface="Arial"/>
              <a:buChar char="•"/>
              <a:tabLst>
                <a:tab pos="403860" algn="l"/>
                <a:tab pos="404495" algn="l"/>
              </a:tabLst>
            </a:pPr>
            <a:r>
              <a:rPr lang="ru-RU" b="1" spc="-1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расширять </a:t>
            </a:r>
            <a:r>
              <a:rPr lang="ru-RU" b="1" spc="-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свои знания и  возможности,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403860" marR="595630" indent="-391795">
              <a:lnSpc>
                <a:spcPts val="3020"/>
              </a:lnSpc>
              <a:spcBef>
                <a:spcPts val="680"/>
              </a:spcBef>
              <a:buFont typeface="Arial"/>
              <a:buChar char="•"/>
              <a:tabLst>
                <a:tab pos="403860" algn="l"/>
                <a:tab pos="404495" algn="l"/>
              </a:tabLst>
            </a:pPr>
            <a:r>
              <a:rPr lang="ru-RU" b="1" spc="-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участвовать в </a:t>
            </a:r>
            <a:r>
              <a:rPr lang="ru-RU" b="1" spc="-1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социальной  </a:t>
            </a:r>
            <a:r>
              <a:rPr lang="ru-RU" b="1" spc="-5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жизни.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868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404664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spc="-2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Оценка читательской </a:t>
            </a:r>
            <a:r>
              <a:rPr lang="ru-RU" sz="2000" b="1" spc="-5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грамотности  </a:t>
            </a:r>
            <a:r>
              <a:rPr lang="ru-RU" sz="2000" b="1" spc="-15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(исследование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spc="-2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PISA)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5616" y="1844824"/>
            <a:ext cx="7438804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269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824" y="332656"/>
            <a:ext cx="50405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spc="-10" dirty="0">
                <a:solidFill>
                  <a:srgbClr val="C00000"/>
                </a:solidFill>
                <a:latin typeface="Times New Roman"/>
                <a:cs typeface="Times New Roman"/>
              </a:rPr>
              <a:t>Оценка читательской </a:t>
            </a:r>
            <a:r>
              <a:rPr lang="ru-RU" sz="2000" b="1" spc="-15" dirty="0">
                <a:solidFill>
                  <a:srgbClr val="C00000"/>
                </a:solidFill>
                <a:latin typeface="Times New Roman"/>
                <a:cs typeface="Times New Roman"/>
              </a:rPr>
              <a:t>грамотности  </a:t>
            </a:r>
            <a:r>
              <a:rPr lang="ru-RU" sz="2000" b="1" spc="-10" dirty="0">
                <a:solidFill>
                  <a:srgbClr val="C00000"/>
                </a:solidFill>
                <a:latin typeface="Times New Roman"/>
                <a:cs typeface="Times New Roman"/>
              </a:rPr>
              <a:t>(Мониторинг </a:t>
            </a:r>
            <a:r>
              <a:rPr lang="ru-RU" sz="2000" b="1" spc="-15" dirty="0">
                <a:solidFill>
                  <a:srgbClr val="C00000"/>
                </a:solidFill>
                <a:latin typeface="Times New Roman"/>
                <a:cs typeface="Times New Roman"/>
              </a:rPr>
              <a:t>формирования  </a:t>
            </a:r>
            <a:r>
              <a:rPr lang="ru-RU" sz="2000" b="1" spc="-5" dirty="0">
                <a:solidFill>
                  <a:srgbClr val="C00000"/>
                </a:solidFill>
                <a:latin typeface="Times New Roman"/>
                <a:cs typeface="Times New Roman"/>
              </a:rPr>
              <a:t>функциональной</a:t>
            </a:r>
            <a:r>
              <a:rPr lang="ru-RU" sz="2000" b="1" spc="-25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ru-RU" sz="2000" b="1" spc="-15" dirty="0">
                <a:solidFill>
                  <a:srgbClr val="C00000"/>
                </a:solidFill>
                <a:latin typeface="Times New Roman"/>
                <a:cs typeface="Times New Roman"/>
              </a:rPr>
              <a:t>грамотности)</a:t>
            </a:r>
            <a:endParaRPr lang="ru-RU" sz="2000" b="1" dirty="0">
              <a:solidFill>
                <a:srgbClr val="C00000"/>
              </a:solidFill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2555776" y="1628800"/>
            <a:ext cx="5820652" cy="864095"/>
            <a:chOff x="2234183" y="1584959"/>
            <a:chExt cx="7414259" cy="1127760"/>
          </a:xfrm>
        </p:grpSpPr>
        <p:sp>
          <p:nvSpPr>
            <p:cNvPr id="4" name="object 4"/>
            <p:cNvSpPr/>
            <p:nvPr/>
          </p:nvSpPr>
          <p:spPr>
            <a:xfrm>
              <a:off x="2247137" y="1597913"/>
              <a:ext cx="7388859" cy="1102360"/>
            </a:xfrm>
            <a:custGeom>
              <a:avLst/>
              <a:gdLst/>
              <a:ahLst/>
              <a:cxnLst/>
              <a:rect l="l" t="t" r="r" b="b"/>
              <a:pathLst>
                <a:path w="7388859" h="1102360">
                  <a:moveTo>
                    <a:pt x="7204709" y="0"/>
                  </a:moveTo>
                  <a:lnTo>
                    <a:pt x="183642" y="0"/>
                  </a:lnTo>
                  <a:lnTo>
                    <a:pt x="134805" y="6556"/>
                  </a:lnTo>
                  <a:lnTo>
                    <a:pt x="90932" y="25061"/>
                  </a:lnTo>
                  <a:lnTo>
                    <a:pt x="53768" y="53768"/>
                  </a:lnTo>
                  <a:lnTo>
                    <a:pt x="25061" y="90932"/>
                  </a:lnTo>
                  <a:lnTo>
                    <a:pt x="6556" y="134805"/>
                  </a:lnTo>
                  <a:lnTo>
                    <a:pt x="0" y="183642"/>
                  </a:lnTo>
                  <a:lnTo>
                    <a:pt x="0" y="918210"/>
                  </a:lnTo>
                  <a:lnTo>
                    <a:pt x="6556" y="967046"/>
                  </a:lnTo>
                  <a:lnTo>
                    <a:pt x="25061" y="1010919"/>
                  </a:lnTo>
                  <a:lnTo>
                    <a:pt x="53768" y="1048083"/>
                  </a:lnTo>
                  <a:lnTo>
                    <a:pt x="90931" y="1076790"/>
                  </a:lnTo>
                  <a:lnTo>
                    <a:pt x="134805" y="1095295"/>
                  </a:lnTo>
                  <a:lnTo>
                    <a:pt x="183642" y="1101852"/>
                  </a:lnTo>
                  <a:lnTo>
                    <a:pt x="7204709" y="1101852"/>
                  </a:lnTo>
                  <a:lnTo>
                    <a:pt x="7253546" y="1095295"/>
                  </a:lnTo>
                  <a:lnTo>
                    <a:pt x="7297420" y="1076790"/>
                  </a:lnTo>
                  <a:lnTo>
                    <a:pt x="7334583" y="1048083"/>
                  </a:lnTo>
                  <a:lnTo>
                    <a:pt x="7363290" y="1010920"/>
                  </a:lnTo>
                  <a:lnTo>
                    <a:pt x="7381795" y="967046"/>
                  </a:lnTo>
                  <a:lnTo>
                    <a:pt x="7388352" y="918210"/>
                  </a:lnTo>
                  <a:lnTo>
                    <a:pt x="7388352" y="183642"/>
                  </a:lnTo>
                  <a:lnTo>
                    <a:pt x="7381795" y="134805"/>
                  </a:lnTo>
                  <a:lnTo>
                    <a:pt x="7363290" y="90932"/>
                  </a:lnTo>
                  <a:lnTo>
                    <a:pt x="7334583" y="53768"/>
                  </a:lnTo>
                  <a:lnTo>
                    <a:pt x="7297419" y="25061"/>
                  </a:lnTo>
                  <a:lnTo>
                    <a:pt x="7253546" y="6556"/>
                  </a:lnTo>
                  <a:lnTo>
                    <a:pt x="7204709" y="0"/>
                  </a:lnTo>
                  <a:close/>
                </a:path>
              </a:pathLst>
            </a:custGeom>
            <a:solidFill>
              <a:srgbClr val="C050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247137" y="1597913"/>
              <a:ext cx="7388859" cy="1102360"/>
            </a:xfrm>
            <a:custGeom>
              <a:avLst/>
              <a:gdLst/>
              <a:ahLst/>
              <a:cxnLst/>
              <a:rect l="l" t="t" r="r" b="b"/>
              <a:pathLst>
                <a:path w="7388859" h="1102360">
                  <a:moveTo>
                    <a:pt x="0" y="183642"/>
                  </a:moveTo>
                  <a:lnTo>
                    <a:pt x="6556" y="134805"/>
                  </a:lnTo>
                  <a:lnTo>
                    <a:pt x="25061" y="90932"/>
                  </a:lnTo>
                  <a:lnTo>
                    <a:pt x="53768" y="53768"/>
                  </a:lnTo>
                  <a:lnTo>
                    <a:pt x="90932" y="25061"/>
                  </a:lnTo>
                  <a:lnTo>
                    <a:pt x="134805" y="6556"/>
                  </a:lnTo>
                  <a:lnTo>
                    <a:pt x="183642" y="0"/>
                  </a:lnTo>
                  <a:lnTo>
                    <a:pt x="7204709" y="0"/>
                  </a:lnTo>
                  <a:lnTo>
                    <a:pt x="7253546" y="6556"/>
                  </a:lnTo>
                  <a:lnTo>
                    <a:pt x="7297419" y="25061"/>
                  </a:lnTo>
                  <a:lnTo>
                    <a:pt x="7334583" y="53768"/>
                  </a:lnTo>
                  <a:lnTo>
                    <a:pt x="7363290" y="90932"/>
                  </a:lnTo>
                  <a:lnTo>
                    <a:pt x="7381795" y="134805"/>
                  </a:lnTo>
                  <a:lnTo>
                    <a:pt x="7388352" y="183642"/>
                  </a:lnTo>
                  <a:lnTo>
                    <a:pt x="7388352" y="918210"/>
                  </a:lnTo>
                  <a:lnTo>
                    <a:pt x="7381795" y="967046"/>
                  </a:lnTo>
                  <a:lnTo>
                    <a:pt x="7363290" y="1010920"/>
                  </a:lnTo>
                  <a:lnTo>
                    <a:pt x="7334583" y="1048083"/>
                  </a:lnTo>
                  <a:lnTo>
                    <a:pt x="7297420" y="1076790"/>
                  </a:lnTo>
                  <a:lnTo>
                    <a:pt x="7253546" y="1095295"/>
                  </a:lnTo>
                  <a:lnTo>
                    <a:pt x="7204709" y="1101852"/>
                  </a:lnTo>
                  <a:lnTo>
                    <a:pt x="183642" y="1101852"/>
                  </a:lnTo>
                  <a:lnTo>
                    <a:pt x="134805" y="1095295"/>
                  </a:lnTo>
                  <a:lnTo>
                    <a:pt x="90931" y="1076790"/>
                  </a:lnTo>
                  <a:lnTo>
                    <a:pt x="53768" y="1048083"/>
                  </a:lnTo>
                  <a:lnTo>
                    <a:pt x="25061" y="1010919"/>
                  </a:lnTo>
                  <a:lnTo>
                    <a:pt x="6556" y="967046"/>
                  </a:lnTo>
                  <a:lnTo>
                    <a:pt x="0" y="918210"/>
                  </a:lnTo>
                  <a:lnTo>
                    <a:pt x="0" y="183642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2565946" y="2425745"/>
            <a:ext cx="5796522" cy="2443734"/>
            <a:chOff x="2234183" y="2778251"/>
            <a:chExt cx="7414259" cy="3238500"/>
          </a:xfrm>
        </p:grpSpPr>
        <p:sp>
          <p:nvSpPr>
            <p:cNvPr id="7" name="object 7"/>
            <p:cNvSpPr/>
            <p:nvPr/>
          </p:nvSpPr>
          <p:spPr>
            <a:xfrm>
              <a:off x="2247137" y="2791205"/>
              <a:ext cx="7388859" cy="1102360"/>
            </a:xfrm>
            <a:custGeom>
              <a:avLst/>
              <a:gdLst/>
              <a:ahLst/>
              <a:cxnLst/>
              <a:rect l="l" t="t" r="r" b="b"/>
              <a:pathLst>
                <a:path w="7388859" h="1102360">
                  <a:moveTo>
                    <a:pt x="7204709" y="0"/>
                  </a:moveTo>
                  <a:lnTo>
                    <a:pt x="183642" y="0"/>
                  </a:lnTo>
                  <a:lnTo>
                    <a:pt x="134805" y="6556"/>
                  </a:lnTo>
                  <a:lnTo>
                    <a:pt x="90932" y="25061"/>
                  </a:lnTo>
                  <a:lnTo>
                    <a:pt x="53768" y="53768"/>
                  </a:lnTo>
                  <a:lnTo>
                    <a:pt x="25061" y="90931"/>
                  </a:lnTo>
                  <a:lnTo>
                    <a:pt x="6556" y="134805"/>
                  </a:lnTo>
                  <a:lnTo>
                    <a:pt x="0" y="183641"/>
                  </a:lnTo>
                  <a:lnTo>
                    <a:pt x="0" y="918209"/>
                  </a:lnTo>
                  <a:lnTo>
                    <a:pt x="6556" y="967046"/>
                  </a:lnTo>
                  <a:lnTo>
                    <a:pt x="25061" y="1010919"/>
                  </a:lnTo>
                  <a:lnTo>
                    <a:pt x="53768" y="1048083"/>
                  </a:lnTo>
                  <a:lnTo>
                    <a:pt x="90931" y="1076790"/>
                  </a:lnTo>
                  <a:lnTo>
                    <a:pt x="134805" y="1095295"/>
                  </a:lnTo>
                  <a:lnTo>
                    <a:pt x="183642" y="1101852"/>
                  </a:lnTo>
                  <a:lnTo>
                    <a:pt x="7204709" y="1101852"/>
                  </a:lnTo>
                  <a:lnTo>
                    <a:pt x="7253546" y="1095295"/>
                  </a:lnTo>
                  <a:lnTo>
                    <a:pt x="7297420" y="1076790"/>
                  </a:lnTo>
                  <a:lnTo>
                    <a:pt x="7334583" y="1048083"/>
                  </a:lnTo>
                  <a:lnTo>
                    <a:pt x="7363290" y="1010919"/>
                  </a:lnTo>
                  <a:lnTo>
                    <a:pt x="7381795" y="967046"/>
                  </a:lnTo>
                  <a:lnTo>
                    <a:pt x="7388352" y="918209"/>
                  </a:lnTo>
                  <a:lnTo>
                    <a:pt x="7388352" y="183641"/>
                  </a:lnTo>
                  <a:lnTo>
                    <a:pt x="7381795" y="134805"/>
                  </a:lnTo>
                  <a:lnTo>
                    <a:pt x="7363290" y="90932"/>
                  </a:lnTo>
                  <a:lnTo>
                    <a:pt x="7334583" y="53768"/>
                  </a:lnTo>
                  <a:lnTo>
                    <a:pt x="7297419" y="25061"/>
                  </a:lnTo>
                  <a:lnTo>
                    <a:pt x="7253546" y="6556"/>
                  </a:lnTo>
                  <a:lnTo>
                    <a:pt x="7204709" y="0"/>
                  </a:lnTo>
                  <a:close/>
                </a:path>
              </a:pathLst>
            </a:custGeom>
            <a:solidFill>
              <a:srgbClr val="9BBA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247137" y="2791205"/>
              <a:ext cx="7388859" cy="1102360"/>
            </a:xfrm>
            <a:custGeom>
              <a:avLst/>
              <a:gdLst/>
              <a:ahLst/>
              <a:cxnLst/>
              <a:rect l="l" t="t" r="r" b="b"/>
              <a:pathLst>
                <a:path w="7388859" h="1102360">
                  <a:moveTo>
                    <a:pt x="0" y="183641"/>
                  </a:moveTo>
                  <a:lnTo>
                    <a:pt x="6556" y="134805"/>
                  </a:lnTo>
                  <a:lnTo>
                    <a:pt x="25061" y="90931"/>
                  </a:lnTo>
                  <a:lnTo>
                    <a:pt x="53768" y="53768"/>
                  </a:lnTo>
                  <a:lnTo>
                    <a:pt x="90932" y="25061"/>
                  </a:lnTo>
                  <a:lnTo>
                    <a:pt x="134805" y="6556"/>
                  </a:lnTo>
                  <a:lnTo>
                    <a:pt x="183642" y="0"/>
                  </a:lnTo>
                  <a:lnTo>
                    <a:pt x="7204709" y="0"/>
                  </a:lnTo>
                  <a:lnTo>
                    <a:pt x="7253546" y="6556"/>
                  </a:lnTo>
                  <a:lnTo>
                    <a:pt x="7297419" y="25061"/>
                  </a:lnTo>
                  <a:lnTo>
                    <a:pt x="7334583" y="53768"/>
                  </a:lnTo>
                  <a:lnTo>
                    <a:pt x="7363290" y="90932"/>
                  </a:lnTo>
                  <a:lnTo>
                    <a:pt x="7381795" y="134805"/>
                  </a:lnTo>
                  <a:lnTo>
                    <a:pt x="7388352" y="183641"/>
                  </a:lnTo>
                  <a:lnTo>
                    <a:pt x="7388352" y="918209"/>
                  </a:lnTo>
                  <a:lnTo>
                    <a:pt x="7381795" y="967046"/>
                  </a:lnTo>
                  <a:lnTo>
                    <a:pt x="7363290" y="1010919"/>
                  </a:lnTo>
                  <a:lnTo>
                    <a:pt x="7334583" y="1048083"/>
                  </a:lnTo>
                  <a:lnTo>
                    <a:pt x="7297420" y="1076790"/>
                  </a:lnTo>
                  <a:lnTo>
                    <a:pt x="7253546" y="1095295"/>
                  </a:lnTo>
                  <a:lnTo>
                    <a:pt x="7204709" y="1101852"/>
                  </a:lnTo>
                  <a:lnTo>
                    <a:pt x="183642" y="1101852"/>
                  </a:lnTo>
                  <a:lnTo>
                    <a:pt x="134805" y="1095295"/>
                  </a:lnTo>
                  <a:lnTo>
                    <a:pt x="90931" y="1076790"/>
                  </a:lnTo>
                  <a:lnTo>
                    <a:pt x="53768" y="1048083"/>
                  </a:lnTo>
                  <a:lnTo>
                    <a:pt x="25061" y="1010919"/>
                  </a:lnTo>
                  <a:lnTo>
                    <a:pt x="6556" y="967046"/>
                  </a:lnTo>
                  <a:lnTo>
                    <a:pt x="0" y="918209"/>
                  </a:lnTo>
                  <a:lnTo>
                    <a:pt x="0" y="183641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247137" y="3871721"/>
              <a:ext cx="7388859" cy="1102360"/>
            </a:xfrm>
            <a:custGeom>
              <a:avLst/>
              <a:gdLst/>
              <a:ahLst/>
              <a:cxnLst/>
              <a:rect l="l" t="t" r="r" b="b"/>
              <a:pathLst>
                <a:path w="7388859" h="1102360">
                  <a:moveTo>
                    <a:pt x="7204709" y="0"/>
                  </a:moveTo>
                  <a:lnTo>
                    <a:pt x="183642" y="0"/>
                  </a:lnTo>
                  <a:lnTo>
                    <a:pt x="134805" y="6556"/>
                  </a:lnTo>
                  <a:lnTo>
                    <a:pt x="90932" y="25061"/>
                  </a:lnTo>
                  <a:lnTo>
                    <a:pt x="53768" y="53768"/>
                  </a:lnTo>
                  <a:lnTo>
                    <a:pt x="25061" y="90931"/>
                  </a:lnTo>
                  <a:lnTo>
                    <a:pt x="6556" y="134805"/>
                  </a:lnTo>
                  <a:lnTo>
                    <a:pt x="0" y="183641"/>
                  </a:lnTo>
                  <a:lnTo>
                    <a:pt x="0" y="918209"/>
                  </a:lnTo>
                  <a:lnTo>
                    <a:pt x="6556" y="967046"/>
                  </a:lnTo>
                  <a:lnTo>
                    <a:pt x="25061" y="1010919"/>
                  </a:lnTo>
                  <a:lnTo>
                    <a:pt x="53768" y="1048083"/>
                  </a:lnTo>
                  <a:lnTo>
                    <a:pt x="90931" y="1076790"/>
                  </a:lnTo>
                  <a:lnTo>
                    <a:pt x="134805" y="1095295"/>
                  </a:lnTo>
                  <a:lnTo>
                    <a:pt x="183642" y="1101852"/>
                  </a:lnTo>
                  <a:lnTo>
                    <a:pt x="7204709" y="1101852"/>
                  </a:lnTo>
                  <a:lnTo>
                    <a:pt x="7253546" y="1095295"/>
                  </a:lnTo>
                  <a:lnTo>
                    <a:pt x="7297420" y="1076790"/>
                  </a:lnTo>
                  <a:lnTo>
                    <a:pt x="7334583" y="1048083"/>
                  </a:lnTo>
                  <a:lnTo>
                    <a:pt x="7363290" y="1010919"/>
                  </a:lnTo>
                  <a:lnTo>
                    <a:pt x="7381795" y="967046"/>
                  </a:lnTo>
                  <a:lnTo>
                    <a:pt x="7388352" y="918209"/>
                  </a:lnTo>
                  <a:lnTo>
                    <a:pt x="7388352" y="183641"/>
                  </a:lnTo>
                  <a:lnTo>
                    <a:pt x="7381795" y="134805"/>
                  </a:lnTo>
                  <a:lnTo>
                    <a:pt x="7363290" y="90932"/>
                  </a:lnTo>
                  <a:lnTo>
                    <a:pt x="7334583" y="53768"/>
                  </a:lnTo>
                  <a:lnTo>
                    <a:pt x="7297419" y="25061"/>
                  </a:lnTo>
                  <a:lnTo>
                    <a:pt x="7253546" y="6556"/>
                  </a:lnTo>
                  <a:lnTo>
                    <a:pt x="7204709" y="0"/>
                  </a:lnTo>
                  <a:close/>
                </a:path>
              </a:pathLst>
            </a:custGeom>
            <a:solidFill>
              <a:srgbClr val="8063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247137" y="3871721"/>
              <a:ext cx="7388859" cy="1102360"/>
            </a:xfrm>
            <a:custGeom>
              <a:avLst/>
              <a:gdLst/>
              <a:ahLst/>
              <a:cxnLst/>
              <a:rect l="l" t="t" r="r" b="b"/>
              <a:pathLst>
                <a:path w="7388859" h="1102360">
                  <a:moveTo>
                    <a:pt x="0" y="183641"/>
                  </a:moveTo>
                  <a:lnTo>
                    <a:pt x="6556" y="134805"/>
                  </a:lnTo>
                  <a:lnTo>
                    <a:pt x="25061" y="90931"/>
                  </a:lnTo>
                  <a:lnTo>
                    <a:pt x="53768" y="53768"/>
                  </a:lnTo>
                  <a:lnTo>
                    <a:pt x="90932" y="25061"/>
                  </a:lnTo>
                  <a:lnTo>
                    <a:pt x="134805" y="6556"/>
                  </a:lnTo>
                  <a:lnTo>
                    <a:pt x="183642" y="0"/>
                  </a:lnTo>
                  <a:lnTo>
                    <a:pt x="7204709" y="0"/>
                  </a:lnTo>
                  <a:lnTo>
                    <a:pt x="7253546" y="6556"/>
                  </a:lnTo>
                  <a:lnTo>
                    <a:pt x="7297419" y="25061"/>
                  </a:lnTo>
                  <a:lnTo>
                    <a:pt x="7334583" y="53768"/>
                  </a:lnTo>
                  <a:lnTo>
                    <a:pt x="7363290" y="90932"/>
                  </a:lnTo>
                  <a:lnTo>
                    <a:pt x="7381795" y="134805"/>
                  </a:lnTo>
                  <a:lnTo>
                    <a:pt x="7388352" y="183641"/>
                  </a:lnTo>
                  <a:lnTo>
                    <a:pt x="7388352" y="918209"/>
                  </a:lnTo>
                  <a:lnTo>
                    <a:pt x="7381795" y="967046"/>
                  </a:lnTo>
                  <a:lnTo>
                    <a:pt x="7363290" y="1010919"/>
                  </a:lnTo>
                  <a:lnTo>
                    <a:pt x="7334583" y="1048083"/>
                  </a:lnTo>
                  <a:lnTo>
                    <a:pt x="7297420" y="1076790"/>
                  </a:lnTo>
                  <a:lnTo>
                    <a:pt x="7253546" y="1095295"/>
                  </a:lnTo>
                  <a:lnTo>
                    <a:pt x="7204709" y="1101852"/>
                  </a:lnTo>
                  <a:lnTo>
                    <a:pt x="183642" y="1101852"/>
                  </a:lnTo>
                  <a:lnTo>
                    <a:pt x="134805" y="1095295"/>
                  </a:lnTo>
                  <a:lnTo>
                    <a:pt x="90931" y="1076790"/>
                  </a:lnTo>
                  <a:lnTo>
                    <a:pt x="53768" y="1048083"/>
                  </a:lnTo>
                  <a:lnTo>
                    <a:pt x="25061" y="1010919"/>
                  </a:lnTo>
                  <a:lnTo>
                    <a:pt x="6556" y="967046"/>
                  </a:lnTo>
                  <a:lnTo>
                    <a:pt x="0" y="918209"/>
                  </a:lnTo>
                  <a:lnTo>
                    <a:pt x="0" y="183641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247137" y="4901945"/>
              <a:ext cx="7388859" cy="1102360"/>
            </a:xfrm>
            <a:custGeom>
              <a:avLst/>
              <a:gdLst/>
              <a:ahLst/>
              <a:cxnLst/>
              <a:rect l="l" t="t" r="r" b="b"/>
              <a:pathLst>
                <a:path w="7388859" h="1102360">
                  <a:moveTo>
                    <a:pt x="7204709" y="0"/>
                  </a:moveTo>
                  <a:lnTo>
                    <a:pt x="183642" y="0"/>
                  </a:lnTo>
                  <a:lnTo>
                    <a:pt x="134805" y="6556"/>
                  </a:lnTo>
                  <a:lnTo>
                    <a:pt x="90932" y="25061"/>
                  </a:lnTo>
                  <a:lnTo>
                    <a:pt x="53768" y="53768"/>
                  </a:lnTo>
                  <a:lnTo>
                    <a:pt x="25061" y="90931"/>
                  </a:lnTo>
                  <a:lnTo>
                    <a:pt x="6556" y="134805"/>
                  </a:lnTo>
                  <a:lnTo>
                    <a:pt x="0" y="183641"/>
                  </a:lnTo>
                  <a:lnTo>
                    <a:pt x="0" y="918209"/>
                  </a:lnTo>
                  <a:lnTo>
                    <a:pt x="6556" y="967029"/>
                  </a:lnTo>
                  <a:lnTo>
                    <a:pt x="25061" y="1010897"/>
                  </a:lnTo>
                  <a:lnTo>
                    <a:pt x="53768" y="1048064"/>
                  </a:lnTo>
                  <a:lnTo>
                    <a:pt x="90931" y="1076779"/>
                  </a:lnTo>
                  <a:lnTo>
                    <a:pt x="134805" y="1095292"/>
                  </a:lnTo>
                  <a:lnTo>
                    <a:pt x="183642" y="1101852"/>
                  </a:lnTo>
                  <a:lnTo>
                    <a:pt x="7204709" y="1101852"/>
                  </a:lnTo>
                  <a:lnTo>
                    <a:pt x="7253546" y="1095292"/>
                  </a:lnTo>
                  <a:lnTo>
                    <a:pt x="7297420" y="1076779"/>
                  </a:lnTo>
                  <a:lnTo>
                    <a:pt x="7334583" y="1048064"/>
                  </a:lnTo>
                  <a:lnTo>
                    <a:pt x="7363290" y="1010897"/>
                  </a:lnTo>
                  <a:lnTo>
                    <a:pt x="7381795" y="967029"/>
                  </a:lnTo>
                  <a:lnTo>
                    <a:pt x="7388352" y="918209"/>
                  </a:lnTo>
                  <a:lnTo>
                    <a:pt x="7388352" y="183641"/>
                  </a:lnTo>
                  <a:lnTo>
                    <a:pt x="7381795" y="134805"/>
                  </a:lnTo>
                  <a:lnTo>
                    <a:pt x="7363290" y="90932"/>
                  </a:lnTo>
                  <a:lnTo>
                    <a:pt x="7334583" y="53768"/>
                  </a:lnTo>
                  <a:lnTo>
                    <a:pt x="7297419" y="25061"/>
                  </a:lnTo>
                  <a:lnTo>
                    <a:pt x="7253546" y="6556"/>
                  </a:lnTo>
                  <a:lnTo>
                    <a:pt x="7204709" y="0"/>
                  </a:lnTo>
                  <a:close/>
                </a:path>
              </a:pathLst>
            </a:custGeom>
            <a:solidFill>
              <a:srgbClr val="4AAC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247137" y="4901945"/>
              <a:ext cx="7388859" cy="1102360"/>
            </a:xfrm>
            <a:custGeom>
              <a:avLst/>
              <a:gdLst/>
              <a:ahLst/>
              <a:cxnLst/>
              <a:rect l="l" t="t" r="r" b="b"/>
              <a:pathLst>
                <a:path w="7388859" h="1102360">
                  <a:moveTo>
                    <a:pt x="0" y="183641"/>
                  </a:moveTo>
                  <a:lnTo>
                    <a:pt x="6556" y="134805"/>
                  </a:lnTo>
                  <a:lnTo>
                    <a:pt x="25061" y="90931"/>
                  </a:lnTo>
                  <a:lnTo>
                    <a:pt x="53768" y="53768"/>
                  </a:lnTo>
                  <a:lnTo>
                    <a:pt x="90932" y="25061"/>
                  </a:lnTo>
                  <a:lnTo>
                    <a:pt x="134805" y="6556"/>
                  </a:lnTo>
                  <a:lnTo>
                    <a:pt x="183642" y="0"/>
                  </a:lnTo>
                  <a:lnTo>
                    <a:pt x="7204709" y="0"/>
                  </a:lnTo>
                  <a:lnTo>
                    <a:pt x="7253546" y="6556"/>
                  </a:lnTo>
                  <a:lnTo>
                    <a:pt x="7297419" y="25061"/>
                  </a:lnTo>
                  <a:lnTo>
                    <a:pt x="7334583" y="53768"/>
                  </a:lnTo>
                  <a:lnTo>
                    <a:pt x="7363290" y="90932"/>
                  </a:lnTo>
                  <a:lnTo>
                    <a:pt x="7381795" y="134805"/>
                  </a:lnTo>
                  <a:lnTo>
                    <a:pt x="7388352" y="183641"/>
                  </a:lnTo>
                  <a:lnTo>
                    <a:pt x="7388352" y="918209"/>
                  </a:lnTo>
                  <a:lnTo>
                    <a:pt x="7381795" y="967029"/>
                  </a:lnTo>
                  <a:lnTo>
                    <a:pt x="7363290" y="1010897"/>
                  </a:lnTo>
                  <a:lnTo>
                    <a:pt x="7334583" y="1048064"/>
                  </a:lnTo>
                  <a:lnTo>
                    <a:pt x="7297420" y="1076779"/>
                  </a:lnTo>
                  <a:lnTo>
                    <a:pt x="7253546" y="1095292"/>
                  </a:lnTo>
                  <a:lnTo>
                    <a:pt x="7204709" y="1101852"/>
                  </a:lnTo>
                  <a:lnTo>
                    <a:pt x="183642" y="1101852"/>
                  </a:lnTo>
                  <a:lnTo>
                    <a:pt x="134805" y="1095292"/>
                  </a:lnTo>
                  <a:lnTo>
                    <a:pt x="90931" y="1076779"/>
                  </a:lnTo>
                  <a:lnTo>
                    <a:pt x="53768" y="1048064"/>
                  </a:lnTo>
                  <a:lnTo>
                    <a:pt x="25061" y="1010897"/>
                  </a:lnTo>
                  <a:lnTo>
                    <a:pt x="6556" y="967029"/>
                  </a:lnTo>
                  <a:lnTo>
                    <a:pt x="0" y="918209"/>
                  </a:lnTo>
                  <a:lnTo>
                    <a:pt x="0" y="183641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2771800" y="1827043"/>
            <a:ext cx="47200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28625" indent="-401955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429259" algn="l"/>
              </a:tabLst>
            </a:pPr>
            <a:r>
              <a:rPr lang="ru-RU" sz="2000" b="1" spc="-2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Находить </a:t>
            </a:r>
            <a:r>
              <a:rPr lang="ru-RU" sz="20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b="1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извлекать</a:t>
            </a:r>
            <a:r>
              <a:rPr lang="ru-RU" sz="2000" b="1" spc="-9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информацию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71394" y="2424670"/>
            <a:ext cx="5828947" cy="2298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850265">
              <a:lnSpc>
                <a:spcPts val="3070"/>
              </a:lnSpc>
              <a:tabLst>
                <a:tab pos="363220" algn="l"/>
              </a:tabLst>
            </a:pPr>
            <a:r>
              <a:rPr lang="ru-RU" sz="2000" b="1" spc="-1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2. Интегрировать </a:t>
            </a:r>
            <a:r>
              <a:rPr lang="ru-RU" sz="2000" b="1" spc="-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b="1" spc="-1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интерпретировать  </a:t>
            </a:r>
            <a:r>
              <a:rPr lang="ru-RU" sz="2000" b="1" spc="-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информацию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12700" marR="850265">
              <a:lnSpc>
                <a:spcPts val="3070"/>
              </a:lnSpc>
              <a:tabLst>
                <a:tab pos="363220" algn="l"/>
              </a:tabLst>
            </a:pPr>
            <a:r>
              <a:rPr lang="ru-RU" sz="2000" b="1" spc="-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3. Осмысливать </a:t>
            </a:r>
            <a:r>
              <a:rPr lang="ru-RU" sz="2000" b="1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b="1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оценивать </a:t>
            </a:r>
            <a:r>
              <a:rPr lang="ru-RU" sz="2000" b="1" spc="-2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содержание </a:t>
            </a:r>
            <a:r>
              <a:rPr lang="ru-RU" sz="2000" b="1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  </a:t>
            </a:r>
            <a:r>
              <a:rPr lang="ru-RU" sz="2000" b="1" spc="-1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форму</a:t>
            </a:r>
            <a:r>
              <a:rPr lang="ru-RU" sz="2000" b="1" spc="1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spc="-1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текста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tabLst>
                <a:tab pos="363220" algn="l"/>
              </a:tabLst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tabLst>
                <a:tab pos="363220" algn="l"/>
              </a:tabLst>
            </a:pPr>
            <a:r>
              <a:rPr lang="ru-RU" sz="2000" b="1" spc="-1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4. Использовать </a:t>
            </a:r>
            <a:r>
              <a:rPr lang="ru-RU" sz="2000" b="1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информацию из</a:t>
            </a:r>
            <a:r>
              <a:rPr lang="ru-RU" sz="2000" b="1" spc="4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spc="-1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текста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24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e6e665c039e3b2b5c68043e924536971269dc9d9"/>
</p:tagLst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2309</TotalTime>
  <Words>341</Words>
  <Application>Microsoft Office PowerPoint</Application>
  <PresentationFormat>Экран (4:3)</PresentationFormat>
  <Paragraphs>102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   «Формирование  и оценка функциональной грамотности– одна из основных задач ФГОС»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знаний</dc:title>
  <dc:creator>obstinate</dc:creator>
  <dc:description>Шаблон презентации с сайта https://presentation-creation.ru/</dc:description>
  <cp:lastModifiedBy>User</cp:lastModifiedBy>
  <cp:revision>1003</cp:revision>
  <dcterms:created xsi:type="dcterms:W3CDTF">2018-02-25T09:09:03Z</dcterms:created>
  <dcterms:modified xsi:type="dcterms:W3CDTF">2022-08-29T03:33:24Z</dcterms:modified>
</cp:coreProperties>
</file>