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7" r:id="rId2"/>
    <p:sldId id="263" r:id="rId3"/>
    <p:sldId id="268" r:id="rId4"/>
    <p:sldId id="264" r:id="rId5"/>
    <p:sldId id="258" r:id="rId6"/>
    <p:sldId id="260" r:id="rId7"/>
    <p:sldId id="261" r:id="rId8"/>
    <p:sldId id="265" r:id="rId9"/>
    <p:sldId id="290" r:id="rId10"/>
    <p:sldId id="266" r:id="rId11"/>
    <p:sldId id="281" r:id="rId12"/>
    <p:sldId id="282" r:id="rId13"/>
    <p:sldId id="287" r:id="rId14"/>
    <p:sldId id="283" r:id="rId15"/>
    <p:sldId id="284" r:id="rId16"/>
    <p:sldId id="285" r:id="rId17"/>
    <p:sldId id="286" r:id="rId18"/>
    <p:sldId id="288" r:id="rId19"/>
    <p:sldId id="289" r:id="rId20"/>
    <p:sldId id="259" r:id="rId21"/>
    <p:sldId id="262" r:id="rId22"/>
    <p:sldId id="267" r:id="rId23"/>
    <p:sldId id="269" r:id="rId24"/>
    <p:sldId id="270" r:id="rId25"/>
    <p:sldId id="271" r:id="rId26"/>
    <p:sldId id="272" r:id="rId27"/>
    <p:sldId id="273" r:id="rId28"/>
    <p:sldId id="274" r:id="rId29"/>
    <p:sldId id="275" r:id="rId30"/>
    <p:sldId id="276" r:id="rId31"/>
    <p:sldId id="278" r:id="rId32"/>
    <p:sldId id="277" r:id="rId33"/>
    <p:sldId id="291" r:id="rId34"/>
    <p:sldId id="279" r:id="rId3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60"/>
  </p:normalViewPr>
  <p:slideViewPr>
    <p:cSldViewPr snapToGrid="0">
      <p:cViewPr varScale="1">
        <p:scale>
          <a:sx n="90" d="100"/>
          <a:sy n="90" d="100"/>
        </p:scale>
        <p:origin x="576"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ru-RU"/>
              <a:t>Образец заголовка</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4AAD347D-5ACD-4C99-B74B-A9C85AD731AF}" type="datetimeFigureOut">
              <a:rPr lang="en-US" dirty="0"/>
              <a:t>2/28/2023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ru-RU"/>
              <a:t>Образец заголовка</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4509A250-FF31-4206-8172-F9D3106AACB1}" type="datetimeFigureOut">
              <a:rPr lang="en-US" dirty="0"/>
              <a:t>2/28/2023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ru-RU"/>
              <a:t>Образец заголовка</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4" name="Date Placeholder 3"/>
          <p:cNvSpPr>
            <a:spLocks noGrp="1"/>
          </p:cNvSpPr>
          <p:nvPr>
            <p:ph type="dt" sz="half" idx="10"/>
          </p:nvPr>
        </p:nvSpPr>
        <p:spPr/>
        <p:txBody>
          <a:bodyPr/>
          <a:lstStyle/>
          <a:p>
            <a:fld id="{4509A250-FF31-4206-8172-F9D3106AACB1}" type="datetimeFigureOut">
              <a:rPr lang="en-US" dirty="0"/>
              <a:t>2/28/2023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ru-RU"/>
              <a:t>Образец заголовка</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ru-RU"/>
              <a:t>Образец текста</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4" name="Date Placeholder 3"/>
          <p:cNvSpPr>
            <a:spLocks noGrp="1"/>
          </p:cNvSpPr>
          <p:nvPr>
            <p:ph type="dt" sz="half" idx="10"/>
          </p:nvPr>
        </p:nvSpPr>
        <p:spPr/>
        <p:txBody>
          <a:bodyPr/>
          <a:lstStyle/>
          <a:p>
            <a:fld id="{4509A250-FF31-4206-8172-F9D3106AACB1}" type="datetimeFigureOut">
              <a:rPr lang="en-US" dirty="0"/>
              <a:t>2/28/2023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ru-RU"/>
              <a:t>Образец заголовка</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4509A250-FF31-4206-8172-F9D3106AACB1}" type="datetimeFigureOut">
              <a:rPr lang="en-US" dirty="0"/>
              <a:t>2/28/2023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Три колонк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ru-RU"/>
              <a:t>Образец заголовка</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t>2/28/2023</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Столбец с тремя рисункам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ru-RU"/>
              <a:t>Образец заголовка</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t>2/28/2023</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nchor="t" anchorCtr="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dirty="0"/>
              <a:t>2/28/2023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ru-RU"/>
              <a:t>Образец заголовка</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dirty="0"/>
              <a:t>2/28/2023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3"/>
          <p:cNvSpPr>
            <a:spLocks noGrp="1"/>
          </p:cNvSpPr>
          <p:nvPr>
            <p:ph type="dt" sz="half" idx="10"/>
          </p:nvPr>
        </p:nvSpPr>
        <p:spPr/>
        <p:txBody>
          <a:bodyPr/>
          <a:lstStyle/>
          <a:p>
            <a:fld id="{4509A250-FF31-4206-8172-F9D3106AACB1}" type="datetimeFigureOut">
              <a:rPr lang="en-US" dirty="0"/>
              <a:t>2/28/2023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ru-RU"/>
              <a:t>Образец заголовка</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9796027F-7875-4030-9381-8BD8C4F21935}" type="datetimeFigureOut">
              <a:rPr lang="en-US" dirty="0"/>
              <a:t>2/28/2023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9796027F-7875-4030-9381-8BD8C4F21935}" type="datetimeFigureOut">
              <a:rPr lang="en-US" dirty="0"/>
              <a:t>2/28/2023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a:t>Образец заголовка</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9796027F-7875-4030-9381-8BD8C4F21935}" type="datetimeFigureOut">
              <a:rPr lang="en-US" dirty="0"/>
              <a:t>2/28/2023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7" name="Date Placeholder 2"/>
          <p:cNvSpPr>
            <a:spLocks noGrp="1"/>
          </p:cNvSpPr>
          <p:nvPr>
            <p:ph type="dt" sz="half" idx="10"/>
          </p:nvPr>
        </p:nvSpPr>
        <p:spPr/>
        <p:txBody>
          <a:bodyPr/>
          <a:lstStyle/>
          <a:p>
            <a:fld id="{4509A250-FF31-4206-8172-F9D3106AACB1}" type="datetimeFigureOut">
              <a:rPr lang="en-US" dirty="0"/>
              <a:t>2/28/2023</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4509A250-FF31-4206-8172-F9D3106AACB1}" type="datetimeFigureOut">
              <a:rPr lang="en-US" dirty="0"/>
              <a:t>2/28/2023</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ru-RU"/>
              <a:t>Образец заголовка</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7" name="Date Placeholder 4"/>
          <p:cNvSpPr>
            <a:spLocks noGrp="1"/>
          </p:cNvSpPr>
          <p:nvPr>
            <p:ph type="dt" sz="half" idx="10"/>
          </p:nvPr>
        </p:nvSpPr>
        <p:spPr/>
        <p:txBody>
          <a:bodyPr/>
          <a:lstStyle/>
          <a:p>
            <a:fld id="{4509A250-FF31-4206-8172-F9D3106AACB1}" type="datetimeFigureOut">
              <a:rPr lang="en-US" dirty="0"/>
              <a:t>2/28/2023</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ru-RU"/>
              <a:t>Образец заголовка</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4509A250-FF31-4206-8172-F9D3106AACB1}" type="datetimeFigureOut">
              <a:rPr lang="en-US" dirty="0"/>
              <a:t>2/28/2023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ru-RU"/>
              <a:t>Образец заголовка</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4AAD347D-5ACD-4C99-B74B-A9C85AD731AF}" type="datetimeFigureOut">
              <a:rPr lang="en-US" dirty="0"/>
              <a:t>2/28/2023</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57F1E4F-1CFF-5643-939E-02111984F565}" type="slidenum">
              <a:rPr lang="en-US" dirty="0"/>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8" r:id="rId9"/>
    <p:sldLayoutId id="2147483667" r:id="rId10"/>
    <p:sldLayoutId id="2147483661" r:id="rId11"/>
    <p:sldLayoutId id="2147483664" r:id="rId12"/>
    <p:sldLayoutId id="2147483662" r:id="rId13"/>
    <p:sldLayoutId id="2147483669" r:id="rId14"/>
    <p:sldLayoutId id="2147483670" r:id="rId15"/>
    <p:sldLayoutId id="2147483658" r:id="rId16"/>
    <p:sldLayoutId id="2147483659" r:id="rId17"/>
  </p:sldLayoutIdLst>
  <p:hf sldNum="0"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hyperlink" Target="https://&#1089;&#1087;&#1077;&#1094;&#1072;&#1088;&#1089;&#1077;&#1085;&#1072;&#1083;.&#1088;&#1092;/category/avtogudronatory/gudronator/" TargetMode="External"/><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hyperlink" Target="https://&#1089;&#1087;&#1077;&#1094;&#1072;&#1088;&#1089;&#1077;&#1085;&#1072;&#1083;.&#1088;&#1092;/products/avtogudronator-na-baze-shassi-i-samosvala/" TargetMode="External"/><Relationship Id="rId1" Type="http://schemas.openxmlformats.org/officeDocument/2006/relationships/slideLayout" Target="../slideLayouts/slideLayout7.xml"/><Relationship Id="rId4" Type="http://schemas.openxmlformats.org/officeDocument/2006/relationships/hyperlink" Target="https://&#1089;&#1087;&#1077;&#1094;&#1072;&#1088;&#1089;&#1077;&#1085;&#1072;&#1083;.&#1088;&#1092;/products/pritsepnoj-gudronator/"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s://&#1089;&#1087;&#1077;&#1094;&#1072;&#1088;&#1089;&#1077;&#1085;&#1072;&#1083;.&#1088;&#1092;/products/gudronator-samosval/" TargetMode="Externa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2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3.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9DAE58A-3FF6-4895-80BA-0E68549B2578}"/>
              </a:ext>
            </a:extLst>
          </p:cNvPr>
          <p:cNvSpPr>
            <a:spLocks noGrp="1"/>
          </p:cNvSpPr>
          <p:nvPr>
            <p:ph type="title"/>
          </p:nvPr>
        </p:nvSpPr>
        <p:spPr>
          <a:xfrm>
            <a:off x="223285" y="256626"/>
            <a:ext cx="9827550" cy="1596622"/>
          </a:xfrm>
        </p:spPr>
        <p:txBody>
          <a:bodyPr/>
          <a:lstStyle/>
          <a:p>
            <a:r>
              <a:rPr lang="ru-RU" dirty="0">
                <a:solidFill>
                  <a:srgbClr val="FFC000"/>
                </a:solidFill>
              </a:rPr>
              <a:t>Тема.  Назначение и устройство автогудронатора.</a:t>
            </a:r>
            <a:br>
              <a:rPr lang="ru-RU" dirty="0"/>
            </a:br>
            <a:endParaRPr lang="ru-RU" dirty="0"/>
          </a:p>
        </p:txBody>
      </p:sp>
      <p:pic>
        <p:nvPicPr>
          <p:cNvPr id="3" name="Рисунок 2">
            <a:extLst>
              <a:ext uri="{FF2B5EF4-FFF2-40B4-BE49-F238E27FC236}">
                <a16:creationId xmlns:a16="http://schemas.microsoft.com/office/drawing/2014/main" id="{01257841-484A-4080-9B08-8A0C039E4A43}"/>
              </a:ext>
            </a:extLst>
          </p:cNvPr>
          <p:cNvPicPr>
            <a:picLocks noChangeAspect="1"/>
          </p:cNvPicPr>
          <p:nvPr/>
        </p:nvPicPr>
        <p:blipFill>
          <a:blip r:embed="rId2"/>
          <a:stretch>
            <a:fillRect/>
          </a:stretch>
        </p:blipFill>
        <p:spPr>
          <a:xfrm>
            <a:off x="475627" y="2889311"/>
            <a:ext cx="6076385" cy="3712063"/>
          </a:xfrm>
          <a:prstGeom prst="rect">
            <a:avLst/>
          </a:prstGeom>
        </p:spPr>
      </p:pic>
      <p:pic>
        <p:nvPicPr>
          <p:cNvPr id="4" name="Рисунок 3">
            <a:extLst>
              <a:ext uri="{FF2B5EF4-FFF2-40B4-BE49-F238E27FC236}">
                <a16:creationId xmlns:a16="http://schemas.microsoft.com/office/drawing/2014/main" id="{407FE9E2-830A-4897-A912-A8E6EE77529B}"/>
              </a:ext>
            </a:extLst>
          </p:cNvPr>
          <p:cNvPicPr>
            <a:picLocks noChangeAspect="1"/>
          </p:cNvPicPr>
          <p:nvPr/>
        </p:nvPicPr>
        <p:blipFill>
          <a:blip r:embed="rId3"/>
          <a:stretch>
            <a:fillRect/>
          </a:stretch>
        </p:blipFill>
        <p:spPr>
          <a:xfrm>
            <a:off x="6100475" y="1349257"/>
            <a:ext cx="5745665" cy="3818166"/>
          </a:xfrm>
          <a:prstGeom prst="rect">
            <a:avLst/>
          </a:prstGeom>
        </p:spPr>
      </p:pic>
    </p:spTree>
    <p:extLst>
      <p:ext uri="{BB962C8B-B14F-4D97-AF65-F5344CB8AC3E}">
        <p14:creationId xmlns:p14="http://schemas.microsoft.com/office/powerpoint/2010/main" val="4720063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4F7B467-DC32-4D74-8DD5-D39687FA642C}"/>
              </a:ext>
            </a:extLst>
          </p:cNvPr>
          <p:cNvSpPr/>
          <p:nvPr/>
        </p:nvSpPr>
        <p:spPr>
          <a:xfrm>
            <a:off x="255180" y="255180"/>
            <a:ext cx="10143461" cy="5940088"/>
          </a:xfrm>
          <a:prstGeom prst="rect">
            <a:avLst/>
          </a:prstGeom>
        </p:spPr>
        <p:txBody>
          <a:bodyPr wrap="square">
            <a:spAutoFit/>
          </a:bodyPr>
          <a:lstStyle/>
          <a:p>
            <a:r>
              <a:rPr lang="ru-RU" sz="2000" b="1" dirty="0">
                <a:solidFill>
                  <a:schemeClr val="accent1">
                    <a:lumMod val="40000"/>
                    <a:lumOff val="60000"/>
                  </a:schemeClr>
                </a:solidFill>
                <a:latin typeface="Helvetica Neue"/>
              </a:rPr>
              <a:t>Основные узлы автогудронаторов </a:t>
            </a:r>
            <a:r>
              <a:rPr lang="ru-RU" dirty="0">
                <a:solidFill>
                  <a:schemeClr val="bg2">
                    <a:lumMod val="20000"/>
                    <a:lumOff val="80000"/>
                  </a:schemeClr>
                </a:solidFill>
                <a:latin typeface="Helvetica Neue"/>
              </a:rPr>
              <a:t>— это цистерна для битума с системой обогрева, циркуляционно-распределительная система, ходовая часть, контрольные приборы и рабочее управление.</a:t>
            </a:r>
          </a:p>
          <a:p>
            <a:r>
              <a:rPr lang="ru-RU" dirty="0">
                <a:solidFill>
                  <a:srgbClr val="FFFF00"/>
                </a:solidFill>
                <a:latin typeface="Helvetica Neue"/>
              </a:rPr>
              <a:t>	</a:t>
            </a:r>
            <a:r>
              <a:rPr lang="ru-RU" dirty="0">
                <a:solidFill>
                  <a:schemeClr val="bg2">
                    <a:lumMod val="20000"/>
                    <a:lumOff val="80000"/>
                  </a:schemeClr>
                </a:solidFill>
                <a:latin typeface="Helvetica Neue"/>
              </a:rPr>
              <a:t>Автогудронатор Д-640А </a:t>
            </a:r>
            <a:r>
              <a:rPr lang="ru-RU" dirty="0">
                <a:solidFill>
                  <a:srgbClr val="FFFF00"/>
                </a:solidFill>
                <a:latin typeface="Helvetica Neue"/>
              </a:rPr>
              <a:t>смонтирован на базе автомобиля </a:t>
            </a:r>
            <a:r>
              <a:rPr lang="ru-RU" dirty="0">
                <a:solidFill>
                  <a:schemeClr val="bg2">
                    <a:lumMod val="20000"/>
                    <a:lumOff val="80000"/>
                  </a:schemeClr>
                </a:solidFill>
                <a:latin typeface="Helvetica Neue"/>
              </a:rPr>
              <a:t>КАМАЗ, ЗИЛ-130.</a:t>
            </a:r>
            <a:br>
              <a:rPr lang="ru-RU" dirty="0">
                <a:solidFill>
                  <a:schemeClr val="bg2">
                    <a:lumMod val="20000"/>
                    <a:lumOff val="80000"/>
                  </a:schemeClr>
                </a:solidFill>
                <a:latin typeface="Helvetica Neue"/>
              </a:rPr>
            </a:br>
            <a:r>
              <a:rPr lang="ru-RU" dirty="0">
                <a:solidFill>
                  <a:schemeClr val="bg2">
                    <a:lumMod val="20000"/>
                    <a:lumOff val="80000"/>
                  </a:schemeClr>
                </a:solidFill>
                <a:latin typeface="Helvetica Neue"/>
              </a:rPr>
              <a:t>	</a:t>
            </a:r>
            <a:r>
              <a:rPr lang="ru-RU" dirty="0">
                <a:solidFill>
                  <a:srgbClr val="FFFF00"/>
                </a:solidFill>
                <a:latin typeface="Helvetica Neue"/>
              </a:rPr>
              <a:t> Шасси автомобиля до монтажа оборудования автогудронатора подлежат изменению, в частности усиливаются рессоры, изменяется установка глушителя и запасного колеса. Цистерна для битума имеет цилиндрическую или эллиптическую форму и сварена из листовой стали. На цистерне установлена термоизоляция из стекловаты, которая покрыта металлическим кожухом.</a:t>
            </a:r>
          </a:p>
          <a:p>
            <a:r>
              <a:rPr lang="ru-RU" dirty="0">
                <a:solidFill>
                  <a:srgbClr val="FFFF00"/>
                </a:solidFill>
                <a:latin typeface="Helvetica Neue"/>
              </a:rPr>
              <a:t>	Для заполнения цистерны и ее осмотра в верхней части имеется горловина, которая закрывается откидной крышкой. </a:t>
            </a:r>
          </a:p>
          <a:p>
            <a:r>
              <a:rPr lang="ru-RU" dirty="0">
                <a:solidFill>
                  <a:srgbClr val="FFFF00"/>
                </a:solidFill>
                <a:latin typeface="Helvetica Neue"/>
              </a:rPr>
              <a:t>	В горловине устанавливается сетчатый фильтр для предотвращения попадания посторонних включений. Для подогрева битума цистерна оборудована отопительной системой, состоящей из двух жаровых труб U-образной формы, укрепленных внутри цистерны, двух стационарных керосиновых горелок, установленных во входных концах жаровых труб, дымовой коробки с вытяжной трубой, топливного бачка, топливного и воздушного трубопроводов.</a:t>
            </a:r>
          </a:p>
          <a:p>
            <a:r>
              <a:rPr lang="ru-RU" dirty="0">
                <a:solidFill>
                  <a:srgbClr val="FFFF00"/>
                </a:solidFill>
                <a:latin typeface="Helvetica Neue"/>
              </a:rPr>
              <a:t>	Цистерна оборудована ртутным термометром и указателем уровня поплавкового типа. В цистерне имеется переливная труба, доходящая до верхней части цистерны, которая обеспечивает возможность выхода воздуха при наполнении цистерны, выхода материала при его избытке и сообщение с атмосферой при разогреве вяжущего материала в пути.</a:t>
            </a:r>
            <a:endParaRPr lang="ru-RU" b="0" i="0" dirty="0">
              <a:solidFill>
                <a:srgbClr val="FFFF00"/>
              </a:solidFill>
              <a:effectLst/>
              <a:latin typeface="Helvetica Neue"/>
            </a:endParaRPr>
          </a:p>
        </p:txBody>
      </p:sp>
    </p:spTree>
    <p:extLst>
      <p:ext uri="{BB962C8B-B14F-4D97-AF65-F5344CB8AC3E}">
        <p14:creationId xmlns:p14="http://schemas.microsoft.com/office/powerpoint/2010/main" val="8268095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гудронатор">
            <a:extLst>
              <a:ext uri="{FF2B5EF4-FFF2-40B4-BE49-F238E27FC236}">
                <a16:creationId xmlns:a16="http://schemas.microsoft.com/office/drawing/2014/main" id="{77AE9A28-66A0-485E-8214-2EFCF11F3BF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313" y="372139"/>
            <a:ext cx="7871414" cy="3912781"/>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a:extLst>
              <a:ext uri="{FF2B5EF4-FFF2-40B4-BE49-F238E27FC236}">
                <a16:creationId xmlns:a16="http://schemas.microsoft.com/office/drawing/2014/main" id="{FDE25FE1-9B1D-4195-B325-061DF0163006}"/>
              </a:ext>
            </a:extLst>
          </p:cNvPr>
          <p:cNvSpPr/>
          <p:nvPr/>
        </p:nvSpPr>
        <p:spPr>
          <a:xfrm>
            <a:off x="8059478" y="1084521"/>
            <a:ext cx="3987209" cy="5632311"/>
          </a:xfrm>
          <a:prstGeom prst="rect">
            <a:avLst/>
          </a:prstGeom>
        </p:spPr>
        <p:txBody>
          <a:bodyPr wrap="square">
            <a:spAutoFit/>
          </a:bodyPr>
          <a:lstStyle/>
          <a:p>
            <a:r>
              <a:rPr lang="ru-RU" b="1" dirty="0">
                <a:solidFill>
                  <a:schemeClr val="bg2">
                    <a:lumMod val="40000"/>
                    <a:lumOff val="60000"/>
                  </a:schemeClr>
                </a:solidFill>
                <a:latin typeface="Montserrat" panose="02000505000000020004" pitchFamily="2" charset="0"/>
              </a:rPr>
              <a:t>Наполнение и подогрев</a:t>
            </a:r>
          </a:p>
          <a:p>
            <a:r>
              <a:rPr lang="ru-RU" dirty="0">
                <a:solidFill>
                  <a:srgbClr val="FFFF00"/>
                </a:solidFill>
                <a:latin typeface="Open Sans"/>
              </a:rPr>
              <a:t>Способ наполнения битума – самотеком через верхний люк, оснащенный фильтром, или закачка штатным насосом через приемную трубу.</a:t>
            </a:r>
          </a:p>
          <a:p>
            <a:r>
              <a:rPr lang="ru-RU" dirty="0">
                <a:solidFill>
                  <a:srgbClr val="FFFF00"/>
                </a:solidFill>
                <a:latin typeface="Open Sans"/>
              </a:rPr>
              <a:t>Контроль за наполнением битума в автогудронаторе осуществляется уровнемером с поплавком, со звуковой сигналом, оповещающим о критичном уровне.</a:t>
            </a:r>
          </a:p>
          <a:p>
            <a:r>
              <a:rPr lang="ru-RU" dirty="0">
                <a:solidFill>
                  <a:srgbClr val="FFFF00"/>
                </a:solidFill>
                <a:latin typeface="Open Sans"/>
              </a:rPr>
              <a:t>Управление подогревом битума – термическим измерителем с пределами с градацией </a:t>
            </a:r>
            <a:r>
              <a:rPr lang="ru-RU" dirty="0">
                <a:solidFill>
                  <a:schemeClr val="bg2">
                    <a:lumMod val="40000"/>
                    <a:lumOff val="60000"/>
                  </a:schemeClr>
                </a:solidFill>
                <a:latin typeface="Open Sans"/>
              </a:rPr>
              <a:t>от 0 до 200°С.</a:t>
            </a:r>
          </a:p>
          <a:p>
            <a:r>
              <a:rPr lang="ru-RU" u="sng" dirty="0">
                <a:solidFill>
                  <a:schemeClr val="bg2">
                    <a:lumMod val="40000"/>
                    <a:lumOff val="60000"/>
                  </a:schemeClr>
                </a:solidFill>
                <a:latin typeface="Open Sans"/>
                <a:hlinkClick r:id="rId3">
                  <a:extLst>
                    <a:ext uri="{A12FA001-AC4F-418D-AE19-62706E023703}">
                      <ahyp:hlinkClr xmlns:ahyp="http://schemas.microsoft.com/office/drawing/2018/hyperlinkcolor" val="tx"/>
                    </a:ext>
                  </a:extLst>
                </a:hlinkClick>
              </a:rPr>
              <a:t>Разогрев</a:t>
            </a:r>
            <a:r>
              <a:rPr lang="ru-RU" dirty="0">
                <a:solidFill>
                  <a:schemeClr val="bg2">
                    <a:lumMod val="40000"/>
                    <a:lumOff val="60000"/>
                  </a:schemeClr>
                </a:solidFill>
                <a:latin typeface="Open Sans"/>
              </a:rPr>
              <a:t> </a:t>
            </a:r>
            <a:r>
              <a:rPr lang="ru-RU" dirty="0">
                <a:solidFill>
                  <a:srgbClr val="FFFF00"/>
                </a:solidFill>
                <a:latin typeface="Open Sans"/>
              </a:rPr>
              <a:t>битума в цистерне автогудронатора – через жаровые трубы стационарной автоматической горелкой.</a:t>
            </a:r>
            <a:endParaRPr lang="ru-RU" b="0" i="0" dirty="0">
              <a:solidFill>
                <a:srgbClr val="FFFF00"/>
              </a:solidFill>
              <a:effectLst/>
              <a:latin typeface="Open Sans"/>
            </a:endParaRPr>
          </a:p>
        </p:txBody>
      </p:sp>
      <p:sp>
        <p:nvSpPr>
          <p:cNvPr id="3" name="Прямоугольник 2">
            <a:extLst>
              <a:ext uri="{FF2B5EF4-FFF2-40B4-BE49-F238E27FC236}">
                <a16:creationId xmlns:a16="http://schemas.microsoft.com/office/drawing/2014/main" id="{2F0423B6-0B9A-41ED-BAF3-BA397BDFBF79}"/>
              </a:ext>
            </a:extLst>
          </p:cNvPr>
          <p:cNvSpPr/>
          <p:nvPr/>
        </p:nvSpPr>
        <p:spPr>
          <a:xfrm rot="10800000" flipV="1">
            <a:off x="265813" y="4687629"/>
            <a:ext cx="7378992" cy="2031325"/>
          </a:xfrm>
          <a:prstGeom prst="rect">
            <a:avLst/>
          </a:prstGeom>
        </p:spPr>
        <p:txBody>
          <a:bodyPr wrap="square">
            <a:spAutoFit/>
          </a:bodyPr>
          <a:lstStyle/>
          <a:p>
            <a:r>
              <a:rPr lang="ru-RU" b="1" dirty="0">
                <a:solidFill>
                  <a:schemeClr val="bg2">
                    <a:lumMod val="20000"/>
                    <a:lumOff val="80000"/>
                  </a:schemeClr>
                </a:solidFill>
                <a:latin typeface="Montserrat" panose="02000505000000020004" pitchFamily="2" charset="0"/>
              </a:rPr>
              <a:t>Рис. 1 – Автогудронатор АГ-8 (ДС-142Б)</a:t>
            </a:r>
            <a:br>
              <a:rPr lang="ru-RU" dirty="0"/>
            </a:br>
            <a:r>
              <a:rPr lang="ru-RU" i="1" dirty="0">
                <a:solidFill>
                  <a:srgbClr val="444444"/>
                </a:solidFill>
                <a:latin typeface="Open Sans"/>
              </a:rPr>
              <a:t> </a:t>
            </a:r>
            <a:br>
              <a:rPr lang="ru-RU" dirty="0"/>
            </a:br>
            <a:r>
              <a:rPr lang="ru-RU" i="1" dirty="0">
                <a:solidFill>
                  <a:srgbClr val="FFC000"/>
                </a:solidFill>
                <a:latin typeface="Open Sans"/>
              </a:rPr>
              <a:t>1 – шасси; 2 – гидросистема; 3 – цистерна; 4 – электрооборудование; 5 – лоток; 6 – распределитель битума (гребенка);</a:t>
            </a:r>
            <a:br>
              <a:rPr lang="ru-RU" dirty="0">
                <a:solidFill>
                  <a:srgbClr val="FFC000"/>
                </a:solidFill>
              </a:rPr>
            </a:br>
            <a:r>
              <a:rPr lang="ru-RU" i="1" dirty="0">
                <a:solidFill>
                  <a:srgbClr val="FFC000"/>
                </a:solidFill>
                <a:latin typeface="Open Sans"/>
              </a:rPr>
              <a:t>7 – топливная система; 8 – битумная коммуникация; 9 – стремянка крепления</a:t>
            </a:r>
            <a:endParaRPr lang="ru-RU" dirty="0">
              <a:solidFill>
                <a:srgbClr val="FFC000"/>
              </a:solidFill>
            </a:endParaRPr>
          </a:p>
        </p:txBody>
      </p:sp>
    </p:spTree>
    <p:extLst>
      <p:ext uri="{BB962C8B-B14F-4D97-AF65-F5344CB8AC3E}">
        <p14:creationId xmlns:p14="http://schemas.microsoft.com/office/powerpoint/2010/main" val="5987116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13B2D051-7B24-4085-95CE-57B27372CE63}"/>
              </a:ext>
            </a:extLst>
          </p:cNvPr>
          <p:cNvSpPr/>
          <p:nvPr/>
        </p:nvSpPr>
        <p:spPr>
          <a:xfrm>
            <a:off x="95692" y="85060"/>
            <a:ext cx="10909005" cy="1908215"/>
          </a:xfrm>
          <a:prstGeom prst="rect">
            <a:avLst/>
          </a:prstGeom>
        </p:spPr>
        <p:txBody>
          <a:bodyPr wrap="square">
            <a:spAutoFit/>
          </a:bodyPr>
          <a:lstStyle/>
          <a:p>
            <a:r>
              <a:rPr lang="ru-RU" b="1" dirty="0">
                <a:solidFill>
                  <a:schemeClr val="bg2">
                    <a:lumMod val="20000"/>
                    <a:lumOff val="80000"/>
                  </a:schemeClr>
                </a:solidFill>
                <a:latin typeface="Montserrat" panose="02000505000000020004" pitchFamily="2" charset="0"/>
              </a:rPr>
              <a:t>Цистерна</a:t>
            </a:r>
          </a:p>
          <a:p>
            <a:r>
              <a:rPr lang="ru-RU" sz="1600" dirty="0">
                <a:solidFill>
                  <a:srgbClr val="FFFF00"/>
                </a:solidFill>
                <a:latin typeface="Open Sans"/>
              </a:rPr>
              <a:t>Цистерна автогудронатора </a:t>
            </a:r>
            <a:r>
              <a:rPr lang="ru-RU" sz="1600" dirty="0">
                <a:solidFill>
                  <a:schemeClr val="bg2">
                    <a:lumMod val="20000"/>
                    <a:lumOff val="80000"/>
                  </a:schemeClr>
                </a:solidFill>
                <a:latin typeface="Open Sans"/>
              </a:rPr>
              <a:t>(рис.2) </a:t>
            </a:r>
            <a:r>
              <a:rPr lang="ru-RU" sz="1600" dirty="0">
                <a:solidFill>
                  <a:srgbClr val="FFFF00"/>
                </a:solidFill>
                <a:latin typeface="Open Sans"/>
              </a:rPr>
              <a:t>изготовлена из </a:t>
            </a:r>
            <a:r>
              <a:rPr lang="ru-RU" sz="1600" u="sng" dirty="0">
                <a:solidFill>
                  <a:schemeClr val="bg2">
                    <a:lumMod val="20000"/>
                    <a:lumOff val="80000"/>
                  </a:schemeClr>
                </a:solidFill>
                <a:latin typeface="Open Sans"/>
                <a:hlinkClick r:id="rId2">
                  <a:extLst>
                    <a:ext uri="{A12FA001-AC4F-418D-AE19-62706E023703}">
                      <ahyp:hlinkClr xmlns:ahyp="http://schemas.microsoft.com/office/drawing/2018/hyperlinkcolor" val="tx"/>
                    </a:ext>
                  </a:extLst>
                </a:hlinkClick>
              </a:rPr>
              <a:t>стального листа</a:t>
            </a:r>
            <a:r>
              <a:rPr lang="ru-RU" sz="1600" dirty="0">
                <a:solidFill>
                  <a:schemeClr val="bg2">
                    <a:lumMod val="20000"/>
                    <a:lumOff val="80000"/>
                  </a:schemeClr>
                </a:solidFill>
                <a:latin typeface="Open Sans"/>
              </a:rPr>
              <a:t>, </a:t>
            </a:r>
            <a:r>
              <a:rPr lang="ru-RU" sz="1600" dirty="0">
                <a:solidFill>
                  <a:srgbClr val="FFFF00"/>
                </a:solidFill>
                <a:latin typeface="Open Sans"/>
              </a:rPr>
              <a:t>имеет опоры крепления. Передняя опора </a:t>
            </a:r>
            <a:r>
              <a:rPr lang="ru-RU" sz="1600" dirty="0">
                <a:solidFill>
                  <a:schemeClr val="bg2">
                    <a:lumMod val="20000"/>
                    <a:lumOff val="80000"/>
                  </a:schemeClr>
                </a:solidFill>
                <a:latin typeface="Open Sans"/>
              </a:rPr>
              <a:t>11</a:t>
            </a:r>
            <a:r>
              <a:rPr lang="ru-RU" sz="1600" dirty="0">
                <a:solidFill>
                  <a:srgbClr val="FFFF00"/>
                </a:solidFill>
                <a:latin typeface="Open Sans"/>
              </a:rPr>
              <a:t> подпружинена. Средняя опора тумбового типа, устанавливается через деревянные брусья на лонжероны шасси. Задняя опора </a:t>
            </a:r>
            <a:r>
              <a:rPr lang="ru-RU" sz="1600" dirty="0" err="1">
                <a:solidFill>
                  <a:srgbClr val="FFFF00"/>
                </a:solidFill>
                <a:latin typeface="Open Sans"/>
              </a:rPr>
              <a:t>ложементная</a:t>
            </a:r>
            <a:r>
              <a:rPr lang="ru-RU" sz="1600" dirty="0">
                <a:solidFill>
                  <a:srgbClr val="FFFF00"/>
                </a:solidFill>
                <a:latin typeface="Open Sans"/>
              </a:rPr>
              <a:t>, к цистерне крепится стяжным поясом </a:t>
            </a:r>
            <a:r>
              <a:rPr lang="ru-RU" sz="1600" dirty="0">
                <a:solidFill>
                  <a:schemeClr val="bg2">
                    <a:lumMod val="20000"/>
                    <a:lumOff val="80000"/>
                  </a:schemeClr>
                </a:solidFill>
                <a:latin typeface="Open Sans"/>
              </a:rPr>
              <a:t>(рис.6); </a:t>
            </a:r>
            <a:r>
              <a:rPr lang="ru-RU" sz="1600" dirty="0">
                <a:solidFill>
                  <a:srgbClr val="FFFF00"/>
                </a:solidFill>
                <a:latin typeface="Open Sans"/>
              </a:rPr>
              <a:t>к раме шасси опора крепится стремянками </a:t>
            </a:r>
            <a:r>
              <a:rPr lang="ru-RU" sz="1600" dirty="0">
                <a:solidFill>
                  <a:schemeClr val="bg2">
                    <a:lumMod val="20000"/>
                    <a:lumOff val="80000"/>
                  </a:schemeClr>
                </a:solidFill>
                <a:latin typeface="Open Sans"/>
              </a:rPr>
              <a:t>9 (рис.1).</a:t>
            </a:r>
          </a:p>
          <a:p>
            <a:br>
              <a:rPr lang="ru-RU" dirty="0"/>
            </a:br>
            <a:endParaRPr lang="ru-RU" dirty="0"/>
          </a:p>
        </p:txBody>
      </p:sp>
      <p:pic>
        <p:nvPicPr>
          <p:cNvPr id="2050" name="Picture 2" descr="бочка гудронатор">
            <a:extLst>
              <a:ext uri="{FF2B5EF4-FFF2-40B4-BE49-F238E27FC236}">
                <a16:creationId xmlns:a16="http://schemas.microsoft.com/office/drawing/2014/main" id="{94EBAD10-B483-41F6-84B7-BC559F06F9E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926" y="1556119"/>
            <a:ext cx="8133907" cy="3466079"/>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a:extLst>
              <a:ext uri="{FF2B5EF4-FFF2-40B4-BE49-F238E27FC236}">
                <a16:creationId xmlns:a16="http://schemas.microsoft.com/office/drawing/2014/main" id="{B1F39C8A-3720-47AD-B619-3EEA968D3952}"/>
              </a:ext>
            </a:extLst>
          </p:cNvPr>
          <p:cNvSpPr/>
          <p:nvPr/>
        </p:nvSpPr>
        <p:spPr>
          <a:xfrm>
            <a:off x="95693" y="5124893"/>
            <a:ext cx="4795284" cy="1569660"/>
          </a:xfrm>
          <a:prstGeom prst="rect">
            <a:avLst/>
          </a:prstGeom>
        </p:spPr>
        <p:txBody>
          <a:bodyPr wrap="square">
            <a:spAutoFit/>
          </a:bodyPr>
          <a:lstStyle/>
          <a:p>
            <a:r>
              <a:rPr lang="ru-RU" sz="1200" b="1" dirty="0">
                <a:solidFill>
                  <a:schemeClr val="bg2">
                    <a:lumMod val="20000"/>
                    <a:lumOff val="80000"/>
                  </a:schemeClr>
                </a:solidFill>
                <a:latin typeface="Montserrat" panose="02000505000000020004" pitchFamily="2" charset="0"/>
              </a:rPr>
              <a:t>Рис. 2 – Цистерна</a:t>
            </a:r>
            <a:br>
              <a:rPr lang="ru-RU" sz="1200" dirty="0"/>
            </a:br>
            <a:r>
              <a:rPr lang="ru-RU" sz="1200" i="1" dirty="0">
                <a:solidFill>
                  <a:srgbClr val="444444"/>
                </a:solidFill>
                <a:latin typeface="Open Sans"/>
              </a:rPr>
              <a:t> </a:t>
            </a:r>
            <a:br>
              <a:rPr lang="ru-RU" sz="1200" dirty="0"/>
            </a:br>
            <a:r>
              <a:rPr lang="ru-RU" sz="1200" i="1" dirty="0">
                <a:solidFill>
                  <a:srgbClr val="FFFF00"/>
                </a:solidFill>
                <a:latin typeface="Open Sans"/>
              </a:rPr>
              <a:t>1 – горловина; 2 – труба наполнения, 3 – емкость; 4 – коллектор; 5 – задняя опора; 6 – труба заборная; 7 – перегородка; 8 – труба жаровая; 9 – труба дыхательная; 10 – термометр; 11 – опора передняя; 12 – поплавковый указатель уровня; 13 – шибер;  14 – дымоход; 15 – тяга открывания дымохода</a:t>
            </a:r>
            <a:endParaRPr lang="ru-RU" sz="1200" dirty="0">
              <a:solidFill>
                <a:srgbClr val="FFFF00"/>
              </a:solidFill>
            </a:endParaRPr>
          </a:p>
        </p:txBody>
      </p:sp>
      <p:sp>
        <p:nvSpPr>
          <p:cNvPr id="4" name="Прямоугольник 3">
            <a:extLst>
              <a:ext uri="{FF2B5EF4-FFF2-40B4-BE49-F238E27FC236}">
                <a16:creationId xmlns:a16="http://schemas.microsoft.com/office/drawing/2014/main" id="{3640A214-5FDE-40FA-AEB9-92028C3BD6C9}"/>
              </a:ext>
            </a:extLst>
          </p:cNvPr>
          <p:cNvSpPr/>
          <p:nvPr/>
        </p:nvSpPr>
        <p:spPr>
          <a:xfrm>
            <a:off x="8644270" y="1556119"/>
            <a:ext cx="3345712" cy="3785652"/>
          </a:xfrm>
          <a:prstGeom prst="rect">
            <a:avLst/>
          </a:prstGeom>
        </p:spPr>
        <p:txBody>
          <a:bodyPr wrap="square">
            <a:spAutoFit/>
          </a:bodyPr>
          <a:lstStyle/>
          <a:p>
            <a:r>
              <a:rPr lang="ru-RU" sz="1600" dirty="0">
                <a:solidFill>
                  <a:srgbClr val="FFFF00"/>
                </a:solidFill>
                <a:latin typeface="Open Sans"/>
              </a:rPr>
              <a:t>Трубопровод </a:t>
            </a:r>
            <a:r>
              <a:rPr lang="ru-RU" sz="1600" dirty="0">
                <a:solidFill>
                  <a:schemeClr val="bg2">
                    <a:lumMod val="20000"/>
                    <a:lumOff val="80000"/>
                  </a:schemeClr>
                </a:solidFill>
                <a:latin typeface="Open Sans"/>
              </a:rPr>
              <a:t>9 (рис.2</a:t>
            </a:r>
            <a:r>
              <a:rPr lang="ru-RU" sz="1600" dirty="0">
                <a:solidFill>
                  <a:srgbClr val="FFFF00"/>
                </a:solidFill>
                <a:latin typeface="Open Sans"/>
              </a:rPr>
              <a:t>) соединяет полость цистерны с атмосферой и выравнивает давление в цистерне с атмосферным. Трубопровод </a:t>
            </a:r>
            <a:r>
              <a:rPr lang="ru-RU" sz="1600" dirty="0">
                <a:solidFill>
                  <a:schemeClr val="bg2">
                    <a:lumMod val="20000"/>
                    <a:lumOff val="80000"/>
                  </a:schemeClr>
                </a:solidFill>
                <a:latin typeface="Open Sans"/>
              </a:rPr>
              <a:t>2</a:t>
            </a:r>
            <a:r>
              <a:rPr lang="ru-RU" sz="1600" dirty="0">
                <a:solidFill>
                  <a:srgbClr val="FFFF00"/>
                </a:solidFill>
                <a:latin typeface="Open Sans"/>
              </a:rPr>
              <a:t> соединяет полость цистерны с битумной коммуникацией и предназначен для возврата битума из коммуникации при циркуляции и заполнении цистерны насосом. Две перегородки </a:t>
            </a:r>
            <a:r>
              <a:rPr lang="ru-RU" sz="1600" dirty="0">
                <a:solidFill>
                  <a:schemeClr val="bg2">
                    <a:lumMod val="20000"/>
                    <a:lumOff val="80000"/>
                  </a:schemeClr>
                </a:solidFill>
                <a:latin typeface="Open Sans"/>
              </a:rPr>
              <a:t>7</a:t>
            </a:r>
            <a:r>
              <a:rPr lang="ru-RU" sz="1600" dirty="0">
                <a:solidFill>
                  <a:srgbClr val="FFFF00"/>
                </a:solidFill>
                <a:latin typeface="Open Sans"/>
              </a:rPr>
              <a:t> предотвращают гидравлический удар битума при движении автогудронатора и образуют три сообщающихся отсека.</a:t>
            </a:r>
            <a:endParaRPr lang="ru-RU" sz="1600" dirty="0">
              <a:solidFill>
                <a:srgbClr val="FFFF00"/>
              </a:solidFill>
            </a:endParaRPr>
          </a:p>
        </p:txBody>
      </p:sp>
      <p:sp>
        <p:nvSpPr>
          <p:cNvPr id="5" name="Прямоугольник 4">
            <a:extLst>
              <a:ext uri="{FF2B5EF4-FFF2-40B4-BE49-F238E27FC236}">
                <a16:creationId xmlns:a16="http://schemas.microsoft.com/office/drawing/2014/main" id="{C4AA4BDC-1A46-4C81-9F6E-A64E2EFC0174}"/>
              </a:ext>
            </a:extLst>
          </p:cNvPr>
          <p:cNvSpPr/>
          <p:nvPr/>
        </p:nvSpPr>
        <p:spPr>
          <a:xfrm>
            <a:off x="4890977" y="5341771"/>
            <a:ext cx="7205330" cy="1200329"/>
          </a:xfrm>
          <a:prstGeom prst="rect">
            <a:avLst/>
          </a:prstGeom>
        </p:spPr>
        <p:txBody>
          <a:bodyPr wrap="square">
            <a:spAutoFit/>
          </a:bodyPr>
          <a:lstStyle/>
          <a:p>
            <a:r>
              <a:rPr lang="ru-RU" sz="1200" b="1" dirty="0">
                <a:solidFill>
                  <a:schemeClr val="bg2">
                    <a:lumMod val="20000"/>
                    <a:lumOff val="80000"/>
                  </a:schemeClr>
                </a:solidFill>
                <a:latin typeface="Montserrat" panose="02000505000000020004" pitchFamily="2" charset="0"/>
              </a:rPr>
              <a:t>Жаровая труба</a:t>
            </a:r>
          </a:p>
          <a:p>
            <a:r>
              <a:rPr lang="ru-RU" sz="1200" dirty="0">
                <a:solidFill>
                  <a:srgbClr val="FFFF00"/>
                </a:solidFill>
                <a:latin typeface="Open Sans"/>
              </a:rPr>
              <a:t>Жаровые трубы </a:t>
            </a:r>
            <a:r>
              <a:rPr lang="ru-RU" sz="1200" dirty="0">
                <a:solidFill>
                  <a:schemeClr val="bg2">
                    <a:lumMod val="20000"/>
                    <a:lumOff val="80000"/>
                  </a:schemeClr>
                </a:solidFill>
                <a:latin typeface="Open Sans"/>
              </a:rPr>
              <a:t>8 (рис.2)</a:t>
            </a:r>
            <a:r>
              <a:rPr lang="ru-RU" sz="1200" dirty="0">
                <a:solidFill>
                  <a:srgbClr val="FFFF00"/>
                </a:solidFill>
                <a:latin typeface="Open Sans"/>
              </a:rPr>
              <a:t> гудронатора введены сзади в днище емкости и приварены к перегородкам. В один конец трубы вмонтирована автоматическая горелка, на втором – дымовая труба </a:t>
            </a:r>
            <a:r>
              <a:rPr lang="ru-RU" sz="1200" dirty="0">
                <a:solidFill>
                  <a:schemeClr val="bg2">
                    <a:lumMod val="20000"/>
                    <a:lumOff val="80000"/>
                  </a:schemeClr>
                </a:solidFill>
                <a:latin typeface="Open Sans"/>
              </a:rPr>
              <a:t>14. </a:t>
            </a:r>
            <a:r>
              <a:rPr lang="ru-RU" sz="1200" dirty="0">
                <a:solidFill>
                  <a:srgbClr val="FFFF00"/>
                </a:solidFill>
                <a:latin typeface="Open Sans"/>
              </a:rPr>
              <a:t>Дымоход в транспортном положении должен быть закрыт. </a:t>
            </a:r>
            <a:r>
              <a:rPr lang="ru-RU" sz="1200" u="sng" dirty="0">
                <a:solidFill>
                  <a:srgbClr val="FFFF00"/>
                </a:solidFill>
                <a:latin typeface="Open Sans"/>
                <a:hlinkClick r:id="rId4">
                  <a:extLst>
                    <a:ext uri="{A12FA001-AC4F-418D-AE19-62706E023703}">
                      <ahyp:hlinkClr xmlns:ahyp="http://schemas.microsoft.com/office/drawing/2018/hyperlinkcolor" val="tx"/>
                    </a:ext>
                  </a:extLst>
                </a:hlinkClick>
              </a:rPr>
              <a:t>Перед работой</a:t>
            </a:r>
            <a:r>
              <a:rPr lang="ru-RU" sz="1200" dirty="0">
                <a:solidFill>
                  <a:srgbClr val="FFFF00"/>
                </a:solidFill>
                <a:latin typeface="Open Sans"/>
              </a:rPr>
              <a:t> горелок крышку открыть, вытягивая тягу </a:t>
            </a:r>
            <a:r>
              <a:rPr lang="ru-RU" sz="1200" dirty="0">
                <a:solidFill>
                  <a:schemeClr val="bg2">
                    <a:lumMod val="20000"/>
                    <a:lumOff val="80000"/>
                  </a:schemeClr>
                </a:solidFill>
                <a:latin typeface="Open Sans"/>
              </a:rPr>
              <a:t>15</a:t>
            </a:r>
            <a:r>
              <a:rPr lang="ru-RU" sz="1200" dirty="0">
                <a:solidFill>
                  <a:srgbClr val="FFFF00"/>
                </a:solidFill>
                <a:latin typeface="Open Sans"/>
              </a:rPr>
              <a:t> за кольцо, и зафиксировать за специальную скобу на заднем днище.</a:t>
            </a:r>
            <a:endParaRPr lang="ru-RU" sz="1200" b="0" i="0" dirty="0">
              <a:solidFill>
                <a:srgbClr val="FFFF00"/>
              </a:solidFill>
              <a:effectLst/>
              <a:latin typeface="Open Sans"/>
            </a:endParaRPr>
          </a:p>
        </p:txBody>
      </p:sp>
    </p:spTree>
    <p:extLst>
      <p:ext uri="{BB962C8B-B14F-4D97-AF65-F5344CB8AC3E}">
        <p14:creationId xmlns:p14="http://schemas.microsoft.com/office/powerpoint/2010/main" val="13214580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B8AC4FEE-988D-4CFC-9B45-26507F20A112}"/>
              </a:ext>
            </a:extLst>
          </p:cNvPr>
          <p:cNvSpPr/>
          <p:nvPr/>
        </p:nvSpPr>
        <p:spPr>
          <a:xfrm>
            <a:off x="244549" y="74428"/>
            <a:ext cx="10473070" cy="2062103"/>
          </a:xfrm>
          <a:prstGeom prst="rect">
            <a:avLst/>
          </a:prstGeom>
        </p:spPr>
        <p:txBody>
          <a:bodyPr wrap="square">
            <a:spAutoFit/>
          </a:bodyPr>
          <a:lstStyle/>
          <a:p>
            <a:r>
              <a:rPr lang="ru-RU" sz="2000" b="1" dirty="0">
                <a:solidFill>
                  <a:schemeClr val="bg2">
                    <a:lumMod val="20000"/>
                    <a:lumOff val="80000"/>
                  </a:schemeClr>
                </a:solidFill>
                <a:latin typeface="Montserrat" panose="02000505000000020004" pitchFamily="2" charset="0"/>
              </a:rPr>
              <a:t>Шибер</a:t>
            </a:r>
          </a:p>
          <a:p>
            <a:r>
              <a:rPr lang="ru-RU" dirty="0">
                <a:solidFill>
                  <a:srgbClr val="FFFF00"/>
                </a:solidFill>
                <a:latin typeface="Open Sans"/>
              </a:rPr>
              <a:t>Заборная труба </a:t>
            </a:r>
            <a:r>
              <a:rPr lang="ru-RU" dirty="0">
                <a:solidFill>
                  <a:schemeClr val="bg2">
                    <a:lumMod val="20000"/>
                    <a:lumOff val="80000"/>
                  </a:schemeClr>
                </a:solidFill>
                <a:latin typeface="Open Sans"/>
              </a:rPr>
              <a:t>6 (рис.2) </a:t>
            </a:r>
            <a:r>
              <a:rPr lang="ru-RU" dirty="0">
                <a:solidFill>
                  <a:srgbClr val="FFFF00"/>
                </a:solidFill>
                <a:latin typeface="Open Sans"/>
              </a:rPr>
              <a:t>соединяет битумную коммуникацию автогудронатора с цистерной через коллектор </a:t>
            </a:r>
            <a:r>
              <a:rPr lang="ru-RU" dirty="0">
                <a:solidFill>
                  <a:schemeClr val="bg2">
                    <a:lumMod val="20000"/>
                    <a:lumOff val="80000"/>
                  </a:schemeClr>
                </a:solidFill>
                <a:latin typeface="Open Sans"/>
              </a:rPr>
              <a:t>4</a:t>
            </a:r>
            <a:r>
              <a:rPr lang="ru-RU" dirty="0">
                <a:solidFill>
                  <a:srgbClr val="FFFF00"/>
                </a:solidFill>
                <a:latin typeface="Open Sans"/>
              </a:rPr>
              <a:t> при выполнении рабочих операций, связанных с забором битума из цистерны. Между коллектором и цистерной установлен шибер, показанный на </a:t>
            </a:r>
            <a:r>
              <a:rPr lang="ru-RU" dirty="0">
                <a:solidFill>
                  <a:schemeClr val="bg2">
                    <a:lumMod val="20000"/>
                    <a:lumOff val="80000"/>
                  </a:schemeClr>
                </a:solidFill>
                <a:latin typeface="Open Sans"/>
              </a:rPr>
              <a:t>рис.4</a:t>
            </a:r>
            <a:r>
              <a:rPr lang="ru-RU" dirty="0">
                <a:solidFill>
                  <a:srgbClr val="FFFF00"/>
                </a:solidFill>
                <a:latin typeface="Open Sans"/>
              </a:rPr>
              <a:t>. </a:t>
            </a:r>
            <a:br>
              <a:rPr lang="ru-RU" dirty="0">
                <a:solidFill>
                  <a:srgbClr val="FFFF00"/>
                </a:solidFill>
                <a:latin typeface="Open Sans"/>
              </a:rPr>
            </a:br>
            <a:r>
              <a:rPr lang="ru-RU" dirty="0">
                <a:solidFill>
                  <a:schemeClr val="accent1">
                    <a:lumMod val="40000"/>
                    <a:lumOff val="60000"/>
                  </a:schemeClr>
                </a:solidFill>
                <a:latin typeface="Open Sans"/>
              </a:rPr>
              <a:t>В транспортном положении и при заполнении цистерны шибер должен быть закрыт.</a:t>
            </a:r>
          </a:p>
          <a:p>
            <a:br>
              <a:rPr lang="ru-RU" dirty="0"/>
            </a:br>
            <a:endParaRPr lang="ru-RU" dirty="0"/>
          </a:p>
        </p:txBody>
      </p:sp>
      <p:pic>
        <p:nvPicPr>
          <p:cNvPr id="7170" name="Picture 2" descr="шибер">
            <a:extLst>
              <a:ext uri="{FF2B5EF4-FFF2-40B4-BE49-F238E27FC236}">
                <a16:creationId xmlns:a16="http://schemas.microsoft.com/office/drawing/2014/main" id="{5D7CA60E-1D72-4598-A8D1-EC79F4BDF37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3183" y="1675506"/>
            <a:ext cx="7613133" cy="4989189"/>
          </a:xfrm>
          <a:prstGeom prst="rect">
            <a:avLst/>
          </a:prstGeom>
          <a:noFill/>
          <a:extLst>
            <a:ext uri="{909E8E84-426E-40DD-AFC4-6F175D3DCCD1}">
              <a14:hiddenFill xmlns:a14="http://schemas.microsoft.com/office/drawing/2010/main">
                <a:solidFill>
                  <a:srgbClr val="FFFFFF"/>
                </a:solidFill>
              </a14:hiddenFill>
            </a:ext>
          </a:extLst>
        </p:spPr>
      </p:pic>
      <p:pic>
        <p:nvPicPr>
          <p:cNvPr id="3" name="Рисунок 2">
            <a:extLst>
              <a:ext uri="{FF2B5EF4-FFF2-40B4-BE49-F238E27FC236}">
                <a16:creationId xmlns:a16="http://schemas.microsoft.com/office/drawing/2014/main" id="{06F12B85-C252-4244-8D1B-159E3EDA6A07}"/>
              </a:ext>
            </a:extLst>
          </p:cNvPr>
          <p:cNvPicPr>
            <a:picLocks noChangeAspect="1"/>
          </p:cNvPicPr>
          <p:nvPr/>
        </p:nvPicPr>
        <p:blipFill>
          <a:blip r:embed="rId3"/>
          <a:stretch>
            <a:fillRect/>
          </a:stretch>
        </p:blipFill>
        <p:spPr>
          <a:xfrm>
            <a:off x="8321688" y="2785730"/>
            <a:ext cx="3594626" cy="2400015"/>
          </a:xfrm>
          <a:prstGeom prst="rect">
            <a:avLst/>
          </a:prstGeom>
        </p:spPr>
      </p:pic>
    </p:spTree>
    <p:extLst>
      <p:ext uri="{BB962C8B-B14F-4D97-AF65-F5344CB8AC3E}">
        <p14:creationId xmlns:p14="http://schemas.microsoft.com/office/powerpoint/2010/main" val="36639489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9E4584D9-83E4-4776-9D9B-3ECD05AD6A5C}"/>
              </a:ext>
            </a:extLst>
          </p:cNvPr>
          <p:cNvSpPr/>
          <p:nvPr/>
        </p:nvSpPr>
        <p:spPr>
          <a:xfrm>
            <a:off x="180753" y="74428"/>
            <a:ext cx="1924493" cy="923330"/>
          </a:xfrm>
          <a:prstGeom prst="rect">
            <a:avLst/>
          </a:prstGeom>
        </p:spPr>
        <p:txBody>
          <a:bodyPr wrap="square">
            <a:spAutoFit/>
          </a:bodyPr>
          <a:lstStyle/>
          <a:p>
            <a:r>
              <a:rPr lang="ru-RU" b="1" dirty="0">
                <a:solidFill>
                  <a:schemeClr val="bg2">
                    <a:lumMod val="20000"/>
                    <a:lumOff val="80000"/>
                  </a:schemeClr>
                </a:solidFill>
                <a:latin typeface="Montserrat" panose="02000505000000020004" pitchFamily="2" charset="0"/>
              </a:rPr>
              <a:t>Горловина</a:t>
            </a:r>
          </a:p>
          <a:p>
            <a:br>
              <a:rPr lang="ru-RU" dirty="0"/>
            </a:br>
            <a:endParaRPr lang="ru-RU" dirty="0"/>
          </a:p>
        </p:txBody>
      </p:sp>
      <p:pic>
        <p:nvPicPr>
          <p:cNvPr id="3074" name="Picture 2" descr="горловина">
            <a:extLst>
              <a:ext uri="{FF2B5EF4-FFF2-40B4-BE49-F238E27FC236}">
                <a16:creationId xmlns:a16="http://schemas.microsoft.com/office/drawing/2014/main" id="{6EBAC6AC-AEC5-4F27-94D8-4D556025A4A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753" y="829340"/>
            <a:ext cx="6618879" cy="5794744"/>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a:extLst>
              <a:ext uri="{FF2B5EF4-FFF2-40B4-BE49-F238E27FC236}">
                <a16:creationId xmlns:a16="http://schemas.microsoft.com/office/drawing/2014/main" id="{ADAB8482-A36F-4FAC-974B-FC886DF5CE3C}"/>
              </a:ext>
            </a:extLst>
          </p:cNvPr>
          <p:cNvSpPr/>
          <p:nvPr/>
        </p:nvSpPr>
        <p:spPr>
          <a:xfrm>
            <a:off x="7176977" y="1244010"/>
            <a:ext cx="4933506" cy="4524315"/>
          </a:xfrm>
          <a:prstGeom prst="rect">
            <a:avLst/>
          </a:prstGeom>
        </p:spPr>
        <p:txBody>
          <a:bodyPr wrap="square">
            <a:spAutoFit/>
          </a:bodyPr>
          <a:lstStyle/>
          <a:p>
            <a:r>
              <a:rPr lang="ru-RU" b="1" dirty="0">
                <a:solidFill>
                  <a:schemeClr val="bg2">
                    <a:lumMod val="20000"/>
                    <a:lumOff val="80000"/>
                  </a:schemeClr>
                </a:solidFill>
                <a:latin typeface="Montserrat" panose="02000505000000020004" pitchFamily="2" charset="0"/>
              </a:rPr>
              <a:t>Рис. 3 – Заливная горловина</a:t>
            </a:r>
            <a:br>
              <a:rPr lang="ru-RU" dirty="0"/>
            </a:br>
            <a:r>
              <a:rPr lang="ru-RU" dirty="0"/>
              <a:t>1 – горловина; 2 – кольцо опорное; 3 – фильтр; 4 – крышка; 5 – траверса; 6 – рычаг;</a:t>
            </a:r>
            <a:br>
              <a:rPr lang="ru-RU" dirty="0"/>
            </a:br>
            <a:r>
              <a:rPr lang="ru-RU" dirty="0"/>
              <a:t>7 – кольцо; 8 – прокладка; 9 – дыхательная труба</a:t>
            </a:r>
          </a:p>
          <a:p>
            <a:endParaRPr lang="ru-RU" dirty="0">
              <a:solidFill>
                <a:srgbClr val="444444"/>
              </a:solidFill>
              <a:latin typeface="Open Sans"/>
            </a:endParaRPr>
          </a:p>
          <a:p>
            <a:r>
              <a:rPr lang="ru-RU" dirty="0">
                <a:solidFill>
                  <a:srgbClr val="FFFF00"/>
                </a:solidFill>
                <a:latin typeface="Open Sans"/>
              </a:rPr>
              <a:t>Горловина </a:t>
            </a:r>
            <a:r>
              <a:rPr lang="ru-RU" dirty="0">
                <a:solidFill>
                  <a:schemeClr val="bg2">
                    <a:lumMod val="20000"/>
                    <a:lumOff val="80000"/>
                  </a:schemeClr>
                </a:solidFill>
                <a:latin typeface="Open Sans"/>
              </a:rPr>
              <a:t>1</a:t>
            </a:r>
            <a:r>
              <a:rPr lang="ru-RU" dirty="0">
                <a:solidFill>
                  <a:srgbClr val="FFFF00"/>
                </a:solidFill>
                <a:latin typeface="Open Sans"/>
              </a:rPr>
              <a:t> с сетчатым фильтром </a:t>
            </a:r>
            <a:r>
              <a:rPr lang="ru-RU" dirty="0">
                <a:solidFill>
                  <a:schemeClr val="bg2">
                    <a:lumMod val="20000"/>
                    <a:lumOff val="80000"/>
                  </a:schemeClr>
                </a:solidFill>
                <a:latin typeface="Open Sans"/>
              </a:rPr>
              <a:t>3 (рис.3) </a:t>
            </a:r>
            <a:r>
              <a:rPr lang="ru-RU" dirty="0">
                <a:solidFill>
                  <a:srgbClr val="FFFF00"/>
                </a:solidFill>
                <a:latin typeface="Open Sans"/>
              </a:rPr>
              <a:t>служит для заполнения цистерны свободным наливом и лазом для осмотра, очистки и ремонта внутренней полости цистерны автогудронатора.</a:t>
            </a:r>
          </a:p>
          <a:p>
            <a:r>
              <a:rPr lang="ru-RU" dirty="0">
                <a:solidFill>
                  <a:srgbClr val="FFFF00"/>
                </a:solidFill>
                <a:latin typeface="Open Sans"/>
              </a:rPr>
              <a:t>Крышка горловины </a:t>
            </a:r>
            <a:r>
              <a:rPr lang="ru-RU" dirty="0">
                <a:solidFill>
                  <a:schemeClr val="bg2">
                    <a:lumMod val="20000"/>
                    <a:lumOff val="80000"/>
                  </a:schemeClr>
                </a:solidFill>
                <a:latin typeface="Open Sans"/>
              </a:rPr>
              <a:t>4 (рис.3) </a:t>
            </a:r>
            <a:r>
              <a:rPr lang="ru-RU" dirty="0">
                <a:solidFill>
                  <a:srgbClr val="FFFF00"/>
                </a:solidFill>
                <a:latin typeface="Open Sans"/>
              </a:rPr>
              <a:t>автогудронатора прижимается к опорному кольцу </a:t>
            </a:r>
            <a:r>
              <a:rPr lang="ru-RU" dirty="0">
                <a:solidFill>
                  <a:schemeClr val="bg2">
                    <a:lumMod val="20000"/>
                    <a:lumOff val="80000"/>
                  </a:schemeClr>
                </a:solidFill>
                <a:latin typeface="Open Sans"/>
              </a:rPr>
              <a:t>2</a:t>
            </a:r>
            <a:r>
              <a:rPr lang="ru-RU" dirty="0">
                <a:solidFill>
                  <a:srgbClr val="FFFF00"/>
                </a:solidFill>
                <a:latin typeface="Open Sans"/>
              </a:rPr>
              <a:t> обечайки траверсой </a:t>
            </a:r>
            <a:r>
              <a:rPr lang="ru-RU" dirty="0">
                <a:solidFill>
                  <a:schemeClr val="bg2">
                    <a:lumMod val="20000"/>
                    <a:lumOff val="80000"/>
                  </a:schemeClr>
                </a:solidFill>
                <a:latin typeface="Open Sans"/>
              </a:rPr>
              <a:t>5</a:t>
            </a:r>
            <a:r>
              <a:rPr lang="ru-RU" dirty="0">
                <a:solidFill>
                  <a:srgbClr val="FFFF00"/>
                </a:solidFill>
                <a:latin typeface="Open Sans"/>
              </a:rPr>
              <a:t>, уплотняется прокладкой </a:t>
            </a:r>
            <a:r>
              <a:rPr lang="ru-RU" dirty="0">
                <a:solidFill>
                  <a:schemeClr val="bg2">
                    <a:lumMod val="20000"/>
                    <a:lumOff val="80000"/>
                  </a:schemeClr>
                </a:solidFill>
                <a:latin typeface="Open Sans"/>
              </a:rPr>
              <a:t>8</a:t>
            </a:r>
            <a:r>
              <a:rPr lang="ru-RU" dirty="0">
                <a:solidFill>
                  <a:srgbClr val="FFFF00"/>
                </a:solidFill>
                <a:latin typeface="Open Sans"/>
              </a:rPr>
              <a:t>.</a:t>
            </a:r>
            <a:endParaRPr lang="ru-RU" b="0" i="0" dirty="0">
              <a:solidFill>
                <a:srgbClr val="FFFF00"/>
              </a:solidFill>
              <a:effectLst/>
              <a:latin typeface="Open Sans"/>
            </a:endParaRPr>
          </a:p>
        </p:txBody>
      </p:sp>
    </p:spTree>
    <p:extLst>
      <p:ext uri="{BB962C8B-B14F-4D97-AF65-F5344CB8AC3E}">
        <p14:creationId xmlns:p14="http://schemas.microsoft.com/office/powerpoint/2010/main" val="26882185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92C4CA11-5C99-4078-ADAF-8A106FF83710}"/>
              </a:ext>
            </a:extLst>
          </p:cNvPr>
          <p:cNvSpPr/>
          <p:nvPr/>
        </p:nvSpPr>
        <p:spPr>
          <a:xfrm>
            <a:off x="127591" y="116958"/>
            <a:ext cx="7478245" cy="369332"/>
          </a:xfrm>
          <a:prstGeom prst="rect">
            <a:avLst/>
          </a:prstGeom>
        </p:spPr>
        <p:txBody>
          <a:bodyPr wrap="square">
            <a:spAutoFit/>
          </a:bodyPr>
          <a:lstStyle/>
          <a:p>
            <a:r>
              <a:rPr lang="ru-RU" b="1" dirty="0">
                <a:solidFill>
                  <a:schemeClr val="bg2">
                    <a:lumMod val="20000"/>
                    <a:lumOff val="80000"/>
                  </a:schemeClr>
                </a:solidFill>
                <a:latin typeface="Montserrat" panose="02000505000000020004" pitchFamily="2" charset="0"/>
              </a:rPr>
              <a:t>Битумная коммуникация</a:t>
            </a:r>
            <a:endParaRPr lang="ru-RU" b="1" i="0" dirty="0">
              <a:solidFill>
                <a:schemeClr val="bg2">
                  <a:lumMod val="20000"/>
                  <a:lumOff val="80000"/>
                </a:schemeClr>
              </a:solidFill>
              <a:effectLst/>
              <a:latin typeface="Montserrat" panose="02000505000000020004" pitchFamily="2" charset="0"/>
            </a:endParaRPr>
          </a:p>
        </p:txBody>
      </p:sp>
      <p:pic>
        <p:nvPicPr>
          <p:cNvPr id="4098" name="Picture 2" descr="схема битумной коммуникации">
            <a:extLst>
              <a:ext uri="{FF2B5EF4-FFF2-40B4-BE49-F238E27FC236}">
                <a16:creationId xmlns:a16="http://schemas.microsoft.com/office/drawing/2014/main" id="{46C0A228-C884-4EF4-9CF3-70CF46E2AC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589" y="642633"/>
            <a:ext cx="9601201" cy="4236725"/>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a:extLst>
              <a:ext uri="{FF2B5EF4-FFF2-40B4-BE49-F238E27FC236}">
                <a16:creationId xmlns:a16="http://schemas.microsoft.com/office/drawing/2014/main" id="{0B7A4968-59D1-4569-8E24-46D2AD223B75}"/>
              </a:ext>
            </a:extLst>
          </p:cNvPr>
          <p:cNvSpPr/>
          <p:nvPr/>
        </p:nvSpPr>
        <p:spPr>
          <a:xfrm rot="10800000" flipV="1">
            <a:off x="127590" y="5035702"/>
            <a:ext cx="11940361" cy="1569660"/>
          </a:xfrm>
          <a:prstGeom prst="rect">
            <a:avLst/>
          </a:prstGeom>
        </p:spPr>
        <p:txBody>
          <a:bodyPr wrap="square">
            <a:spAutoFit/>
          </a:bodyPr>
          <a:lstStyle/>
          <a:p>
            <a:r>
              <a:rPr lang="ru-RU" sz="1600" b="1" dirty="0">
                <a:solidFill>
                  <a:schemeClr val="bg2">
                    <a:lumMod val="20000"/>
                    <a:lumOff val="80000"/>
                  </a:schemeClr>
                </a:solidFill>
                <a:latin typeface="Montserrat" panose="02000505000000020004" pitchFamily="2" charset="0"/>
              </a:rPr>
              <a:t>Рис. 5 – Схема структурная гидравлическая битумной коммуникации</a:t>
            </a:r>
            <a:br>
              <a:rPr lang="ru-RU" sz="1600" dirty="0"/>
            </a:br>
            <a:r>
              <a:rPr lang="ru-RU" sz="1600" i="1" dirty="0">
                <a:solidFill>
                  <a:srgbClr val="FFFF00"/>
                </a:solidFill>
                <a:latin typeface="Open Sans"/>
              </a:rPr>
              <a:t> Б1 – цистерна, вместимость 7500 л; З1 – заглушка приемного трубопровода; З2 – заглушка трубопровода выдачи; З3 – заглушка заливного отверстия; З4 – заглушка патрубка ручного розлива; З5 – заглушка сливного патрубка; З6 – заглушка слива из коммуникации; ЗД1 – задвижка клиновая </a:t>
            </a:r>
            <a:r>
              <a:rPr lang="ru-RU" sz="1600" i="1" dirty="0" err="1">
                <a:solidFill>
                  <a:srgbClr val="FFFF00"/>
                </a:solidFill>
                <a:latin typeface="Open Sans"/>
              </a:rPr>
              <a:t>Ду</a:t>
            </a:r>
            <a:r>
              <a:rPr lang="ru-RU" sz="1600" i="1" dirty="0">
                <a:solidFill>
                  <a:srgbClr val="FFFF00"/>
                </a:solidFill>
                <a:latin typeface="Open Sans"/>
              </a:rPr>
              <a:t> 65 мм; Ш – шибер; Кр1, Кр2 – краны битумные; Н – насос битумный; РБ – распределитель битума (рейка или лейка); Ф1 – фильтр заливной горловины; Ф2 – фильтр приемного трубопровода; ФС – форсунка распределителя битума; ШС – шарнирное соединение; Т1…Т10 – трубопроводы</a:t>
            </a:r>
            <a:endParaRPr lang="ru-RU" sz="1600" dirty="0">
              <a:solidFill>
                <a:srgbClr val="FFFF00"/>
              </a:solidFill>
            </a:endParaRPr>
          </a:p>
        </p:txBody>
      </p:sp>
    </p:spTree>
    <p:extLst>
      <p:ext uri="{BB962C8B-B14F-4D97-AF65-F5344CB8AC3E}">
        <p14:creationId xmlns:p14="http://schemas.microsoft.com/office/powerpoint/2010/main" val="1338308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9027DF82-AF70-42D0-BC44-9DB1867403AE}"/>
              </a:ext>
            </a:extLst>
          </p:cNvPr>
          <p:cNvSpPr/>
          <p:nvPr/>
        </p:nvSpPr>
        <p:spPr>
          <a:xfrm>
            <a:off x="85060" y="74429"/>
            <a:ext cx="9983973" cy="1754326"/>
          </a:xfrm>
          <a:prstGeom prst="rect">
            <a:avLst/>
          </a:prstGeom>
        </p:spPr>
        <p:txBody>
          <a:bodyPr wrap="square">
            <a:spAutoFit/>
          </a:bodyPr>
          <a:lstStyle/>
          <a:p>
            <a:r>
              <a:rPr lang="ru-RU" b="1" dirty="0">
                <a:solidFill>
                  <a:schemeClr val="bg2">
                    <a:lumMod val="20000"/>
                    <a:lumOff val="80000"/>
                  </a:schemeClr>
                </a:solidFill>
                <a:latin typeface="Open Sans"/>
              </a:rPr>
              <a:t>Приемный трубопровод Т10 </a:t>
            </a:r>
            <a:r>
              <a:rPr lang="ru-RU" dirty="0">
                <a:solidFill>
                  <a:srgbClr val="FFFF00"/>
                </a:solidFill>
                <a:latin typeface="Open Sans"/>
              </a:rPr>
              <a:t>(рис. 5) служит для подсоединения шланга наполнения при заполнении цистерны автогудронатора собственным насосом или перекачке битума; состоит из корпуса с фильтром Ф2 и заглушки З1. Для подсоединения шланга наполнения заглушку на трубопроводе снять и установить гайку накидную шланга наполнения (рис.6).</a:t>
            </a:r>
          </a:p>
          <a:p>
            <a:br>
              <a:rPr lang="ru-RU" dirty="0"/>
            </a:br>
            <a:endParaRPr lang="ru-RU" dirty="0"/>
          </a:p>
        </p:txBody>
      </p:sp>
      <p:pic>
        <p:nvPicPr>
          <p:cNvPr id="5122" name="Picture 2" descr="https://xn--80aanb5akkkfe6c.xn--p1ai/wp-content/uploads/2020/04/rukav-napolnenija.jpg">
            <a:extLst>
              <a:ext uri="{FF2B5EF4-FFF2-40B4-BE49-F238E27FC236}">
                <a16:creationId xmlns:a16="http://schemas.microsoft.com/office/drawing/2014/main" id="{94B6EE7C-4BF6-45C4-912F-ABEB34BEE0C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060" y="1572605"/>
            <a:ext cx="9983973" cy="3712790"/>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a:extLst>
              <a:ext uri="{FF2B5EF4-FFF2-40B4-BE49-F238E27FC236}">
                <a16:creationId xmlns:a16="http://schemas.microsoft.com/office/drawing/2014/main" id="{488DC507-DD95-4B35-8FA3-6070D4C3AD74}"/>
              </a:ext>
            </a:extLst>
          </p:cNvPr>
          <p:cNvSpPr/>
          <p:nvPr/>
        </p:nvSpPr>
        <p:spPr>
          <a:xfrm>
            <a:off x="499730" y="5414604"/>
            <a:ext cx="8155172" cy="646331"/>
          </a:xfrm>
          <a:prstGeom prst="rect">
            <a:avLst/>
          </a:prstGeom>
        </p:spPr>
        <p:txBody>
          <a:bodyPr wrap="square">
            <a:spAutoFit/>
          </a:bodyPr>
          <a:lstStyle/>
          <a:p>
            <a:r>
              <a:rPr lang="ru-RU" b="1" dirty="0">
                <a:solidFill>
                  <a:schemeClr val="bg2">
                    <a:lumMod val="20000"/>
                    <a:lumOff val="80000"/>
                  </a:schemeClr>
                </a:solidFill>
                <a:latin typeface="Montserrat" panose="02000505000000020004" pitchFamily="2" charset="0"/>
              </a:rPr>
              <a:t>Рис. 6 – Шланг наполнения</a:t>
            </a:r>
            <a:br>
              <a:rPr lang="ru-RU" dirty="0"/>
            </a:br>
            <a:r>
              <a:rPr lang="ru-RU" i="1" dirty="0">
                <a:solidFill>
                  <a:srgbClr val="FFFF00"/>
                </a:solidFill>
                <a:latin typeface="Open Sans"/>
              </a:rPr>
              <a:t>1, 4 – гайка накидная; 2 – гайка разрезная; 3 – </a:t>
            </a:r>
            <a:r>
              <a:rPr lang="ru-RU" i="1" dirty="0" err="1">
                <a:solidFill>
                  <a:srgbClr val="FFFF00"/>
                </a:solidFill>
                <a:latin typeface="Open Sans"/>
              </a:rPr>
              <a:t>металлорукав</a:t>
            </a:r>
            <a:r>
              <a:rPr lang="ru-RU" i="1" dirty="0">
                <a:solidFill>
                  <a:srgbClr val="FFFF00"/>
                </a:solidFill>
                <a:latin typeface="Open Sans"/>
              </a:rPr>
              <a:t>; 5 – фильтр</a:t>
            </a:r>
            <a:endParaRPr lang="ru-RU" dirty="0">
              <a:solidFill>
                <a:srgbClr val="FFFF00"/>
              </a:solidFill>
            </a:endParaRPr>
          </a:p>
        </p:txBody>
      </p:sp>
    </p:spTree>
    <p:extLst>
      <p:ext uri="{BB962C8B-B14F-4D97-AF65-F5344CB8AC3E}">
        <p14:creationId xmlns:p14="http://schemas.microsoft.com/office/powerpoint/2010/main" val="16994749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78B21A87-D5B8-4C4B-8EBF-C72D04EA3991}"/>
              </a:ext>
            </a:extLst>
          </p:cNvPr>
          <p:cNvSpPr/>
          <p:nvPr/>
        </p:nvSpPr>
        <p:spPr>
          <a:xfrm>
            <a:off x="191386" y="85060"/>
            <a:ext cx="7625245" cy="369332"/>
          </a:xfrm>
          <a:prstGeom prst="rect">
            <a:avLst/>
          </a:prstGeom>
        </p:spPr>
        <p:txBody>
          <a:bodyPr wrap="square">
            <a:spAutoFit/>
          </a:bodyPr>
          <a:lstStyle/>
          <a:p>
            <a:r>
              <a:rPr lang="ru-RU" b="1" dirty="0">
                <a:solidFill>
                  <a:schemeClr val="bg2">
                    <a:lumMod val="20000"/>
                    <a:lumOff val="80000"/>
                  </a:schemeClr>
                </a:solidFill>
                <a:latin typeface="Montserrat" panose="02000505000000020004" pitchFamily="2" charset="0"/>
              </a:rPr>
              <a:t>Контроль за уровнем битума</a:t>
            </a:r>
            <a:endParaRPr lang="ru-RU" b="1" i="0" dirty="0">
              <a:solidFill>
                <a:schemeClr val="bg2">
                  <a:lumMod val="20000"/>
                  <a:lumOff val="80000"/>
                </a:schemeClr>
              </a:solidFill>
              <a:effectLst/>
              <a:latin typeface="Montserrat" panose="02000505000000020004" pitchFamily="2" charset="0"/>
            </a:endParaRPr>
          </a:p>
        </p:txBody>
      </p:sp>
      <p:sp>
        <p:nvSpPr>
          <p:cNvPr id="3" name="Прямоугольник 2">
            <a:extLst>
              <a:ext uri="{FF2B5EF4-FFF2-40B4-BE49-F238E27FC236}">
                <a16:creationId xmlns:a16="http://schemas.microsoft.com/office/drawing/2014/main" id="{5A493909-696C-46CA-B5B3-05902CCF7C94}"/>
              </a:ext>
            </a:extLst>
          </p:cNvPr>
          <p:cNvSpPr/>
          <p:nvPr/>
        </p:nvSpPr>
        <p:spPr>
          <a:xfrm>
            <a:off x="191386" y="552893"/>
            <a:ext cx="8952614" cy="923330"/>
          </a:xfrm>
          <a:prstGeom prst="rect">
            <a:avLst/>
          </a:prstGeom>
        </p:spPr>
        <p:txBody>
          <a:bodyPr wrap="square">
            <a:spAutoFit/>
          </a:bodyPr>
          <a:lstStyle/>
          <a:p>
            <a:r>
              <a:rPr lang="ru-RU" dirty="0">
                <a:solidFill>
                  <a:schemeClr val="accent1">
                    <a:lumMod val="40000"/>
                    <a:lumOff val="60000"/>
                  </a:schemeClr>
                </a:solidFill>
                <a:latin typeface="Open Sans"/>
              </a:rPr>
              <a:t>Автогудронатор </a:t>
            </a:r>
            <a:r>
              <a:rPr lang="ru-RU" u="sng" dirty="0">
                <a:solidFill>
                  <a:srgbClr val="3580C4"/>
                </a:solidFill>
                <a:latin typeface="Open Sans"/>
                <a:hlinkClick r:id="rId2"/>
              </a:rPr>
              <a:t>оснащен поплавковым</a:t>
            </a:r>
            <a:r>
              <a:rPr lang="ru-RU" dirty="0">
                <a:solidFill>
                  <a:srgbClr val="444444"/>
                </a:solidFill>
                <a:latin typeface="Open Sans"/>
              </a:rPr>
              <a:t> </a:t>
            </a:r>
            <a:r>
              <a:rPr lang="ru-RU" dirty="0">
                <a:solidFill>
                  <a:srgbClr val="FFFF00"/>
                </a:solidFill>
                <a:latin typeface="Open Sans"/>
              </a:rPr>
              <a:t>указателем уровня </a:t>
            </a:r>
            <a:r>
              <a:rPr lang="ru-RU" dirty="0">
                <a:solidFill>
                  <a:schemeClr val="bg2">
                    <a:lumMod val="20000"/>
                    <a:lumOff val="80000"/>
                  </a:schemeClr>
                </a:solidFill>
                <a:latin typeface="Open Sans"/>
              </a:rPr>
              <a:t>(рис.7) </a:t>
            </a:r>
            <a:r>
              <a:rPr lang="ru-RU" dirty="0">
                <a:solidFill>
                  <a:srgbClr val="FFFF00"/>
                </a:solidFill>
                <a:latin typeface="Open Sans"/>
              </a:rPr>
              <a:t>состоит из поплавка </a:t>
            </a:r>
            <a:r>
              <a:rPr lang="ru-RU" dirty="0">
                <a:solidFill>
                  <a:schemeClr val="bg2">
                    <a:lumMod val="20000"/>
                    <a:lumOff val="80000"/>
                  </a:schemeClr>
                </a:solidFill>
                <a:latin typeface="Open Sans"/>
              </a:rPr>
              <a:t>1</a:t>
            </a:r>
            <a:r>
              <a:rPr lang="ru-RU" dirty="0">
                <a:solidFill>
                  <a:srgbClr val="FFFF00"/>
                </a:solidFill>
                <a:latin typeface="Open Sans"/>
              </a:rPr>
              <a:t>, закрепленного на валу </a:t>
            </a:r>
            <a:r>
              <a:rPr lang="ru-RU" dirty="0">
                <a:solidFill>
                  <a:schemeClr val="bg2">
                    <a:lumMod val="20000"/>
                    <a:lumOff val="80000"/>
                  </a:schemeClr>
                </a:solidFill>
                <a:latin typeface="Open Sans"/>
              </a:rPr>
              <a:t>5</a:t>
            </a:r>
            <a:r>
              <a:rPr lang="ru-RU" dirty="0">
                <a:solidFill>
                  <a:srgbClr val="FFFF00"/>
                </a:solidFill>
                <a:latin typeface="Open Sans"/>
              </a:rPr>
              <a:t>, стрелки </a:t>
            </a:r>
            <a:r>
              <a:rPr lang="ru-RU" dirty="0">
                <a:solidFill>
                  <a:schemeClr val="bg2">
                    <a:lumMod val="20000"/>
                    <a:lumOff val="80000"/>
                  </a:schemeClr>
                </a:solidFill>
                <a:latin typeface="Open Sans"/>
              </a:rPr>
              <a:t>3</a:t>
            </a:r>
            <a:r>
              <a:rPr lang="ru-RU" dirty="0">
                <a:solidFill>
                  <a:srgbClr val="FFFF00"/>
                </a:solidFill>
                <a:latin typeface="Open Sans"/>
              </a:rPr>
              <a:t> с магнитом, трубки </a:t>
            </a:r>
            <a:r>
              <a:rPr lang="ru-RU" dirty="0">
                <a:solidFill>
                  <a:schemeClr val="bg2">
                    <a:lumMod val="20000"/>
                    <a:lumOff val="80000"/>
                  </a:schemeClr>
                </a:solidFill>
                <a:latin typeface="Open Sans"/>
              </a:rPr>
              <a:t>4</a:t>
            </a:r>
            <a:r>
              <a:rPr lang="ru-RU" dirty="0">
                <a:solidFill>
                  <a:srgbClr val="FFFF00"/>
                </a:solidFill>
                <a:latin typeface="Open Sans"/>
              </a:rPr>
              <a:t> с электромагнитным контактом. Уплотнение вала сальниковое.</a:t>
            </a:r>
            <a:endParaRPr lang="ru-RU" dirty="0">
              <a:solidFill>
                <a:srgbClr val="FFFF00"/>
              </a:solidFill>
            </a:endParaRPr>
          </a:p>
        </p:txBody>
      </p:sp>
      <p:pic>
        <p:nvPicPr>
          <p:cNvPr id="6146" name="Picture 2" descr="поплавковый указатель">
            <a:extLst>
              <a:ext uri="{FF2B5EF4-FFF2-40B4-BE49-F238E27FC236}">
                <a16:creationId xmlns:a16="http://schemas.microsoft.com/office/drawing/2014/main" id="{41797238-789C-486B-9A1A-8C8F8F0A62E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1387" y="1476222"/>
            <a:ext cx="7389628" cy="3978279"/>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a:extLst>
              <a:ext uri="{FF2B5EF4-FFF2-40B4-BE49-F238E27FC236}">
                <a16:creationId xmlns:a16="http://schemas.microsoft.com/office/drawing/2014/main" id="{D68EA325-104A-4160-B4B8-DE3132E9EBFB}"/>
              </a:ext>
            </a:extLst>
          </p:cNvPr>
          <p:cNvSpPr/>
          <p:nvPr/>
        </p:nvSpPr>
        <p:spPr>
          <a:xfrm>
            <a:off x="191386" y="5553106"/>
            <a:ext cx="10302950" cy="923330"/>
          </a:xfrm>
          <a:prstGeom prst="rect">
            <a:avLst/>
          </a:prstGeom>
        </p:spPr>
        <p:txBody>
          <a:bodyPr wrap="square">
            <a:spAutoFit/>
          </a:bodyPr>
          <a:lstStyle/>
          <a:p>
            <a:r>
              <a:rPr lang="ru-RU" b="1" dirty="0">
                <a:solidFill>
                  <a:schemeClr val="bg2">
                    <a:lumMod val="20000"/>
                    <a:lumOff val="80000"/>
                  </a:schemeClr>
                </a:solidFill>
                <a:latin typeface="Montserrat" panose="02000505000000020004" pitchFamily="2" charset="0"/>
              </a:rPr>
              <a:t>Рис. 7 – Поплавковый указатель</a:t>
            </a:r>
            <a:br>
              <a:rPr lang="ru-RU" dirty="0"/>
            </a:br>
            <a:r>
              <a:rPr lang="ru-RU" i="1" dirty="0">
                <a:solidFill>
                  <a:srgbClr val="FFFF00"/>
                </a:solidFill>
                <a:latin typeface="Open Sans"/>
              </a:rPr>
              <a:t>1 – поплавок; 2 – шкала; 3 – стрелка; 4 – трубка с электромагнитным контактом; 5 – вал; 6 – крышка; 7 – корпус; 8 – сальник; 9 – кольцо; 10 – пружина</a:t>
            </a:r>
            <a:endParaRPr lang="ru-RU" dirty="0">
              <a:solidFill>
                <a:srgbClr val="FFFF00"/>
              </a:solidFill>
            </a:endParaRPr>
          </a:p>
        </p:txBody>
      </p:sp>
      <p:sp>
        <p:nvSpPr>
          <p:cNvPr id="5" name="Прямоугольник 4">
            <a:extLst>
              <a:ext uri="{FF2B5EF4-FFF2-40B4-BE49-F238E27FC236}">
                <a16:creationId xmlns:a16="http://schemas.microsoft.com/office/drawing/2014/main" id="{91A4519E-D8B5-4338-82FE-79A986C30D79}"/>
              </a:ext>
            </a:extLst>
          </p:cNvPr>
          <p:cNvSpPr/>
          <p:nvPr/>
        </p:nvSpPr>
        <p:spPr>
          <a:xfrm>
            <a:off x="7676707" y="1476222"/>
            <a:ext cx="4323906" cy="3539430"/>
          </a:xfrm>
          <a:prstGeom prst="rect">
            <a:avLst/>
          </a:prstGeom>
        </p:spPr>
        <p:txBody>
          <a:bodyPr wrap="square">
            <a:spAutoFit/>
          </a:bodyPr>
          <a:lstStyle/>
          <a:p>
            <a:r>
              <a:rPr lang="ru-RU" sz="1600" dirty="0">
                <a:solidFill>
                  <a:srgbClr val="FFFF00"/>
                </a:solidFill>
                <a:latin typeface="Open Sans"/>
              </a:rPr>
              <a:t>При наполнении и опорожнении цистерны гудронатора, плавающий по поверхности жидкости поплавок </a:t>
            </a:r>
            <a:r>
              <a:rPr lang="ru-RU" sz="1600" dirty="0">
                <a:solidFill>
                  <a:schemeClr val="bg2">
                    <a:lumMod val="20000"/>
                    <a:lumOff val="80000"/>
                  </a:schemeClr>
                </a:solidFill>
                <a:latin typeface="Open Sans"/>
              </a:rPr>
              <a:t>1</a:t>
            </a:r>
            <a:r>
              <a:rPr lang="ru-RU" sz="1600" dirty="0">
                <a:solidFill>
                  <a:srgbClr val="FFFF00"/>
                </a:solidFill>
                <a:latin typeface="Open Sans"/>
              </a:rPr>
              <a:t> перемещается вместе с уровнем жидкости в поперечной плоскости цистерны и приводит во вращение стрелку </a:t>
            </a:r>
            <a:r>
              <a:rPr lang="ru-RU" sz="1600" dirty="0">
                <a:solidFill>
                  <a:schemeClr val="bg2">
                    <a:lumMod val="20000"/>
                    <a:lumOff val="80000"/>
                  </a:schemeClr>
                </a:solidFill>
                <a:latin typeface="Open Sans"/>
              </a:rPr>
              <a:t>3</a:t>
            </a:r>
            <a:r>
              <a:rPr lang="ru-RU" sz="1600" dirty="0">
                <a:solidFill>
                  <a:srgbClr val="FFFF00"/>
                </a:solidFill>
                <a:latin typeface="Open Sans"/>
              </a:rPr>
              <a:t>, показывая (приближенно) на шкале </a:t>
            </a:r>
            <a:r>
              <a:rPr lang="ru-RU" sz="1600" dirty="0">
                <a:solidFill>
                  <a:schemeClr val="bg2">
                    <a:lumMod val="20000"/>
                    <a:lumOff val="80000"/>
                  </a:schemeClr>
                </a:solidFill>
                <a:latin typeface="Open Sans"/>
              </a:rPr>
              <a:t>2</a:t>
            </a:r>
            <a:r>
              <a:rPr lang="ru-RU" sz="1600" dirty="0">
                <a:solidFill>
                  <a:srgbClr val="FFFF00"/>
                </a:solidFill>
                <a:latin typeface="Open Sans"/>
              </a:rPr>
              <a:t> количество жидкости в цистерне. Шкала указателя уровня установлена на переднем днище цистерны. При заполнении цистерны до объема </a:t>
            </a:r>
            <a:r>
              <a:rPr lang="ru-RU" sz="1600" dirty="0">
                <a:solidFill>
                  <a:schemeClr val="bg2">
                    <a:lumMod val="20000"/>
                    <a:lumOff val="80000"/>
                  </a:schemeClr>
                </a:solidFill>
                <a:latin typeface="Open Sans"/>
              </a:rPr>
              <a:t>8±0,3м</a:t>
            </a:r>
            <a:r>
              <a:rPr lang="ru-RU" sz="1600" baseline="30000" dirty="0">
                <a:solidFill>
                  <a:schemeClr val="bg2">
                    <a:lumMod val="20000"/>
                    <a:lumOff val="80000"/>
                  </a:schemeClr>
                </a:solidFill>
                <a:latin typeface="Open Sans"/>
              </a:rPr>
              <a:t>3</a:t>
            </a:r>
            <a:r>
              <a:rPr lang="ru-RU" sz="1600" dirty="0">
                <a:solidFill>
                  <a:srgbClr val="FFFF00"/>
                </a:solidFill>
                <a:latin typeface="Open Sans"/>
              </a:rPr>
              <a:t> срабатывает звуковой сигнал в кабине водителя, предупреждающий о необходимости окончания заполнения цистерны.</a:t>
            </a:r>
            <a:endParaRPr lang="ru-RU" sz="1600" dirty="0">
              <a:solidFill>
                <a:srgbClr val="FFFF00"/>
              </a:solidFill>
            </a:endParaRPr>
          </a:p>
        </p:txBody>
      </p:sp>
    </p:spTree>
    <p:extLst>
      <p:ext uri="{BB962C8B-B14F-4D97-AF65-F5344CB8AC3E}">
        <p14:creationId xmlns:p14="http://schemas.microsoft.com/office/powerpoint/2010/main" val="4217090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E003C6AA-2BED-4068-BC5B-E44C7BF24A39}"/>
              </a:ext>
            </a:extLst>
          </p:cNvPr>
          <p:cNvSpPr/>
          <p:nvPr/>
        </p:nvSpPr>
        <p:spPr>
          <a:xfrm>
            <a:off x="85060" y="95693"/>
            <a:ext cx="9058940" cy="1477328"/>
          </a:xfrm>
          <a:prstGeom prst="rect">
            <a:avLst/>
          </a:prstGeom>
        </p:spPr>
        <p:txBody>
          <a:bodyPr wrap="square">
            <a:spAutoFit/>
          </a:bodyPr>
          <a:lstStyle/>
          <a:p>
            <a:r>
              <a:rPr lang="ru-RU" b="1" dirty="0">
                <a:solidFill>
                  <a:schemeClr val="bg2">
                    <a:lumMod val="20000"/>
                    <a:lumOff val="80000"/>
                  </a:schemeClr>
                </a:solidFill>
                <a:latin typeface="Montserrat" panose="02000505000000020004" pitchFamily="2" charset="0"/>
              </a:rPr>
              <a:t>Термометр</a:t>
            </a:r>
          </a:p>
          <a:p>
            <a:r>
              <a:rPr lang="ru-RU" dirty="0">
                <a:solidFill>
                  <a:srgbClr val="FFFF00"/>
                </a:solidFill>
                <a:latin typeface="Open Sans"/>
              </a:rPr>
              <a:t>Контроль за температурой битума в цистерне автогудронатора, осуществляется термометром </a:t>
            </a:r>
            <a:r>
              <a:rPr lang="ru-RU" dirty="0">
                <a:solidFill>
                  <a:schemeClr val="bg2">
                    <a:lumMod val="20000"/>
                    <a:lumOff val="80000"/>
                  </a:schemeClr>
                </a:solidFill>
                <a:latin typeface="Open Sans"/>
              </a:rPr>
              <a:t>10 (рис.2), </a:t>
            </a:r>
            <a:r>
              <a:rPr lang="ru-RU" dirty="0">
                <a:solidFill>
                  <a:srgbClr val="FFFF00"/>
                </a:solidFill>
                <a:latin typeface="Open Sans"/>
              </a:rPr>
              <a:t>установленным в чаше на переднем днище цистерны Верхняя часть и шкала термометра закрыты кожухом </a:t>
            </a:r>
            <a:r>
              <a:rPr lang="ru-RU" dirty="0">
                <a:solidFill>
                  <a:schemeClr val="bg2">
                    <a:lumMod val="20000"/>
                    <a:lumOff val="80000"/>
                  </a:schemeClr>
                </a:solidFill>
                <a:latin typeface="Open Sans"/>
              </a:rPr>
              <a:t>2 (рис.8) </a:t>
            </a:r>
            <a:r>
              <a:rPr lang="ru-RU" dirty="0">
                <a:solidFill>
                  <a:srgbClr val="FFFF00"/>
                </a:solidFill>
                <a:latin typeface="Open Sans"/>
              </a:rPr>
              <a:t>и крышкой </a:t>
            </a:r>
            <a:r>
              <a:rPr lang="ru-RU" dirty="0">
                <a:solidFill>
                  <a:schemeClr val="bg2">
                    <a:lumMod val="20000"/>
                    <a:lumOff val="80000"/>
                  </a:schemeClr>
                </a:solidFill>
                <a:latin typeface="Open Sans"/>
              </a:rPr>
              <a:t>1</a:t>
            </a:r>
            <a:r>
              <a:rPr lang="ru-RU" dirty="0">
                <a:solidFill>
                  <a:srgbClr val="FFFF00"/>
                </a:solidFill>
                <a:latin typeface="Open Sans"/>
              </a:rPr>
              <a:t>, имеющей стекло </a:t>
            </a:r>
            <a:r>
              <a:rPr lang="ru-RU" dirty="0">
                <a:solidFill>
                  <a:schemeClr val="bg2">
                    <a:lumMod val="20000"/>
                    <a:lumOff val="80000"/>
                  </a:schemeClr>
                </a:solidFill>
                <a:latin typeface="Open Sans"/>
              </a:rPr>
              <a:t>5.</a:t>
            </a:r>
            <a:endParaRPr lang="ru-RU" b="0" i="0" dirty="0">
              <a:solidFill>
                <a:schemeClr val="bg2">
                  <a:lumMod val="20000"/>
                  <a:lumOff val="80000"/>
                </a:schemeClr>
              </a:solidFill>
              <a:effectLst/>
              <a:latin typeface="Open Sans"/>
            </a:endParaRPr>
          </a:p>
        </p:txBody>
      </p:sp>
      <p:sp>
        <p:nvSpPr>
          <p:cNvPr id="3" name="AutoShape 2" descr="термометр">
            <a:extLst>
              <a:ext uri="{FF2B5EF4-FFF2-40B4-BE49-F238E27FC236}">
                <a16:creationId xmlns:a16="http://schemas.microsoft.com/office/drawing/2014/main" id="{18172AD2-914C-4994-A4D2-4C0CF1BF2E16}"/>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4" name="Рисунок 3">
            <a:extLst>
              <a:ext uri="{FF2B5EF4-FFF2-40B4-BE49-F238E27FC236}">
                <a16:creationId xmlns:a16="http://schemas.microsoft.com/office/drawing/2014/main" id="{D73F0F42-C035-4794-89F7-9D3373EF9808}"/>
              </a:ext>
            </a:extLst>
          </p:cNvPr>
          <p:cNvPicPr>
            <a:picLocks noChangeAspect="1"/>
          </p:cNvPicPr>
          <p:nvPr/>
        </p:nvPicPr>
        <p:blipFill>
          <a:blip r:embed="rId2"/>
          <a:stretch>
            <a:fillRect/>
          </a:stretch>
        </p:blipFill>
        <p:spPr>
          <a:xfrm>
            <a:off x="198931" y="1573021"/>
            <a:ext cx="4670782" cy="5200979"/>
          </a:xfrm>
          <a:prstGeom prst="rect">
            <a:avLst/>
          </a:prstGeom>
        </p:spPr>
      </p:pic>
      <p:sp>
        <p:nvSpPr>
          <p:cNvPr id="5" name="Прямоугольник 4">
            <a:extLst>
              <a:ext uri="{FF2B5EF4-FFF2-40B4-BE49-F238E27FC236}">
                <a16:creationId xmlns:a16="http://schemas.microsoft.com/office/drawing/2014/main" id="{CE8722FB-198C-474A-92C3-BA17F8C87BBC}"/>
              </a:ext>
            </a:extLst>
          </p:cNvPr>
          <p:cNvSpPr/>
          <p:nvPr/>
        </p:nvSpPr>
        <p:spPr>
          <a:xfrm>
            <a:off x="5167423" y="3147237"/>
            <a:ext cx="2796364" cy="1754326"/>
          </a:xfrm>
          <a:prstGeom prst="rect">
            <a:avLst/>
          </a:prstGeom>
        </p:spPr>
        <p:txBody>
          <a:bodyPr wrap="square">
            <a:spAutoFit/>
          </a:bodyPr>
          <a:lstStyle/>
          <a:p>
            <a:r>
              <a:rPr lang="ru-RU" b="1" dirty="0">
                <a:solidFill>
                  <a:schemeClr val="bg2">
                    <a:lumMod val="20000"/>
                    <a:lumOff val="80000"/>
                  </a:schemeClr>
                </a:solidFill>
                <a:latin typeface="Montserrat" panose="02000505000000020004" pitchFamily="2" charset="0"/>
              </a:rPr>
              <a:t>Рис. 8 – Термометр</a:t>
            </a:r>
            <a:br>
              <a:rPr lang="ru-RU" dirty="0"/>
            </a:br>
            <a:r>
              <a:rPr lang="ru-RU" i="1" dirty="0">
                <a:solidFill>
                  <a:srgbClr val="444444"/>
                </a:solidFill>
                <a:latin typeface="Open Sans"/>
              </a:rPr>
              <a:t> </a:t>
            </a:r>
            <a:br>
              <a:rPr lang="ru-RU" dirty="0"/>
            </a:br>
            <a:r>
              <a:rPr lang="ru-RU" i="1" dirty="0">
                <a:solidFill>
                  <a:srgbClr val="FFFF00"/>
                </a:solidFill>
                <a:latin typeface="Open Sans"/>
              </a:rPr>
              <a:t>1 – крышка; 2 – кожух термометра; 3 – термометр; 4 – упор; 5 – стекло; 6 – прокладка</a:t>
            </a:r>
            <a:endParaRPr lang="ru-RU" dirty="0">
              <a:solidFill>
                <a:srgbClr val="FFFF00"/>
              </a:solidFill>
            </a:endParaRPr>
          </a:p>
        </p:txBody>
      </p:sp>
      <p:pic>
        <p:nvPicPr>
          <p:cNvPr id="6" name="Рисунок 5">
            <a:extLst>
              <a:ext uri="{FF2B5EF4-FFF2-40B4-BE49-F238E27FC236}">
                <a16:creationId xmlns:a16="http://schemas.microsoft.com/office/drawing/2014/main" id="{AC1DD153-F562-44BB-8346-E644BCDE0E83}"/>
              </a:ext>
            </a:extLst>
          </p:cNvPr>
          <p:cNvPicPr>
            <a:picLocks noChangeAspect="1"/>
          </p:cNvPicPr>
          <p:nvPr/>
        </p:nvPicPr>
        <p:blipFill>
          <a:blip r:embed="rId3"/>
          <a:stretch>
            <a:fillRect/>
          </a:stretch>
        </p:blipFill>
        <p:spPr>
          <a:xfrm>
            <a:off x="7792905" y="1021711"/>
            <a:ext cx="4009235" cy="2676836"/>
          </a:xfrm>
          <a:prstGeom prst="rect">
            <a:avLst/>
          </a:prstGeom>
        </p:spPr>
      </p:pic>
    </p:spTree>
    <p:extLst>
      <p:ext uri="{BB962C8B-B14F-4D97-AF65-F5344CB8AC3E}">
        <p14:creationId xmlns:p14="http://schemas.microsoft.com/office/powerpoint/2010/main" val="42429677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7D695E0E-4049-44FC-9226-4134389E8380}"/>
              </a:ext>
            </a:extLst>
          </p:cNvPr>
          <p:cNvSpPr/>
          <p:nvPr/>
        </p:nvSpPr>
        <p:spPr>
          <a:xfrm>
            <a:off x="159488" y="159488"/>
            <a:ext cx="4944140" cy="5632311"/>
          </a:xfrm>
          <a:prstGeom prst="rect">
            <a:avLst/>
          </a:prstGeom>
        </p:spPr>
        <p:txBody>
          <a:bodyPr wrap="square">
            <a:spAutoFit/>
          </a:bodyPr>
          <a:lstStyle/>
          <a:p>
            <a:r>
              <a:rPr lang="ru-RU" b="1" dirty="0">
                <a:solidFill>
                  <a:schemeClr val="bg2">
                    <a:lumMod val="20000"/>
                    <a:lumOff val="80000"/>
                  </a:schemeClr>
                </a:solidFill>
                <a:latin typeface="Montserrat" panose="02000505000000020004" pitchFamily="2" charset="0"/>
              </a:rPr>
              <a:t>Слив битума</a:t>
            </a:r>
          </a:p>
          <a:p>
            <a:r>
              <a:rPr lang="ru-RU" dirty="0">
                <a:solidFill>
                  <a:srgbClr val="FFFF00"/>
                </a:solidFill>
                <a:latin typeface="Open Sans"/>
              </a:rPr>
              <a:t>В нижней части цистерны гудронатора находится трубопровод свободного слива, к цистерне подсоединен через клиновую задвижку. Сливная труба используется для слива битума из цистерны самотеком при открытой задвижке ЗД1 </a:t>
            </a:r>
            <a:r>
              <a:rPr lang="ru-RU" dirty="0">
                <a:solidFill>
                  <a:schemeClr val="bg2">
                    <a:lumMod val="20000"/>
                    <a:lumOff val="80000"/>
                  </a:schemeClr>
                </a:solidFill>
                <a:latin typeface="Open Sans"/>
              </a:rPr>
              <a:t>(см. рис.5).</a:t>
            </a:r>
          </a:p>
          <a:p>
            <a:endParaRPr lang="ru-RU" dirty="0">
              <a:solidFill>
                <a:srgbClr val="FFFF00"/>
              </a:solidFill>
              <a:latin typeface="Open Sans"/>
            </a:endParaRPr>
          </a:p>
          <a:p>
            <a:endParaRPr lang="ru-RU" dirty="0">
              <a:solidFill>
                <a:srgbClr val="FFFF00"/>
              </a:solidFill>
              <a:latin typeface="Open Sans"/>
            </a:endParaRPr>
          </a:p>
          <a:p>
            <a:r>
              <a:rPr lang="ru-RU" b="1" dirty="0">
                <a:solidFill>
                  <a:schemeClr val="bg2">
                    <a:lumMod val="20000"/>
                    <a:lumOff val="80000"/>
                  </a:schemeClr>
                </a:solidFill>
                <a:latin typeface="Montserrat" panose="02000505000000020004" pitchFamily="2" charset="0"/>
              </a:rPr>
              <a:t>Термоизоляция</a:t>
            </a:r>
          </a:p>
          <a:p>
            <a:r>
              <a:rPr lang="ru-RU" dirty="0" err="1">
                <a:solidFill>
                  <a:srgbClr val="FFFF00"/>
                </a:solidFill>
                <a:latin typeface="Open Sans"/>
              </a:rPr>
              <a:t>Термоизолирующие</a:t>
            </a:r>
            <a:r>
              <a:rPr lang="ru-RU" dirty="0">
                <a:solidFill>
                  <a:srgbClr val="FFFF00"/>
                </a:solidFill>
                <a:latin typeface="Open Sans"/>
              </a:rPr>
              <a:t> минеральные маты от намокания и механических  повреждений закрыты битумной бумагой и стальными листами. Для предупреждения сползания теплоизоляции по цистерне маты стекловолокна на цистерну установлены на пояса со штырями-кнопками. Цистерна автогудронатора обшита стальными листами, которые закреплены винтами к кронштейнам.</a:t>
            </a:r>
            <a:endParaRPr lang="ru-RU" b="0" i="0" dirty="0">
              <a:solidFill>
                <a:srgbClr val="FFFF00"/>
              </a:solidFill>
              <a:effectLst/>
              <a:latin typeface="Open Sans"/>
            </a:endParaRPr>
          </a:p>
        </p:txBody>
      </p:sp>
      <p:pic>
        <p:nvPicPr>
          <p:cNvPr id="3" name="Рисунок 2">
            <a:extLst>
              <a:ext uri="{FF2B5EF4-FFF2-40B4-BE49-F238E27FC236}">
                <a16:creationId xmlns:a16="http://schemas.microsoft.com/office/drawing/2014/main" id="{A8D272FA-A635-4AA1-B564-4A9C9CA3F7D2}"/>
              </a:ext>
            </a:extLst>
          </p:cNvPr>
          <p:cNvPicPr>
            <a:picLocks noChangeAspect="1"/>
          </p:cNvPicPr>
          <p:nvPr/>
        </p:nvPicPr>
        <p:blipFill>
          <a:blip r:embed="rId2"/>
          <a:stretch>
            <a:fillRect/>
          </a:stretch>
        </p:blipFill>
        <p:spPr>
          <a:xfrm>
            <a:off x="5046923" y="1464991"/>
            <a:ext cx="6737006" cy="3928017"/>
          </a:xfrm>
          <a:prstGeom prst="rect">
            <a:avLst/>
          </a:prstGeom>
        </p:spPr>
      </p:pic>
    </p:spTree>
    <p:extLst>
      <p:ext uri="{BB962C8B-B14F-4D97-AF65-F5344CB8AC3E}">
        <p14:creationId xmlns:p14="http://schemas.microsoft.com/office/powerpoint/2010/main" val="5195383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C0CF299-BB29-4167-8F77-FAC86B4D34A0}"/>
              </a:ext>
            </a:extLst>
          </p:cNvPr>
          <p:cNvSpPr>
            <a:spLocks noGrp="1"/>
          </p:cNvSpPr>
          <p:nvPr>
            <p:ph type="title"/>
          </p:nvPr>
        </p:nvSpPr>
        <p:spPr>
          <a:xfrm>
            <a:off x="329608" y="244549"/>
            <a:ext cx="7421527" cy="6379535"/>
          </a:xfrm>
        </p:spPr>
        <p:txBody>
          <a:bodyPr/>
          <a:lstStyle/>
          <a:p>
            <a:r>
              <a:rPr lang="ru-RU" dirty="0">
                <a:solidFill>
                  <a:srgbClr val="FFC000"/>
                </a:solidFill>
              </a:rPr>
              <a:t>Литература: </a:t>
            </a:r>
            <a:br>
              <a:rPr lang="ru-RU" dirty="0">
                <a:solidFill>
                  <a:srgbClr val="FFC000"/>
                </a:solidFill>
              </a:rPr>
            </a:br>
            <a:br>
              <a:rPr lang="ru-RU" dirty="0">
                <a:solidFill>
                  <a:srgbClr val="FFC000"/>
                </a:solidFill>
              </a:rPr>
            </a:br>
            <a:r>
              <a:rPr lang="ru-RU" sz="3600" dirty="0">
                <a:solidFill>
                  <a:srgbClr val="FFC000"/>
                </a:solidFill>
              </a:rPr>
              <a:t>1. А.А. Васильев «Дорожные машины», Издательство «Машиностроение»-1987 г.;</a:t>
            </a:r>
            <a:br>
              <a:rPr lang="ru-RU" sz="3600" dirty="0">
                <a:solidFill>
                  <a:srgbClr val="FFC000"/>
                </a:solidFill>
              </a:rPr>
            </a:br>
            <a:r>
              <a:rPr lang="ru-RU" sz="3600" dirty="0">
                <a:solidFill>
                  <a:srgbClr val="FFC000"/>
                </a:solidFill>
              </a:rPr>
              <a:t>2. Шестопалов К.К. Подъёмно-транспортные, строительные и дорожные машины и оборудование. - М.: Академия», - 2018.</a:t>
            </a:r>
          </a:p>
        </p:txBody>
      </p:sp>
      <p:pic>
        <p:nvPicPr>
          <p:cNvPr id="3" name="Рисунок 2">
            <a:extLst>
              <a:ext uri="{FF2B5EF4-FFF2-40B4-BE49-F238E27FC236}">
                <a16:creationId xmlns:a16="http://schemas.microsoft.com/office/drawing/2014/main" id="{750A7E89-9543-4B94-BA6B-DD28178E5A3E}"/>
              </a:ext>
            </a:extLst>
          </p:cNvPr>
          <p:cNvPicPr>
            <a:picLocks noChangeAspect="1"/>
          </p:cNvPicPr>
          <p:nvPr/>
        </p:nvPicPr>
        <p:blipFill>
          <a:blip r:embed="rId2"/>
          <a:stretch>
            <a:fillRect/>
          </a:stretch>
        </p:blipFill>
        <p:spPr>
          <a:xfrm>
            <a:off x="7707235" y="1392865"/>
            <a:ext cx="4155157" cy="2337276"/>
          </a:xfrm>
          <a:prstGeom prst="rect">
            <a:avLst/>
          </a:prstGeom>
        </p:spPr>
      </p:pic>
    </p:spTree>
    <p:extLst>
      <p:ext uri="{BB962C8B-B14F-4D97-AF65-F5344CB8AC3E}">
        <p14:creationId xmlns:p14="http://schemas.microsoft.com/office/powerpoint/2010/main" val="10866012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studfile.net/html/2706/381/html_ee8_e3JJsc.6Yh4/htmlconvd-GbZKE6_html_b4675f46c8ea757e.jpg">
            <a:extLst>
              <a:ext uri="{FF2B5EF4-FFF2-40B4-BE49-F238E27FC236}">
                <a16:creationId xmlns:a16="http://schemas.microsoft.com/office/drawing/2014/main" id="{BCA98243-251A-485F-85EC-637150D1B8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224" y="148190"/>
            <a:ext cx="7357730" cy="3546517"/>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a:extLst>
              <a:ext uri="{FF2B5EF4-FFF2-40B4-BE49-F238E27FC236}">
                <a16:creationId xmlns:a16="http://schemas.microsoft.com/office/drawing/2014/main" id="{0B623EC8-AD2E-4712-9C00-49915BC0551E}"/>
              </a:ext>
            </a:extLst>
          </p:cNvPr>
          <p:cNvSpPr/>
          <p:nvPr/>
        </p:nvSpPr>
        <p:spPr>
          <a:xfrm>
            <a:off x="276446" y="3891515"/>
            <a:ext cx="11568224" cy="2862322"/>
          </a:xfrm>
          <a:prstGeom prst="rect">
            <a:avLst/>
          </a:prstGeom>
        </p:spPr>
        <p:txBody>
          <a:bodyPr wrap="square">
            <a:spAutoFit/>
          </a:bodyPr>
          <a:lstStyle/>
          <a:p>
            <a:pPr algn="just"/>
            <a:r>
              <a:rPr lang="ru-RU" b="1" dirty="0">
                <a:solidFill>
                  <a:schemeClr val="accent1">
                    <a:lumMod val="40000"/>
                    <a:lumOff val="60000"/>
                  </a:schemeClr>
                </a:solidFill>
                <a:latin typeface="Arial" panose="020B0604020202020204" pitchFamily="34" charset="0"/>
              </a:rPr>
              <a:t>Автогудронаторы состоят из: </a:t>
            </a:r>
            <a:r>
              <a:rPr lang="ru-RU" dirty="0">
                <a:solidFill>
                  <a:srgbClr val="FFFF00"/>
                </a:solidFill>
                <a:latin typeface="Arial" panose="020B0604020202020204" pitchFamily="34" charset="0"/>
              </a:rPr>
              <a:t>цистерны, автомобильного шасси или тягача, системы подогрева, системы перекачки и распределения битума.</a:t>
            </a:r>
          </a:p>
          <a:p>
            <a:pPr algn="just"/>
            <a:r>
              <a:rPr lang="ru-RU" dirty="0">
                <a:solidFill>
                  <a:schemeClr val="bg2">
                    <a:lumMod val="20000"/>
                    <a:lumOff val="80000"/>
                  </a:schemeClr>
                </a:solidFill>
                <a:latin typeface="Arial" panose="020B0604020202020204" pitchFamily="34" charset="0"/>
              </a:rPr>
              <a:t>1</a:t>
            </a:r>
            <a:r>
              <a:rPr lang="ru-RU" dirty="0">
                <a:solidFill>
                  <a:srgbClr val="FFFF00"/>
                </a:solidFill>
                <a:latin typeface="Arial" panose="020B0604020202020204" pitchFamily="34" charset="0"/>
              </a:rPr>
              <a:t> - шасси; </a:t>
            </a:r>
            <a:r>
              <a:rPr lang="ru-RU" dirty="0">
                <a:solidFill>
                  <a:schemeClr val="bg2">
                    <a:lumMod val="20000"/>
                    <a:lumOff val="80000"/>
                  </a:schemeClr>
                </a:solidFill>
                <a:latin typeface="Arial" panose="020B0604020202020204" pitchFamily="34" charset="0"/>
              </a:rPr>
              <a:t>2</a:t>
            </a:r>
            <a:r>
              <a:rPr lang="ru-RU" dirty="0">
                <a:solidFill>
                  <a:srgbClr val="FFFF00"/>
                </a:solidFill>
                <a:latin typeface="Arial" panose="020B0604020202020204" pitchFamily="34" charset="0"/>
              </a:rPr>
              <a:t> - термометр; </a:t>
            </a:r>
            <a:r>
              <a:rPr lang="ru-RU" dirty="0">
                <a:solidFill>
                  <a:schemeClr val="bg2">
                    <a:lumMod val="20000"/>
                    <a:lumOff val="80000"/>
                  </a:schemeClr>
                </a:solidFill>
                <a:latin typeface="Arial" panose="020B0604020202020204" pitchFamily="34" charset="0"/>
              </a:rPr>
              <a:t>3</a:t>
            </a:r>
            <a:r>
              <a:rPr lang="ru-RU" dirty="0">
                <a:solidFill>
                  <a:srgbClr val="FFFF00"/>
                </a:solidFill>
                <a:latin typeface="Arial" panose="020B0604020202020204" pitchFamily="34" charset="0"/>
              </a:rPr>
              <a:t> - цистерна; </a:t>
            </a:r>
            <a:r>
              <a:rPr lang="ru-RU" dirty="0">
                <a:solidFill>
                  <a:schemeClr val="bg2">
                    <a:lumMod val="20000"/>
                    <a:lumOff val="80000"/>
                  </a:schemeClr>
                </a:solidFill>
                <a:latin typeface="Arial" panose="020B0604020202020204" pitchFamily="34" charset="0"/>
              </a:rPr>
              <a:t>4</a:t>
            </a:r>
            <a:r>
              <a:rPr lang="ru-RU" dirty="0">
                <a:solidFill>
                  <a:srgbClr val="FFFF00"/>
                </a:solidFill>
                <a:latin typeface="Arial" panose="020B0604020202020204" pitchFamily="34" charset="0"/>
              </a:rPr>
              <a:t> - люк; </a:t>
            </a:r>
            <a:r>
              <a:rPr lang="ru-RU" dirty="0">
                <a:solidFill>
                  <a:schemeClr val="bg2">
                    <a:lumMod val="20000"/>
                    <a:lumOff val="80000"/>
                  </a:schemeClr>
                </a:solidFill>
                <a:latin typeface="Arial" panose="020B0604020202020204" pitchFamily="34" charset="0"/>
              </a:rPr>
              <a:t>5</a:t>
            </a:r>
            <a:r>
              <a:rPr lang="ru-RU" dirty="0">
                <a:solidFill>
                  <a:srgbClr val="FFFF00"/>
                </a:solidFill>
                <a:latin typeface="Arial" panose="020B0604020202020204" pitchFamily="34" charset="0"/>
              </a:rPr>
              <a:t> - фильтр; </a:t>
            </a:r>
            <a:r>
              <a:rPr lang="ru-RU" dirty="0">
                <a:solidFill>
                  <a:schemeClr val="bg2">
                    <a:lumMod val="20000"/>
                    <a:lumOff val="80000"/>
                  </a:schemeClr>
                </a:solidFill>
                <a:latin typeface="Arial" panose="020B0604020202020204" pitchFamily="34" charset="0"/>
              </a:rPr>
              <a:t>6</a:t>
            </a:r>
            <a:r>
              <a:rPr lang="ru-RU" dirty="0">
                <a:solidFill>
                  <a:srgbClr val="FFFF00"/>
                </a:solidFill>
                <a:latin typeface="Arial" panose="020B0604020202020204" pitchFamily="34" charset="0"/>
              </a:rPr>
              <a:t> - клапан; </a:t>
            </a:r>
            <a:r>
              <a:rPr lang="ru-RU" dirty="0">
                <a:solidFill>
                  <a:schemeClr val="bg2">
                    <a:lumMod val="20000"/>
                    <a:lumOff val="80000"/>
                  </a:schemeClr>
                </a:solidFill>
                <a:latin typeface="Arial" panose="020B0604020202020204" pitchFamily="34" charset="0"/>
              </a:rPr>
              <a:t>7</a:t>
            </a:r>
            <a:r>
              <a:rPr lang="ru-RU" dirty="0">
                <a:solidFill>
                  <a:srgbClr val="FFFF00"/>
                </a:solidFill>
                <a:latin typeface="Arial" panose="020B0604020202020204" pitchFamily="34" charset="0"/>
              </a:rPr>
              <a:t> - указатель уровня битума; </a:t>
            </a:r>
            <a:br>
              <a:rPr lang="ru-RU" dirty="0">
                <a:solidFill>
                  <a:srgbClr val="FFFF00"/>
                </a:solidFill>
                <a:latin typeface="Arial" panose="020B0604020202020204" pitchFamily="34" charset="0"/>
              </a:rPr>
            </a:br>
            <a:r>
              <a:rPr lang="ru-RU" dirty="0">
                <a:solidFill>
                  <a:schemeClr val="bg2">
                    <a:lumMod val="20000"/>
                    <a:lumOff val="80000"/>
                  </a:schemeClr>
                </a:solidFill>
                <a:latin typeface="Arial" panose="020B0604020202020204" pitchFamily="34" charset="0"/>
              </a:rPr>
              <a:t>8</a:t>
            </a:r>
            <a:r>
              <a:rPr lang="ru-RU" dirty="0">
                <a:solidFill>
                  <a:srgbClr val="FFFF00"/>
                </a:solidFill>
                <a:latin typeface="Arial" panose="020B0604020202020204" pitchFamily="34" charset="0"/>
              </a:rPr>
              <a:t> - стационарная горелка;</a:t>
            </a:r>
            <a:r>
              <a:rPr lang="ru-RU" dirty="0">
                <a:solidFill>
                  <a:schemeClr val="bg2">
                    <a:lumMod val="20000"/>
                    <a:lumOff val="80000"/>
                  </a:schemeClr>
                </a:solidFill>
                <a:latin typeface="Arial" panose="020B0604020202020204" pitchFamily="34" charset="0"/>
              </a:rPr>
              <a:t> 9 </a:t>
            </a:r>
            <a:r>
              <a:rPr lang="ru-RU" dirty="0">
                <a:solidFill>
                  <a:srgbClr val="FFFF00"/>
                </a:solidFill>
                <a:latin typeface="Arial" panose="020B0604020202020204" pitchFamily="34" charset="0"/>
              </a:rPr>
              <a:t>- рычаг большого крана; </a:t>
            </a:r>
            <a:r>
              <a:rPr lang="ru-RU" dirty="0">
                <a:solidFill>
                  <a:schemeClr val="bg2">
                    <a:lumMod val="20000"/>
                    <a:lumOff val="80000"/>
                  </a:schemeClr>
                </a:solidFill>
                <a:latin typeface="Arial" panose="020B0604020202020204" pitchFamily="34" charset="0"/>
              </a:rPr>
              <a:t>10</a:t>
            </a:r>
            <a:r>
              <a:rPr lang="ru-RU" dirty="0">
                <a:solidFill>
                  <a:srgbClr val="FFFF00"/>
                </a:solidFill>
                <a:latin typeface="Arial" panose="020B0604020202020204" pitchFamily="34" charset="0"/>
              </a:rPr>
              <a:t> - боль­шой кран; </a:t>
            </a:r>
            <a:r>
              <a:rPr lang="ru-RU" dirty="0">
                <a:solidFill>
                  <a:schemeClr val="bg2">
                    <a:lumMod val="20000"/>
                    <a:lumOff val="80000"/>
                  </a:schemeClr>
                </a:solidFill>
                <a:latin typeface="Arial" panose="020B0604020202020204" pitchFamily="34" charset="0"/>
              </a:rPr>
              <a:t>11</a:t>
            </a:r>
            <a:r>
              <a:rPr lang="ru-RU" dirty="0">
                <a:solidFill>
                  <a:srgbClr val="FFFF00"/>
                </a:solidFill>
                <a:latin typeface="Arial" panose="020B0604020202020204" pitchFamily="34" charset="0"/>
              </a:rPr>
              <a:t> - механизм подъема; </a:t>
            </a:r>
            <a:br>
              <a:rPr lang="ru-RU" dirty="0">
                <a:solidFill>
                  <a:srgbClr val="FFFF00"/>
                </a:solidFill>
                <a:latin typeface="Arial" panose="020B0604020202020204" pitchFamily="34" charset="0"/>
              </a:rPr>
            </a:br>
            <a:r>
              <a:rPr lang="ru-RU" dirty="0">
                <a:solidFill>
                  <a:schemeClr val="bg2">
                    <a:lumMod val="20000"/>
                    <a:lumOff val="80000"/>
                  </a:schemeClr>
                </a:solidFill>
                <a:latin typeface="Arial" panose="020B0604020202020204" pitchFamily="34" charset="0"/>
              </a:rPr>
              <a:t>12</a:t>
            </a:r>
            <a:r>
              <a:rPr lang="ru-RU" dirty="0">
                <a:solidFill>
                  <a:srgbClr val="FFFF00"/>
                </a:solidFill>
                <a:latin typeface="Arial" panose="020B0604020202020204" pitchFamily="34" charset="0"/>
              </a:rPr>
              <a:t> - битумный насос; </a:t>
            </a:r>
            <a:r>
              <a:rPr lang="ru-RU" dirty="0">
                <a:solidFill>
                  <a:schemeClr val="bg2">
                    <a:lumMod val="20000"/>
                    <a:lumOff val="80000"/>
                  </a:schemeClr>
                </a:solidFill>
                <a:latin typeface="Arial" panose="020B0604020202020204" pitchFamily="34" charset="0"/>
              </a:rPr>
              <a:t>13</a:t>
            </a:r>
            <a:r>
              <a:rPr lang="ru-RU" dirty="0">
                <a:solidFill>
                  <a:srgbClr val="FFFF00"/>
                </a:solidFill>
                <a:latin typeface="Arial" panose="020B0604020202020204" pitchFamily="34" charset="0"/>
              </a:rPr>
              <a:t> - распределитель;</a:t>
            </a:r>
          </a:p>
          <a:p>
            <a:pPr algn="just"/>
            <a:r>
              <a:rPr lang="ru-RU" dirty="0">
                <a:solidFill>
                  <a:schemeClr val="bg2">
                    <a:lumMod val="20000"/>
                    <a:lumOff val="80000"/>
                  </a:schemeClr>
                </a:solidFill>
                <a:latin typeface="Arial" panose="020B0604020202020204" pitchFamily="34" charset="0"/>
              </a:rPr>
              <a:t>Коммуникация цистерны состоит из: </a:t>
            </a:r>
            <a:r>
              <a:rPr lang="ru-RU" dirty="0">
                <a:solidFill>
                  <a:srgbClr val="FFFF00"/>
                </a:solidFill>
                <a:latin typeface="Arial" panose="020B0604020202020204" pitchFamily="34" charset="0"/>
              </a:rPr>
              <a:t>большого крана, шестеренного насоса, малых кранов и трубопроводов. </a:t>
            </a:r>
          </a:p>
          <a:p>
            <a:pPr algn="just"/>
            <a:r>
              <a:rPr lang="ru-RU" dirty="0">
                <a:solidFill>
                  <a:srgbClr val="FFFF00"/>
                </a:solidFill>
                <a:latin typeface="Arial" panose="020B0604020202020204" pitchFamily="34" charset="0"/>
              </a:rPr>
              <a:t>	</a:t>
            </a:r>
            <a:r>
              <a:rPr lang="ru-RU" dirty="0">
                <a:solidFill>
                  <a:schemeClr val="accent6">
                    <a:lumMod val="40000"/>
                    <a:lumOff val="60000"/>
                  </a:schemeClr>
                </a:solidFill>
                <a:latin typeface="Arial" panose="020B0604020202020204" pitchFamily="34" charset="0"/>
              </a:rPr>
              <a:t>Устанавливая краны в различные положения, можно осуществлять наполнение цистерны, внутреннюю циркуляцию материалов, необходимую для более быстрого и равномерного подогрева, а также розлив битума через распределитель по обрабатываемой поверхности.</a:t>
            </a:r>
            <a:endParaRPr lang="ru-RU" b="0" i="0" dirty="0">
              <a:solidFill>
                <a:schemeClr val="accent6">
                  <a:lumMod val="40000"/>
                  <a:lumOff val="60000"/>
                </a:schemeClr>
              </a:solidFill>
              <a:effectLst/>
              <a:latin typeface="Arial" panose="020B0604020202020204" pitchFamily="34" charset="0"/>
            </a:endParaRPr>
          </a:p>
        </p:txBody>
      </p:sp>
      <p:pic>
        <p:nvPicPr>
          <p:cNvPr id="3" name="Рисунок 2">
            <a:extLst>
              <a:ext uri="{FF2B5EF4-FFF2-40B4-BE49-F238E27FC236}">
                <a16:creationId xmlns:a16="http://schemas.microsoft.com/office/drawing/2014/main" id="{30E468B6-FF0D-4E6B-A65F-9BA7CBB609B8}"/>
              </a:ext>
            </a:extLst>
          </p:cNvPr>
          <p:cNvPicPr>
            <a:picLocks noChangeAspect="1"/>
          </p:cNvPicPr>
          <p:nvPr/>
        </p:nvPicPr>
        <p:blipFill>
          <a:blip r:embed="rId3"/>
          <a:stretch>
            <a:fillRect/>
          </a:stretch>
        </p:blipFill>
        <p:spPr>
          <a:xfrm>
            <a:off x="7723878" y="667733"/>
            <a:ext cx="4191676" cy="2761267"/>
          </a:xfrm>
          <a:prstGeom prst="rect">
            <a:avLst/>
          </a:prstGeom>
        </p:spPr>
      </p:pic>
    </p:spTree>
    <p:extLst>
      <p:ext uri="{BB962C8B-B14F-4D97-AF65-F5344CB8AC3E}">
        <p14:creationId xmlns:p14="http://schemas.microsoft.com/office/powerpoint/2010/main" val="15135334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8EFADB16-AE0B-4498-B862-B39B418FEA74}"/>
              </a:ext>
            </a:extLst>
          </p:cNvPr>
          <p:cNvSpPr/>
          <p:nvPr/>
        </p:nvSpPr>
        <p:spPr>
          <a:xfrm>
            <a:off x="127592" y="170121"/>
            <a:ext cx="7825561" cy="6689011"/>
          </a:xfrm>
          <a:prstGeom prst="rect">
            <a:avLst/>
          </a:prstGeom>
        </p:spPr>
        <p:txBody>
          <a:bodyPr wrap="square">
            <a:spAutoFit/>
          </a:bodyPr>
          <a:lstStyle/>
          <a:p>
            <a:pPr>
              <a:lnSpc>
                <a:spcPct val="150000"/>
              </a:lnSpc>
            </a:pPr>
            <a:r>
              <a:rPr lang="ru-RU" dirty="0">
                <a:solidFill>
                  <a:schemeClr val="bg2">
                    <a:lumMod val="20000"/>
                    <a:lumOff val="80000"/>
                  </a:schemeClr>
                </a:solidFill>
                <a:latin typeface="Helvetica Neue"/>
              </a:rPr>
              <a:t>	Для разогрева битума, застывшего в кранах и трубах, имеется одна переносная горелка, топливо к которой поступает по гибкому шлангу от специального топливного бачка. </a:t>
            </a:r>
          </a:p>
          <a:p>
            <a:pPr>
              <a:lnSpc>
                <a:spcPct val="150000"/>
              </a:lnSpc>
            </a:pPr>
            <a:r>
              <a:rPr lang="ru-RU" dirty="0">
                <a:solidFill>
                  <a:srgbClr val="FFFF00"/>
                </a:solidFill>
                <a:latin typeface="Helvetica Neue"/>
              </a:rPr>
              <a:t>	Система распределения автогудронаторов состоит из большого и двух малых регулировочных кранов, шестеренного насоса битумной, магистрали и распределительной трубы. </a:t>
            </a:r>
          </a:p>
          <a:p>
            <a:pPr>
              <a:lnSpc>
                <a:spcPct val="150000"/>
              </a:lnSpc>
            </a:pPr>
            <a:r>
              <a:rPr lang="ru-RU" dirty="0">
                <a:solidFill>
                  <a:srgbClr val="FFFF00"/>
                </a:solidFill>
                <a:latin typeface="Helvetica Neue"/>
              </a:rPr>
              <a:t>	С помощью </a:t>
            </a:r>
            <a:r>
              <a:rPr lang="ru-RU" dirty="0">
                <a:solidFill>
                  <a:schemeClr val="bg2">
                    <a:lumMod val="20000"/>
                    <a:lumOff val="80000"/>
                  </a:schemeClr>
                </a:solidFill>
                <a:latin typeface="Helvetica Neue"/>
              </a:rPr>
              <a:t>трех</a:t>
            </a:r>
            <a:r>
              <a:rPr lang="ru-RU" dirty="0">
                <a:solidFill>
                  <a:srgbClr val="FFFF00"/>
                </a:solidFill>
                <a:latin typeface="Helvetica Neue"/>
              </a:rPr>
              <a:t> кранов </a:t>
            </a:r>
            <a:r>
              <a:rPr lang="ru-RU" dirty="0">
                <a:solidFill>
                  <a:schemeClr val="bg2">
                    <a:lumMod val="20000"/>
                    <a:lumOff val="80000"/>
                  </a:schemeClr>
                </a:solidFill>
                <a:latin typeface="Helvetica Neue"/>
              </a:rPr>
              <a:t>(большого и двух малых) </a:t>
            </a:r>
            <a:r>
              <a:rPr lang="ru-RU" dirty="0">
                <a:solidFill>
                  <a:srgbClr val="FFFF00"/>
                </a:solidFill>
                <a:latin typeface="Helvetica Neue"/>
              </a:rPr>
              <a:t>можно выполнить </a:t>
            </a:r>
            <a:r>
              <a:rPr lang="ru-RU" dirty="0">
                <a:solidFill>
                  <a:schemeClr val="bg2">
                    <a:lumMod val="20000"/>
                    <a:lumOff val="80000"/>
                  </a:schemeClr>
                </a:solidFill>
                <a:latin typeface="Helvetica Neue"/>
              </a:rPr>
              <a:t>10 </a:t>
            </a:r>
            <a:r>
              <a:rPr lang="ru-RU" dirty="0">
                <a:solidFill>
                  <a:srgbClr val="FFFF00"/>
                </a:solidFill>
                <a:latin typeface="Helvetica Neue"/>
              </a:rPr>
              <a:t>технологических операций.</a:t>
            </a:r>
            <a:endParaRPr lang="ru-RU" dirty="0">
              <a:solidFill>
                <a:schemeClr val="bg2">
                  <a:lumMod val="20000"/>
                  <a:lumOff val="80000"/>
                </a:schemeClr>
              </a:solidFill>
              <a:latin typeface="Helvetica Neue"/>
            </a:endParaRPr>
          </a:p>
          <a:p>
            <a:pPr>
              <a:lnSpc>
                <a:spcPct val="150000"/>
              </a:lnSpc>
            </a:pPr>
            <a:r>
              <a:rPr lang="ru-RU" dirty="0">
                <a:solidFill>
                  <a:srgbClr val="FFFF00"/>
                </a:solidFill>
                <a:latin typeface="Helvetica Neue"/>
              </a:rPr>
              <a:t>	Шестеренный битумный насос производительностью </a:t>
            </a:r>
            <a:r>
              <a:rPr lang="ru-RU" dirty="0">
                <a:solidFill>
                  <a:schemeClr val="bg2">
                    <a:lumMod val="20000"/>
                    <a:lumOff val="80000"/>
                  </a:schemeClr>
                </a:solidFill>
                <a:latin typeface="Helvetica Neue"/>
              </a:rPr>
              <a:t>до 900 л/мин </a:t>
            </a:r>
            <a:r>
              <a:rPr lang="ru-RU" dirty="0">
                <a:solidFill>
                  <a:srgbClr val="FFFF00"/>
                </a:solidFill>
                <a:latin typeface="Helvetica Neue"/>
              </a:rPr>
              <a:t>приводится от коробки отбора мощности через карданную передачу. </a:t>
            </a:r>
          </a:p>
          <a:p>
            <a:pPr>
              <a:lnSpc>
                <a:spcPct val="150000"/>
              </a:lnSpc>
            </a:pPr>
            <a:r>
              <a:rPr lang="ru-RU" dirty="0">
                <a:solidFill>
                  <a:srgbClr val="FFFF00"/>
                </a:solidFill>
                <a:latin typeface="Helvetica Neue"/>
              </a:rPr>
              <a:t>	Битум на полотно дороги разливается через распределительные трубы с соплами, которые находятся на трубе на расстоянии </a:t>
            </a:r>
            <a:r>
              <a:rPr lang="ru-RU" dirty="0">
                <a:solidFill>
                  <a:schemeClr val="bg2">
                    <a:lumMod val="20000"/>
                    <a:lumOff val="80000"/>
                  </a:schemeClr>
                </a:solidFill>
                <a:latin typeface="Helvetica Neue"/>
              </a:rPr>
              <a:t>100 мм </a:t>
            </a:r>
            <a:r>
              <a:rPr lang="ru-RU" dirty="0">
                <a:solidFill>
                  <a:srgbClr val="FFFF00"/>
                </a:solidFill>
                <a:latin typeface="Helvetica Neue"/>
              </a:rPr>
              <a:t>одно от другого. </a:t>
            </a:r>
          </a:p>
          <a:p>
            <a:pPr>
              <a:lnSpc>
                <a:spcPct val="150000"/>
              </a:lnSpc>
            </a:pPr>
            <a:r>
              <a:rPr lang="ru-RU" dirty="0">
                <a:solidFill>
                  <a:srgbClr val="FFFF00"/>
                </a:solidFill>
                <a:latin typeface="Helvetica Neue"/>
              </a:rPr>
              <a:t>	Такое расположение сопел обеспечивает перекрытие струи битума из соседних сопел, равномерное покрытие битумом полотна дороги.</a:t>
            </a:r>
            <a:endParaRPr lang="ru-RU" b="0" i="0" dirty="0">
              <a:solidFill>
                <a:srgbClr val="FFFF00"/>
              </a:solidFill>
              <a:effectLst/>
              <a:latin typeface="Helvetica Neue"/>
            </a:endParaRPr>
          </a:p>
        </p:txBody>
      </p:sp>
      <p:pic>
        <p:nvPicPr>
          <p:cNvPr id="3" name="Рисунок 2">
            <a:extLst>
              <a:ext uri="{FF2B5EF4-FFF2-40B4-BE49-F238E27FC236}">
                <a16:creationId xmlns:a16="http://schemas.microsoft.com/office/drawing/2014/main" id="{52F07234-C41E-4874-B030-1144ED1DF4F7}"/>
              </a:ext>
            </a:extLst>
          </p:cNvPr>
          <p:cNvPicPr>
            <a:picLocks noChangeAspect="1"/>
          </p:cNvPicPr>
          <p:nvPr/>
        </p:nvPicPr>
        <p:blipFill>
          <a:blip r:embed="rId2"/>
          <a:stretch>
            <a:fillRect/>
          </a:stretch>
        </p:blipFill>
        <p:spPr>
          <a:xfrm>
            <a:off x="8065682" y="1326410"/>
            <a:ext cx="3917212" cy="2937909"/>
          </a:xfrm>
          <a:prstGeom prst="rect">
            <a:avLst/>
          </a:prstGeom>
        </p:spPr>
      </p:pic>
    </p:spTree>
    <p:extLst>
      <p:ext uri="{BB962C8B-B14F-4D97-AF65-F5344CB8AC3E}">
        <p14:creationId xmlns:p14="http://schemas.microsoft.com/office/powerpoint/2010/main" val="6395269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49910162-C930-4C45-B58C-886C413E4084}"/>
              </a:ext>
            </a:extLst>
          </p:cNvPr>
          <p:cNvSpPr/>
          <p:nvPr/>
        </p:nvSpPr>
        <p:spPr>
          <a:xfrm>
            <a:off x="191386" y="265814"/>
            <a:ext cx="5443870" cy="5447645"/>
          </a:xfrm>
          <a:prstGeom prst="rect">
            <a:avLst/>
          </a:prstGeom>
        </p:spPr>
        <p:txBody>
          <a:bodyPr wrap="square">
            <a:spAutoFit/>
          </a:bodyPr>
          <a:lstStyle/>
          <a:p>
            <a:r>
              <a:rPr lang="ru-RU" sz="2400" b="1" dirty="0">
                <a:solidFill>
                  <a:schemeClr val="accent1">
                    <a:lumMod val="40000"/>
                    <a:lumOff val="60000"/>
                  </a:schemeClr>
                </a:solidFill>
                <a:latin typeface="Helvetica Neue"/>
              </a:rPr>
              <a:t>Основными требованиями, предъявляемыми к автогудронаторам, являются:</a:t>
            </a:r>
          </a:p>
          <a:p>
            <a:r>
              <a:rPr lang="ru-RU" sz="2400" b="1" dirty="0">
                <a:solidFill>
                  <a:schemeClr val="accent1">
                    <a:lumMod val="40000"/>
                    <a:lumOff val="60000"/>
                  </a:schemeClr>
                </a:solidFill>
                <a:latin typeface="Helvetica Neue"/>
              </a:rPr>
              <a:t> </a:t>
            </a:r>
            <a:r>
              <a:rPr lang="ru-RU" dirty="0">
                <a:solidFill>
                  <a:srgbClr val="FFFF00"/>
                </a:solidFill>
                <a:latin typeface="Helvetica Neue"/>
              </a:rPr>
              <a:t>– равномерность распределения битумных материалов с точным дозированием норм розлива на единицу поверхности;</a:t>
            </a:r>
          </a:p>
          <a:p>
            <a:r>
              <a:rPr lang="ru-RU" dirty="0">
                <a:solidFill>
                  <a:srgbClr val="FFFF00"/>
                </a:solidFill>
                <a:latin typeface="Helvetica Neue"/>
              </a:rPr>
              <a:t> – возможность розлива под давлением; </a:t>
            </a:r>
          </a:p>
          <a:p>
            <a:r>
              <a:rPr lang="ru-RU" dirty="0">
                <a:solidFill>
                  <a:srgbClr val="FFFF00"/>
                </a:solidFill>
                <a:latin typeface="Helvetica Neue"/>
              </a:rPr>
              <a:t>– обеспечение сохранения температуры материала при транспортировании его без подогрева и возможность подогрева битума в процессе транспортирования до рабочей температуры </a:t>
            </a:r>
            <a:r>
              <a:rPr lang="ru-RU" dirty="0">
                <a:solidFill>
                  <a:schemeClr val="bg2">
                    <a:lumMod val="40000"/>
                    <a:lumOff val="60000"/>
                  </a:schemeClr>
                </a:solidFill>
                <a:latin typeface="Helvetica Neue"/>
              </a:rPr>
              <a:t>160-180 °С; </a:t>
            </a:r>
          </a:p>
          <a:p>
            <a:r>
              <a:rPr lang="ru-RU" dirty="0">
                <a:solidFill>
                  <a:srgbClr val="FFFF00"/>
                </a:solidFill>
                <a:latin typeface="Helvetica Neue"/>
              </a:rPr>
              <a:t>– возможность забора материалов на битумной базе из битумохранилищ и битумоплавильных котлов; </a:t>
            </a:r>
          </a:p>
          <a:p>
            <a:r>
              <a:rPr lang="ru-RU" dirty="0">
                <a:solidFill>
                  <a:srgbClr val="FFFF00"/>
                </a:solidFill>
                <a:latin typeface="Helvetica Neue"/>
              </a:rPr>
              <a:t>– возможность транспортирования битумных материалов на значительные расстояния и с требуемыми скоростями;</a:t>
            </a:r>
            <a:endParaRPr lang="ru-RU" dirty="0">
              <a:solidFill>
                <a:srgbClr val="FFFF00"/>
              </a:solidFill>
            </a:endParaRPr>
          </a:p>
        </p:txBody>
      </p:sp>
      <p:pic>
        <p:nvPicPr>
          <p:cNvPr id="3" name="Рисунок 2">
            <a:extLst>
              <a:ext uri="{FF2B5EF4-FFF2-40B4-BE49-F238E27FC236}">
                <a16:creationId xmlns:a16="http://schemas.microsoft.com/office/drawing/2014/main" id="{F00B1731-46CE-4657-88F3-63F0E02DBFF1}"/>
              </a:ext>
            </a:extLst>
          </p:cNvPr>
          <p:cNvPicPr>
            <a:picLocks noChangeAspect="1"/>
          </p:cNvPicPr>
          <p:nvPr/>
        </p:nvPicPr>
        <p:blipFill>
          <a:blip r:embed="rId2"/>
          <a:stretch>
            <a:fillRect/>
          </a:stretch>
        </p:blipFill>
        <p:spPr>
          <a:xfrm>
            <a:off x="5434455" y="179131"/>
            <a:ext cx="4730271" cy="2879617"/>
          </a:xfrm>
          <a:prstGeom prst="rect">
            <a:avLst/>
          </a:prstGeom>
        </p:spPr>
      </p:pic>
      <p:pic>
        <p:nvPicPr>
          <p:cNvPr id="2052" name="Picture 4" descr="https://fis.ru/popup_imgs/55989304.jpg">
            <a:extLst>
              <a:ext uri="{FF2B5EF4-FFF2-40B4-BE49-F238E27FC236}">
                <a16:creationId xmlns:a16="http://schemas.microsoft.com/office/drawing/2014/main" id="{591BB100-A291-4E1F-8DFC-4896096610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5721" y="3058748"/>
            <a:ext cx="5124893" cy="27866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91740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83249EEC-C2DC-4398-A95B-CCDE347E9126}"/>
              </a:ext>
            </a:extLst>
          </p:cNvPr>
          <p:cNvSpPr/>
          <p:nvPr/>
        </p:nvSpPr>
        <p:spPr>
          <a:xfrm>
            <a:off x="297712" y="180753"/>
            <a:ext cx="3902148" cy="6273256"/>
          </a:xfrm>
          <a:prstGeom prst="rect">
            <a:avLst/>
          </a:prstGeom>
        </p:spPr>
        <p:txBody>
          <a:bodyPr wrap="square">
            <a:spAutoFit/>
          </a:bodyPr>
          <a:lstStyle/>
          <a:p>
            <a:pPr>
              <a:lnSpc>
                <a:spcPct val="150000"/>
              </a:lnSpc>
            </a:pPr>
            <a:r>
              <a:rPr lang="ru-RU" b="1" dirty="0">
                <a:solidFill>
                  <a:schemeClr val="accent1">
                    <a:lumMod val="40000"/>
                    <a:lumOff val="60000"/>
                  </a:schemeClr>
                </a:solidFill>
                <a:latin typeface="Helvetica Neue"/>
              </a:rPr>
              <a:t>Автогудронатор безмоторного типа ДС-39Б (Г), (Д-640А) </a:t>
            </a:r>
            <a:r>
              <a:rPr lang="ru-RU" dirty="0">
                <a:solidFill>
                  <a:srgbClr val="FFFF00"/>
                </a:solidFill>
                <a:latin typeface="Helvetica Neue"/>
              </a:rPr>
              <a:t>монтируется на шасси автомобиля ЗИЛ-130 или КАМАЗ, ГАЗ на котором в этих целях изменяют линию выпуска отработавшего газа (глушитель устанавливают под передним буфером рамы), один из воздушных баллонов переносят с правого лонжерона на левый и крепят на новые кронштейны, запасное колесо на держателе закрепляют на раме между кабиной водителя и цистерной.</a:t>
            </a:r>
            <a:endParaRPr lang="ru-RU" dirty="0">
              <a:solidFill>
                <a:srgbClr val="FFFF00"/>
              </a:solidFill>
            </a:endParaRPr>
          </a:p>
        </p:txBody>
      </p:sp>
      <p:pic>
        <p:nvPicPr>
          <p:cNvPr id="6" name="Рисунок 5">
            <a:extLst>
              <a:ext uri="{FF2B5EF4-FFF2-40B4-BE49-F238E27FC236}">
                <a16:creationId xmlns:a16="http://schemas.microsoft.com/office/drawing/2014/main" id="{9CC331D1-CE52-4A81-98CA-4FAEFF5C5981}"/>
              </a:ext>
            </a:extLst>
          </p:cNvPr>
          <p:cNvPicPr>
            <a:picLocks noChangeAspect="1"/>
          </p:cNvPicPr>
          <p:nvPr/>
        </p:nvPicPr>
        <p:blipFill>
          <a:blip r:embed="rId2"/>
          <a:stretch>
            <a:fillRect/>
          </a:stretch>
        </p:blipFill>
        <p:spPr>
          <a:xfrm>
            <a:off x="5250712" y="180753"/>
            <a:ext cx="4348716" cy="2440113"/>
          </a:xfrm>
          <a:prstGeom prst="rect">
            <a:avLst/>
          </a:prstGeom>
        </p:spPr>
      </p:pic>
      <p:pic>
        <p:nvPicPr>
          <p:cNvPr id="7" name="Рисунок 6">
            <a:extLst>
              <a:ext uri="{FF2B5EF4-FFF2-40B4-BE49-F238E27FC236}">
                <a16:creationId xmlns:a16="http://schemas.microsoft.com/office/drawing/2014/main" id="{13344472-EB2B-453A-A6AA-EBCACB5D04B4}"/>
              </a:ext>
            </a:extLst>
          </p:cNvPr>
          <p:cNvPicPr>
            <a:picLocks noChangeAspect="1"/>
          </p:cNvPicPr>
          <p:nvPr/>
        </p:nvPicPr>
        <p:blipFill>
          <a:blip r:embed="rId3"/>
          <a:stretch>
            <a:fillRect/>
          </a:stretch>
        </p:blipFill>
        <p:spPr>
          <a:xfrm>
            <a:off x="8532627" y="2153093"/>
            <a:ext cx="3402419" cy="2551814"/>
          </a:xfrm>
          <a:prstGeom prst="rect">
            <a:avLst/>
          </a:prstGeom>
        </p:spPr>
      </p:pic>
      <p:pic>
        <p:nvPicPr>
          <p:cNvPr id="8" name="Рисунок 7">
            <a:extLst>
              <a:ext uri="{FF2B5EF4-FFF2-40B4-BE49-F238E27FC236}">
                <a16:creationId xmlns:a16="http://schemas.microsoft.com/office/drawing/2014/main" id="{8FC10876-77A0-4126-AE24-108C6997D070}"/>
              </a:ext>
            </a:extLst>
          </p:cNvPr>
          <p:cNvPicPr>
            <a:picLocks noChangeAspect="1"/>
          </p:cNvPicPr>
          <p:nvPr/>
        </p:nvPicPr>
        <p:blipFill>
          <a:blip r:embed="rId4"/>
          <a:stretch>
            <a:fillRect/>
          </a:stretch>
        </p:blipFill>
        <p:spPr>
          <a:xfrm>
            <a:off x="3936037" y="2792614"/>
            <a:ext cx="6090465" cy="4065386"/>
          </a:xfrm>
          <a:prstGeom prst="rect">
            <a:avLst/>
          </a:prstGeom>
        </p:spPr>
      </p:pic>
      <p:pic>
        <p:nvPicPr>
          <p:cNvPr id="9" name="Рисунок 8">
            <a:extLst>
              <a:ext uri="{FF2B5EF4-FFF2-40B4-BE49-F238E27FC236}">
                <a16:creationId xmlns:a16="http://schemas.microsoft.com/office/drawing/2014/main" id="{66432673-611F-44E9-ADB3-12F4B5C1AF64}"/>
              </a:ext>
            </a:extLst>
          </p:cNvPr>
          <p:cNvPicPr>
            <a:picLocks noChangeAspect="1"/>
          </p:cNvPicPr>
          <p:nvPr/>
        </p:nvPicPr>
        <p:blipFill>
          <a:blip r:embed="rId4"/>
          <a:stretch>
            <a:fillRect/>
          </a:stretch>
        </p:blipFill>
        <p:spPr>
          <a:xfrm>
            <a:off x="4088437" y="2945014"/>
            <a:ext cx="6090465" cy="4065386"/>
          </a:xfrm>
          <a:prstGeom prst="rect">
            <a:avLst/>
          </a:prstGeom>
        </p:spPr>
      </p:pic>
    </p:spTree>
    <p:extLst>
      <p:ext uri="{BB962C8B-B14F-4D97-AF65-F5344CB8AC3E}">
        <p14:creationId xmlns:p14="http://schemas.microsoft.com/office/powerpoint/2010/main" val="18229116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86DC017E-27A8-44D6-A391-270B9FE54627}"/>
              </a:ext>
            </a:extLst>
          </p:cNvPr>
          <p:cNvSpPr/>
          <p:nvPr/>
        </p:nvSpPr>
        <p:spPr>
          <a:xfrm>
            <a:off x="180754" y="138224"/>
            <a:ext cx="6400800" cy="6463308"/>
          </a:xfrm>
          <a:prstGeom prst="rect">
            <a:avLst/>
          </a:prstGeom>
        </p:spPr>
        <p:txBody>
          <a:bodyPr wrap="square">
            <a:spAutoFit/>
          </a:bodyPr>
          <a:lstStyle/>
          <a:p>
            <a:r>
              <a:rPr lang="ru-RU" b="1" dirty="0">
                <a:solidFill>
                  <a:schemeClr val="accent1">
                    <a:lumMod val="40000"/>
                    <a:lumOff val="60000"/>
                  </a:schemeClr>
                </a:solidFill>
                <a:latin typeface="Helvetica Neue"/>
              </a:rPr>
              <a:t>Цистерна </a:t>
            </a:r>
            <a:r>
              <a:rPr lang="ru-RU" dirty="0">
                <a:solidFill>
                  <a:srgbClr val="FFFF00"/>
                </a:solidFill>
                <a:latin typeface="Helvetica Neue"/>
              </a:rPr>
              <a:t>— сварная, изготовлена из листовой стали, в поперечном сечении имеет форму овала, большая ось которого расположена горизонтально. Полость цистерны разделена волнорезом (установленным для смягчения гидравлических ударов) на два сообщающихся отсека. Наверху переднего отсека имеется обечайка горловины, которая служит для наполнения цистерны битумом при установленном сетчатом фильтре, а также является лазом для осмотра, очистки и ремонта цистерны. Обечайка горловины закрывается крышкой с прокладкой при помощи рычага, шарнирно прикрепленного к кронштейну, и откидного болта с гайкой.</a:t>
            </a:r>
          </a:p>
          <a:p>
            <a:r>
              <a:rPr lang="ru-RU" dirty="0">
                <a:solidFill>
                  <a:srgbClr val="FFFF00"/>
                </a:solidFill>
                <a:latin typeface="Helvetica Neue"/>
              </a:rPr>
              <a:t>	В переднем отсеке установлена труба, которая верхней частью входит в колпак и сообщается с атмосферой. </a:t>
            </a:r>
          </a:p>
          <a:p>
            <a:r>
              <a:rPr lang="ru-RU" dirty="0">
                <a:solidFill>
                  <a:srgbClr val="FFFF00"/>
                </a:solidFill>
                <a:latin typeface="Helvetica Neue"/>
              </a:rPr>
              <a:t>	Труба служит для слива излишка подогреваемых битумных материалов и уравнивания давления в цистерне с атмосферным. </a:t>
            </a:r>
          </a:p>
          <a:p>
            <a:r>
              <a:rPr lang="ru-RU" dirty="0">
                <a:solidFill>
                  <a:srgbClr val="FFFF00"/>
                </a:solidFill>
                <a:latin typeface="Helvetica Neue"/>
              </a:rPr>
              <a:t>	В заднем отсеке сверху и снизу обечайки приварены фланцы для установки клапана. Тарелка клапана открывает или закрывает отверстие во фланце, сообщая или разобщая полость цистерны с большим краном. </a:t>
            </a:r>
          </a:p>
          <a:p>
            <a:r>
              <a:rPr lang="ru-RU" dirty="0">
                <a:solidFill>
                  <a:srgbClr val="FFFF00"/>
                </a:solidFill>
                <a:latin typeface="Helvetica Neue"/>
              </a:rPr>
              <a:t>	В транспортном положении клапан закрыт.</a:t>
            </a:r>
            <a:endParaRPr lang="ru-RU" b="0" i="0" dirty="0">
              <a:solidFill>
                <a:srgbClr val="FFFF00"/>
              </a:solidFill>
              <a:effectLst/>
              <a:latin typeface="Helvetica Neue"/>
            </a:endParaRPr>
          </a:p>
        </p:txBody>
      </p:sp>
      <p:pic>
        <p:nvPicPr>
          <p:cNvPr id="3" name="Рисунок 2">
            <a:extLst>
              <a:ext uri="{FF2B5EF4-FFF2-40B4-BE49-F238E27FC236}">
                <a16:creationId xmlns:a16="http://schemas.microsoft.com/office/drawing/2014/main" id="{2FBFEC9A-A060-4EF2-9C31-A2AEB5A540FB}"/>
              </a:ext>
            </a:extLst>
          </p:cNvPr>
          <p:cNvPicPr>
            <a:picLocks noChangeAspect="1"/>
          </p:cNvPicPr>
          <p:nvPr/>
        </p:nvPicPr>
        <p:blipFill>
          <a:blip r:embed="rId2"/>
          <a:stretch>
            <a:fillRect/>
          </a:stretch>
        </p:blipFill>
        <p:spPr>
          <a:xfrm>
            <a:off x="6912050" y="1336950"/>
            <a:ext cx="4996416" cy="2812982"/>
          </a:xfrm>
          <a:prstGeom prst="rect">
            <a:avLst/>
          </a:prstGeom>
        </p:spPr>
      </p:pic>
    </p:spTree>
    <p:extLst>
      <p:ext uri="{BB962C8B-B14F-4D97-AF65-F5344CB8AC3E}">
        <p14:creationId xmlns:p14="http://schemas.microsoft.com/office/powerpoint/2010/main" val="7871055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4ABAC9E3-D5B2-47CF-897C-C081E3E32368}"/>
              </a:ext>
            </a:extLst>
          </p:cNvPr>
          <p:cNvSpPr/>
          <p:nvPr/>
        </p:nvSpPr>
        <p:spPr>
          <a:xfrm>
            <a:off x="233916" y="138223"/>
            <a:ext cx="5358810" cy="6463308"/>
          </a:xfrm>
          <a:prstGeom prst="rect">
            <a:avLst/>
          </a:prstGeom>
        </p:spPr>
        <p:txBody>
          <a:bodyPr wrap="square">
            <a:spAutoFit/>
          </a:bodyPr>
          <a:lstStyle/>
          <a:p>
            <a:r>
              <a:rPr lang="ru-RU" b="1" dirty="0">
                <a:solidFill>
                  <a:schemeClr val="accent1">
                    <a:lumMod val="40000"/>
                    <a:lumOff val="60000"/>
                  </a:schemeClr>
                </a:solidFill>
                <a:latin typeface="Helvetica Neue"/>
              </a:rPr>
              <a:t>В цистерне установлен указатель уровня битумного материала. </a:t>
            </a:r>
          </a:p>
          <a:p>
            <a:r>
              <a:rPr lang="ru-RU" b="1" dirty="0">
                <a:solidFill>
                  <a:schemeClr val="accent1">
                    <a:lumMod val="40000"/>
                    <a:lumOff val="60000"/>
                  </a:schemeClr>
                </a:solidFill>
                <a:latin typeface="Helvetica Neue"/>
              </a:rPr>
              <a:t>	</a:t>
            </a:r>
            <a:r>
              <a:rPr lang="ru-RU" dirty="0">
                <a:solidFill>
                  <a:schemeClr val="bg2">
                    <a:lumMod val="20000"/>
                    <a:lumOff val="80000"/>
                  </a:schemeClr>
                </a:solidFill>
                <a:latin typeface="Helvetica Neue"/>
              </a:rPr>
              <a:t>При наполнении или опорожнении цистерны поплавок указателя своими стойками двигается по направляющей цистерны, поворачивает валик и установленный на нем зубчатый сектор, который находится в зацеплении с конической шестерней, расположенной на оси стрелки, указывающей количество материала в цистерне. </a:t>
            </a:r>
          </a:p>
          <a:p>
            <a:r>
              <a:rPr lang="ru-RU" dirty="0">
                <a:solidFill>
                  <a:srgbClr val="FFFF00"/>
                </a:solidFill>
                <a:latin typeface="Helvetica Neue"/>
              </a:rPr>
              <a:t>	Ось стрелки установлена в кронштейне, прикрепленном к заднему днищу цистерны, и выходит наружу через сальник, предотвращающий вытекание битумного материала из цистерны.</a:t>
            </a:r>
          </a:p>
          <a:p>
            <a:r>
              <a:rPr lang="ru-RU" dirty="0">
                <a:solidFill>
                  <a:srgbClr val="FFFF00"/>
                </a:solidFill>
                <a:latin typeface="Helvetica Neue"/>
              </a:rPr>
              <a:t>	</a:t>
            </a:r>
            <a:r>
              <a:rPr lang="ru-RU" dirty="0">
                <a:solidFill>
                  <a:schemeClr val="bg2">
                    <a:lumMod val="20000"/>
                    <a:lumOff val="80000"/>
                  </a:schemeClr>
                </a:solidFill>
                <a:latin typeface="Helvetica Neue"/>
              </a:rPr>
              <a:t>Цистерну устанавливают опорами на деревянные брусья, которые ставят на раму шасси и крепят к ней хомутами.</a:t>
            </a:r>
          </a:p>
          <a:p>
            <a:r>
              <a:rPr lang="ru-RU" dirty="0">
                <a:solidFill>
                  <a:srgbClr val="FFFF00"/>
                </a:solidFill>
                <a:latin typeface="Helvetica Neue"/>
              </a:rPr>
              <a:t>	Коммуникация цистерны состоит из большого крана, шестеренного насоса, малых кранов и трубопроводов: циркуляции, приемного, выдачи, напорного, возврата и промывки коммуникации.</a:t>
            </a:r>
            <a:endParaRPr lang="ru-RU" b="0" i="0" dirty="0">
              <a:solidFill>
                <a:srgbClr val="FFFF00"/>
              </a:solidFill>
              <a:effectLst/>
              <a:latin typeface="Helvetica Neue"/>
            </a:endParaRPr>
          </a:p>
        </p:txBody>
      </p:sp>
      <p:pic>
        <p:nvPicPr>
          <p:cNvPr id="3" name="Рисунок 2">
            <a:extLst>
              <a:ext uri="{FF2B5EF4-FFF2-40B4-BE49-F238E27FC236}">
                <a16:creationId xmlns:a16="http://schemas.microsoft.com/office/drawing/2014/main" id="{6619C974-20E1-4482-9A81-015049A26FDE}"/>
              </a:ext>
            </a:extLst>
          </p:cNvPr>
          <p:cNvPicPr>
            <a:picLocks noChangeAspect="1"/>
          </p:cNvPicPr>
          <p:nvPr/>
        </p:nvPicPr>
        <p:blipFill>
          <a:blip r:embed="rId2"/>
          <a:stretch>
            <a:fillRect/>
          </a:stretch>
        </p:blipFill>
        <p:spPr>
          <a:xfrm>
            <a:off x="5434124" y="1520372"/>
            <a:ext cx="6523960" cy="3209788"/>
          </a:xfrm>
          <a:prstGeom prst="rect">
            <a:avLst/>
          </a:prstGeom>
        </p:spPr>
      </p:pic>
    </p:spTree>
    <p:extLst>
      <p:ext uri="{BB962C8B-B14F-4D97-AF65-F5344CB8AC3E}">
        <p14:creationId xmlns:p14="http://schemas.microsoft.com/office/powerpoint/2010/main" val="15090644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47B4CB06-707A-443F-B2C6-32C2D96D031C}"/>
              </a:ext>
            </a:extLst>
          </p:cNvPr>
          <p:cNvSpPr/>
          <p:nvPr/>
        </p:nvSpPr>
        <p:spPr>
          <a:xfrm>
            <a:off x="212652" y="159488"/>
            <a:ext cx="10271050" cy="6463308"/>
          </a:xfrm>
          <a:prstGeom prst="rect">
            <a:avLst/>
          </a:prstGeom>
        </p:spPr>
        <p:txBody>
          <a:bodyPr wrap="square">
            <a:spAutoFit/>
          </a:bodyPr>
          <a:lstStyle/>
          <a:p>
            <a:r>
              <a:rPr lang="ru-RU" b="1" dirty="0">
                <a:solidFill>
                  <a:schemeClr val="accent1">
                    <a:lumMod val="40000"/>
                    <a:lumOff val="60000"/>
                  </a:schemeClr>
                </a:solidFill>
                <a:latin typeface="Helvetica Neue"/>
              </a:rPr>
              <a:t>Распределитель автогудронатора состоит </a:t>
            </a:r>
            <a:r>
              <a:rPr lang="ru-RU" dirty="0">
                <a:solidFill>
                  <a:srgbClr val="FFFF00"/>
                </a:solidFill>
                <a:latin typeface="Helvetica Neue"/>
              </a:rPr>
              <a:t>из центрального, левого и правого распределителей. 	Центральная распределительная труба — квадратного сечения, с патрубками на концах: – левым патрубком, в котором устанавливается фильтр, труба соединяется с напорным трубопроводом, правым — с трубопроводом возврата. </a:t>
            </a:r>
          </a:p>
          <a:p>
            <a:r>
              <a:rPr lang="ru-RU" dirty="0">
                <a:solidFill>
                  <a:srgbClr val="FFFF00"/>
                </a:solidFill>
                <a:latin typeface="Helvetica Neue"/>
              </a:rPr>
              <a:t>	Соединение труб — шарнирное, что обеспечивает вращение левого и правого распределителей относительно вертикальной оси патрубков центрального распределителя. Это дает возможность при работе автогудронатора быстро изменять ширину розлива.</a:t>
            </a:r>
          </a:p>
          <a:p>
            <a:r>
              <a:rPr lang="ru-RU" dirty="0">
                <a:solidFill>
                  <a:srgbClr val="FFFF00"/>
                </a:solidFill>
                <a:latin typeface="Helvetica Neue"/>
              </a:rPr>
              <a:t>	Левая и правая распределительные трубы — квадратного сечения и разделены горизонтальной перегородкой. Разделенные полости служат для циркуляции битума в системе.</a:t>
            </a:r>
          </a:p>
          <a:p>
            <a:r>
              <a:rPr lang="ru-RU" dirty="0">
                <a:solidFill>
                  <a:srgbClr val="FFFF00"/>
                </a:solidFill>
                <a:latin typeface="Helvetica Neue"/>
              </a:rPr>
              <a:t>	В нижней полости центрального распределителя имеются отверстия для установки форсунок на расстоянии 190 мм одна от другой. Форсунка состоит из корпуса, закрепленного на распределительной трубе двумя шпильками, пробки с </a:t>
            </a:r>
            <a:r>
              <a:rPr lang="ru-RU" dirty="0" err="1">
                <a:solidFill>
                  <a:srgbClr val="FFFF00"/>
                </a:solidFill>
                <a:latin typeface="Helvetica Neue"/>
              </a:rPr>
              <a:t>завихрителем</a:t>
            </a:r>
            <a:r>
              <a:rPr lang="ru-RU" dirty="0">
                <a:solidFill>
                  <a:srgbClr val="FFFF00"/>
                </a:solidFill>
                <a:latin typeface="Helvetica Neue"/>
              </a:rPr>
              <a:t> и соплом. На пробке имеется поводок для ее вращения.</a:t>
            </a:r>
          </a:p>
          <a:p>
            <a:r>
              <a:rPr lang="ru-RU" dirty="0">
                <a:solidFill>
                  <a:srgbClr val="FFFF00"/>
                </a:solidFill>
                <a:latin typeface="Helvetica Neue"/>
              </a:rPr>
              <a:t>	К центральной распределительной трубе крепятся две пневмокамеры, перемещающие своими мембранами рейку относительно распределительной трубы. При этом пальцы рейки, входящие в пазы поводков форсунок, вращают пробки, закрывая или открывая форсунки.</a:t>
            </a:r>
          </a:p>
          <a:p>
            <a:r>
              <a:rPr lang="ru-RU" dirty="0">
                <a:solidFill>
                  <a:srgbClr val="FFFF00"/>
                </a:solidFill>
                <a:latin typeface="Helvetica Neue"/>
              </a:rPr>
              <a:t>	Рейки левого, правого и концевого распределителей соединяются с центральной рейкой при помощи накидной защелки (при необходимости работы этих распределителей). В транспортном положении левый и правый распределители складываются и фиксируются стопорами. Концевой распределитель крепится на раме автомобиля.</a:t>
            </a:r>
          </a:p>
          <a:p>
            <a:r>
              <a:rPr lang="ru-RU" dirty="0">
                <a:solidFill>
                  <a:srgbClr val="FFFF00"/>
                </a:solidFill>
                <a:latin typeface="Helvetica Neue"/>
              </a:rPr>
              <a:t>	Автогудронатор снабжен ручным распределителем, который применяют при небольших ремонтных работах, а также при заделке пропусков на полотне дороги.</a:t>
            </a:r>
            <a:endParaRPr lang="ru-RU" b="0" i="0" dirty="0">
              <a:solidFill>
                <a:srgbClr val="FFFF00"/>
              </a:solidFill>
              <a:effectLst/>
              <a:latin typeface="Helvetica Neue"/>
            </a:endParaRPr>
          </a:p>
        </p:txBody>
      </p:sp>
    </p:spTree>
    <p:extLst>
      <p:ext uri="{BB962C8B-B14F-4D97-AF65-F5344CB8AC3E}">
        <p14:creationId xmlns:p14="http://schemas.microsoft.com/office/powerpoint/2010/main" val="28515992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94840C09-5C0E-43A5-ADFD-8769314A48F2}"/>
              </a:ext>
            </a:extLst>
          </p:cNvPr>
          <p:cNvSpPr/>
          <p:nvPr/>
        </p:nvSpPr>
        <p:spPr>
          <a:xfrm>
            <a:off x="212652" y="1"/>
            <a:ext cx="5263116" cy="6100131"/>
          </a:xfrm>
          <a:prstGeom prst="rect">
            <a:avLst/>
          </a:prstGeom>
        </p:spPr>
        <p:txBody>
          <a:bodyPr wrap="square">
            <a:spAutoFit/>
          </a:bodyPr>
          <a:lstStyle/>
          <a:p>
            <a:r>
              <a:rPr lang="ru-RU" b="1" dirty="0">
                <a:solidFill>
                  <a:schemeClr val="accent1">
                    <a:lumMod val="40000"/>
                    <a:lumOff val="60000"/>
                  </a:schemeClr>
                </a:solidFill>
                <a:latin typeface="Helvetica Neue"/>
              </a:rPr>
              <a:t>Привод битумного насоса осуществляется следующим образом: </a:t>
            </a:r>
          </a:p>
          <a:p>
            <a:pPr>
              <a:lnSpc>
                <a:spcPct val="200000"/>
              </a:lnSpc>
            </a:pPr>
            <a:r>
              <a:rPr lang="ru-RU" dirty="0">
                <a:solidFill>
                  <a:srgbClr val="FFFF00"/>
                </a:solidFill>
                <a:latin typeface="Helvetica Neue"/>
              </a:rPr>
              <a:t>крутящий момент от двигателя шасси передается на коробку передач — коробку отбора мощности — карданную передачу на насос. Коробка отбора мощности — трехскоростная, установлена на фланце правого (по ходу автомобиля) люка коробки передач. </a:t>
            </a:r>
          </a:p>
          <a:p>
            <a:pPr>
              <a:lnSpc>
                <a:spcPct val="200000"/>
              </a:lnSpc>
            </a:pPr>
            <a:r>
              <a:rPr lang="ru-RU" dirty="0">
                <a:solidFill>
                  <a:srgbClr val="FFFF00"/>
                </a:solidFill>
                <a:latin typeface="Helvetica Neue"/>
              </a:rPr>
              <a:t>Привод коробки отбора мощности осуществляется от блока шестерен заднего хода коробки передач.</a:t>
            </a:r>
            <a:endParaRPr lang="ru-RU" dirty="0">
              <a:solidFill>
                <a:srgbClr val="FFFF00"/>
              </a:solidFill>
            </a:endParaRPr>
          </a:p>
        </p:txBody>
      </p:sp>
      <p:pic>
        <p:nvPicPr>
          <p:cNvPr id="3" name="Рисунок 2">
            <a:extLst>
              <a:ext uri="{FF2B5EF4-FFF2-40B4-BE49-F238E27FC236}">
                <a16:creationId xmlns:a16="http://schemas.microsoft.com/office/drawing/2014/main" id="{ED7D21AD-34CE-404C-9F05-8C06F32F3ED2}"/>
              </a:ext>
            </a:extLst>
          </p:cNvPr>
          <p:cNvPicPr>
            <a:picLocks noChangeAspect="1"/>
          </p:cNvPicPr>
          <p:nvPr/>
        </p:nvPicPr>
        <p:blipFill>
          <a:blip r:embed="rId2"/>
          <a:stretch>
            <a:fillRect/>
          </a:stretch>
        </p:blipFill>
        <p:spPr>
          <a:xfrm>
            <a:off x="6096000" y="1842090"/>
            <a:ext cx="5100084" cy="3825063"/>
          </a:xfrm>
          <a:prstGeom prst="rect">
            <a:avLst/>
          </a:prstGeom>
        </p:spPr>
      </p:pic>
    </p:spTree>
    <p:extLst>
      <p:ext uri="{BB962C8B-B14F-4D97-AF65-F5344CB8AC3E}">
        <p14:creationId xmlns:p14="http://schemas.microsoft.com/office/powerpoint/2010/main" val="9677007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CC305EBF-2B21-4CF1-9090-17D58C16FB89}"/>
              </a:ext>
            </a:extLst>
          </p:cNvPr>
          <p:cNvSpPr/>
          <p:nvPr/>
        </p:nvSpPr>
        <p:spPr>
          <a:xfrm>
            <a:off x="223284" y="233916"/>
            <a:ext cx="6581553" cy="5546134"/>
          </a:xfrm>
          <a:prstGeom prst="rect">
            <a:avLst/>
          </a:prstGeom>
        </p:spPr>
        <p:txBody>
          <a:bodyPr wrap="square">
            <a:spAutoFit/>
          </a:bodyPr>
          <a:lstStyle/>
          <a:p>
            <a:pPr>
              <a:lnSpc>
                <a:spcPct val="200000"/>
              </a:lnSpc>
            </a:pPr>
            <a:r>
              <a:rPr lang="ru-RU" b="1" dirty="0">
                <a:solidFill>
                  <a:schemeClr val="accent1">
                    <a:lumMod val="40000"/>
                    <a:lumOff val="60000"/>
                  </a:schemeClr>
                </a:solidFill>
                <a:latin typeface="Helvetica Neue"/>
              </a:rPr>
              <a:t>Топливная система автогудронатора </a:t>
            </a:r>
            <a:r>
              <a:rPr lang="ru-RU" dirty="0">
                <a:solidFill>
                  <a:srgbClr val="FFFF00"/>
                </a:solidFill>
                <a:latin typeface="Helvetica Neue"/>
              </a:rPr>
              <a:t>аналогична описанной у </a:t>
            </a:r>
            <a:r>
              <a:rPr lang="ru-RU" dirty="0" err="1">
                <a:solidFill>
                  <a:srgbClr val="FFFF00"/>
                </a:solidFill>
                <a:latin typeface="Helvetica Neue"/>
              </a:rPr>
              <a:t>автобитумовоза</a:t>
            </a:r>
            <a:r>
              <a:rPr lang="ru-RU" dirty="0">
                <a:solidFill>
                  <a:srgbClr val="FFFF00"/>
                </a:solidFill>
                <a:latin typeface="Helvetica Neue"/>
              </a:rPr>
              <a:t> и состоит из топливного бака, топливопровода, воздухопровода, двух стационарных и одной переносной горелок. </a:t>
            </a:r>
          </a:p>
          <a:p>
            <a:pPr>
              <a:lnSpc>
                <a:spcPct val="200000"/>
              </a:lnSpc>
            </a:pPr>
            <a:r>
              <a:rPr lang="ru-RU" dirty="0">
                <a:solidFill>
                  <a:srgbClr val="FFFF00"/>
                </a:solidFill>
                <a:latin typeface="Helvetica Neue"/>
              </a:rPr>
              <a:t>	Топливный бак объемом </a:t>
            </a:r>
            <a:r>
              <a:rPr lang="ru-RU" dirty="0">
                <a:solidFill>
                  <a:schemeClr val="bg2">
                    <a:lumMod val="20000"/>
                    <a:lumOff val="80000"/>
                  </a:schemeClr>
                </a:solidFill>
                <a:latin typeface="Helvetica Neue"/>
              </a:rPr>
              <a:t>20 л </a:t>
            </a:r>
            <a:r>
              <a:rPr lang="ru-RU" dirty="0">
                <a:solidFill>
                  <a:srgbClr val="FFFF00"/>
                </a:solidFill>
                <a:latin typeface="Helvetica Neue"/>
              </a:rPr>
              <a:t>установлен на правом крыле автогудронатора и имеет воздушный клапан, отрегулированный на давление </a:t>
            </a:r>
            <a:r>
              <a:rPr lang="ru-RU" dirty="0">
                <a:solidFill>
                  <a:schemeClr val="bg2">
                    <a:lumMod val="20000"/>
                    <a:lumOff val="80000"/>
                  </a:schemeClr>
                </a:solidFill>
                <a:latin typeface="Helvetica Neue"/>
              </a:rPr>
              <a:t>4,5 кгс/см2. </a:t>
            </a:r>
          </a:p>
          <a:p>
            <a:pPr>
              <a:lnSpc>
                <a:spcPct val="200000"/>
              </a:lnSpc>
            </a:pPr>
            <a:r>
              <a:rPr lang="ru-RU" dirty="0">
                <a:solidFill>
                  <a:srgbClr val="FFFF00"/>
                </a:solidFill>
                <a:latin typeface="Helvetica Neue"/>
              </a:rPr>
              <a:t>	При повышении давления в баке клапан автоматически открывается, поддерживая давление в топливной системе не выше </a:t>
            </a:r>
            <a:r>
              <a:rPr lang="ru-RU" dirty="0">
                <a:solidFill>
                  <a:schemeClr val="bg2">
                    <a:lumMod val="20000"/>
                    <a:lumOff val="80000"/>
                  </a:schemeClr>
                </a:solidFill>
                <a:latin typeface="Helvetica Neue"/>
              </a:rPr>
              <a:t>4,5 кгс/см2.</a:t>
            </a:r>
            <a:endParaRPr lang="ru-RU" dirty="0">
              <a:solidFill>
                <a:schemeClr val="bg2">
                  <a:lumMod val="20000"/>
                  <a:lumOff val="80000"/>
                </a:schemeClr>
              </a:solidFill>
            </a:endParaRPr>
          </a:p>
        </p:txBody>
      </p:sp>
      <p:pic>
        <p:nvPicPr>
          <p:cNvPr id="4098" name="Picture 2" descr="https://st48.stpulscen.ru/images/product/286/282/750_big.jpg">
            <a:extLst>
              <a:ext uri="{FF2B5EF4-FFF2-40B4-BE49-F238E27FC236}">
                <a16:creationId xmlns:a16="http://schemas.microsoft.com/office/drawing/2014/main" id="{F9F649AA-85AC-47AC-958B-B2DD7FABE7B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76214" y="2153093"/>
            <a:ext cx="4302642" cy="32269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91630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998DDE8D-6749-4FCD-ABD2-DC0A014C5127}"/>
              </a:ext>
            </a:extLst>
          </p:cNvPr>
          <p:cNvSpPr/>
          <p:nvPr/>
        </p:nvSpPr>
        <p:spPr>
          <a:xfrm>
            <a:off x="404038" y="191386"/>
            <a:ext cx="5443870" cy="5546134"/>
          </a:xfrm>
          <a:prstGeom prst="rect">
            <a:avLst/>
          </a:prstGeom>
        </p:spPr>
        <p:txBody>
          <a:bodyPr wrap="square">
            <a:spAutoFit/>
          </a:bodyPr>
          <a:lstStyle/>
          <a:p>
            <a:pPr>
              <a:lnSpc>
                <a:spcPct val="200000"/>
              </a:lnSpc>
            </a:pPr>
            <a:r>
              <a:rPr lang="ru-RU" dirty="0">
                <a:solidFill>
                  <a:srgbClr val="FFFF00"/>
                </a:solidFill>
                <a:latin typeface="Helvetica Neue"/>
              </a:rPr>
              <a:t>Стационарные горелки установлены на фланцах жаровых труб и могут работать независимо друг от друга. </a:t>
            </a:r>
          </a:p>
          <a:p>
            <a:pPr>
              <a:lnSpc>
                <a:spcPct val="200000"/>
              </a:lnSpc>
            </a:pPr>
            <a:r>
              <a:rPr lang="ru-RU" dirty="0">
                <a:solidFill>
                  <a:srgbClr val="FFFF00"/>
                </a:solidFill>
                <a:latin typeface="Helvetica Neue"/>
              </a:rPr>
              <a:t>	Они предназначены для разогрева битумных материалов в цистерне. 	Переносная горелка, подсоединяемая к топливной системе рукавом, имеет отдельный вентиль и предназначена для разогрева застывших битумных материалов внутри трубопроводов или насоса.</a:t>
            </a:r>
            <a:endParaRPr lang="ru-RU" dirty="0">
              <a:solidFill>
                <a:srgbClr val="FFFF00"/>
              </a:solidFill>
            </a:endParaRPr>
          </a:p>
        </p:txBody>
      </p:sp>
      <p:pic>
        <p:nvPicPr>
          <p:cNvPr id="3" name="Рисунок 2">
            <a:extLst>
              <a:ext uri="{FF2B5EF4-FFF2-40B4-BE49-F238E27FC236}">
                <a16:creationId xmlns:a16="http://schemas.microsoft.com/office/drawing/2014/main" id="{684A9486-A4E2-4242-949B-90DAB0FF4474}"/>
              </a:ext>
            </a:extLst>
          </p:cNvPr>
          <p:cNvPicPr>
            <a:picLocks noChangeAspect="1"/>
          </p:cNvPicPr>
          <p:nvPr/>
        </p:nvPicPr>
        <p:blipFill>
          <a:blip r:embed="rId2"/>
          <a:stretch>
            <a:fillRect/>
          </a:stretch>
        </p:blipFill>
        <p:spPr>
          <a:xfrm>
            <a:off x="5847908" y="1707337"/>
            <a:ext cx="5862084" cy="4030183"/>
          </a:xfrm>
          <a:prstGeom prst="rect">
            <a:avLst/>
          </a:prstGeom>
        </p:spPr>
      </p:pic>
    </p:spTree>
    <p:extLst>
      <p:ext uri="{BB962C8B-B14F-4D97-AF65-F5344CB8AC3E}">
        <p14:creationId xmlns:p14="http://schemas.microsoft.com/office/powerpoint/2010/main" val="37261685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22017310-60D2-4E94-BE25-09B2510C527A}"/>
              </a:ext>
            </a:extLst>
          </p:cNvPr>
          <p:cNvSpPr/>
          <p:nvPr/>
        </p:nvSpPr>
        <p:spPr>
          <a:xfrm>
            <a:off x="138223" y="0"/>
            <a:ext cx="8325293" cy="7242752"/>
          </a:xfrm>
          <a:prstGeom prst="rect">
            <a:avLst/>
          </a:prstGeom>
        </p:spPr>
        <p:txBody>
          <a:bodyPr wrap="square">
            <a:spAutoFit/>
          </a:bodyPr>
          <a:lstStyle/>
          <a:p>
            <a:pPr>
              <a:lnSpc>
                <a:spcPct val="150000"/>
              </a:lnSpc>
            </a:pPr>
            <a:r>
              <a:rPr lang="ru-RU" sz="2400" b="1" dirty="0">
                <a:solidFill>
                  <a:schemeClr val="accent1">
                    <a:lumMod val="40000"/>
                    <a:lumOff val="60000"/>
                  </a:schemeClr>
                </a:solidFill>
                <a:latin typeface="Helvetica Neue"/>
              </a:rPr>
              <a:t>Автогудронаторы (индекс ДС)  предназначены </a:t>
            </a:r>
            <a:r>
              <a:rPr lang="ru-RU" dirty="0">
                <a:solidFill>
                  <a:schemeClr val="accent1">
                    <a:lumMod val="40000"/>
                    <a:lumOff val="60000"/>
                  </a:schemeClr>
                </a:solidFill>
                <a:latin typeface="Helvetica Neue"/>
              </a:rPr>
              <a:t>для перевозки и распределения под давлением горячих или холодных битуминозных материалов (битумов, дегтей, эмульсий)</a:t>
            </a:r>
            <a:r>
              <a:rPr lang="ru-RU" dirty="0">
                <a:solidFill>
                  <a:srgbClr val="FFFF00"/>
                </a:solidFill>
                <a:latin typeface="Helvetica Neue"/>
              </a:rPr>
              <a:t> при постройке и ремонте черных, гравийных и щебеночных дорог способом пропитки, полупропитки или поверхностной обработки, для промасливания и стабилизации грунта при постройке улучшенных грунтовых дорог и аэродромов методом смешения. 	</a:t>
            </a:r>
            <a:r>
              <a:rPr lang="ru-RU" dirty="0">
                <a:solidFill>
                  <a:schemeClr val="bg2">
                    <a:lumMod val="40000"/>
                    <a:lumOff val="60000"/>
                  </a:schemeClr>
                </a:solidFill>
                <a:latin typeface="Helvetica Neue"/>
              </a:rPr>
              <a:t>Автогудронаторы монтируются </a:t>
            </a:r>
            <a:r>
              <a:rPr lang="ru-RU" dirty="0">
                <a:solidFill>
                  <a:srgbClr val="FFFF00"/>
                </a:solidFill>
                <a:latin typeface="Helvetica Neue"/>
              </a:rPr>
              <a:t>на автомобильных шасси или компонуются на полуприцепах и автомобильных седельных тягачах. </a:t>
            </a:r>
          </a:p>
          <a:p>
            <a:pPr>
              <a:lnSpc>
                <a:spcPct val="150000"/>
              </a:lnSpc>
            </a:pPr>
            <a:r>
              <a:rPr lang="ru-RU" dirty="0">
                <a:solidFill>
                  <a:srgbClr val="FFFF00"/>
                </a:solidFill>
                <a:latin typeface="Helvetica Neue"/>
              </a:rPr>
              <a:t>	</a:t>
            </a:r>
            <a:r>
              <a:rPr lang="ru-RU" dirty="0">
                <a:solidFill>
                  <a:schemeClr val="bg2">
                    <a:lumMod val="40000"/>
                    <a:lumOff val="60000"/>
                  </a:schemeClr>
                </a:solidFill>
                <a:latin typeface="Helvetica Neue"/>
              </a:rPr>
              <a:t>Конструкция автогудронаторов предусматривает </a:t>
            </a:r>
            <a:r>
              <a:rPr lang="ru-RU" dirty="0">
                <a:solidFill>
                  <a:srgbClr val="FFFF00"/>
                </a:solidFill>
                <a:latin typeface="Helvetica Neue"/>
              </a:rPr>
              <a:t>выполнение следующих операций с битумными материалами: равномерное их распределение, согласно установленным нормам розлива, распределение ручным распределителем, сохранение температуры в цистерне при транспортировании материалов без подогрева, подогрев в цистерне до рабочей температуры, забор из битумоплавильных котлов и битумохранилищ, перекачивание минуя цистерну, транспортирование к месту работ.</a:t>
            </a:r>
            <a:endParaRPr lang="ru-RU" dirty="0">
              <a:solidFill>
                <a:srgbClr val="FFFF00"/>
              </a:solidFill>
            </a:endParaRPr>
          </a:p>
        </p:txBody>
      </p:sp>
      <p:pic>
        <p:nvPicPr>
          <p:cNvPr id="3" name="Рисунок 2">
            <a:extLst>
              <a:ext uri="{FF2B5EF4-FFF2-40B4-BE49-F238E27FC236}">
                <a16:creationId xmlns:a16="http://schemas.microsoft.com/office/drawing/2014/main" id="{CF45E979-3144-435C-8527-85EDC94B0D5E}"/>
              </a:ext>
            </a:extLst>
          </p:cNvPr>
          <p:cNvPicPr>
            <a:picLocks noChangeAspect="1"/>
          </p:cNvPicPr>
          <p:nvPr/>
        </p:nvPicPr>
        <p:blipFill>
          <a:blip r:embed="rId2"/>
          <a:stretch>
            <a:fillRect/>
          </a:stretch>
        </p:blipFill>
        <p:spPr>
          <a:xfrm>
            <a:off x="8333377" y="4161162"/>
            <a:ext cx="3611525" cy="2412196"/>
          </a:xfrm>
          <a:prstGeom prst="rect">
            <a:avLst/>
          </a:prstGeom>
        </p:spPr>
      </p:pic>
      <p:pic>
        <p:nvPicPr>
          <p:cNvPr id="4" name="Рисунок 3">
            <a:extLst>
              <a:ext uri="{FF2B5EF4-FFF2-40B4-BE49-F238E27FC236}">
                <a16:creationId xmlns:a16="http://schemas.microsoft.com/office/drawing/2014/main" id="{5294E831-F2F2-4081-9562-DA1D6EBE9F11}"/>
              </a:ext>
            </a:extLst>
          </p:cNvPr>
          <p:cNvPicPr>
            <a:picLocks noChangeAspect="1"/>
          </p:cNvPicPr>
          <p:nvPr/>
        </p:nvPicPr>
        <p:blipFill>
          <a:blip r:embed="rId3"/>
          <a:stretch>
            <a:fillRect/>
          </a:stretch>
        </p:blipFill>
        <p:spPr>
          <a:xfrm>
            <a:off x="8333377" y="1108442"/>
            <a:ext cx="3611526" cy="2708645"/>
          </a:xfrm>
          <a:prstGeom prst="rect">
            <a:avLst/>
          </a:prstGeom>
        </p:spPr>
      </p:pic>
    </p:spTree>
    <p:extLst>
      <p:ext uri="{BB962C8B-B14F-4D97-AF65-F5344CB8AC3E}">
        <p14:creationId xmlns:p14="http://schemas.microsoft.com/office/powerpoint/2010/main" val="14401873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CF59B1B2-2836-4781-A615-7143049A6B92}"/>
              </a:ext>
            </a:extLst>
          </p:cNvPr>
          <p:cNvSpPr/>
          <p:nvPr/>
        </p:nvSpPr>
        <p:spPr>
          <a:xfrm>
            <a:off x="159489" y="106326"/>
            <a:ext cx="6730410" cy="6688754"/>
          </a:xfrm>
          <a:prstGeom prst="rect">
            <a:avLst/>
          </a:prstGeom>
        </p:spPr>
        <p:txBody>
          <a:bodyPr wrap="square">
            <a:spAutoFit/>
          </a:bodyPr>
          <a:lstStyle/>
          <a:p>
            <a:pPr>
              <a:lnSpc>
                <a:spcPct val="150000"/>
              </a:lnSpc>
            </a:pPr>
            <a:r>
              <a:rPr lang="ru-RU" b="1" dirty="0">
                <a:solidFill>
                  <a:schemeClr val="accent1">
                    <a:lumMod val="40000"/>
                    <a:lumOff val="60000"/>
                  </a:schemeClr>
                </a:solidFill>
                <a:latin typeface="Helvetica Neue"/>
              </a:rPr>
              <a:t>В пневмосистему автогудронатора входят </a:t>
            </a:r>
            <a:r>
              <a:rPr lang="ru-RU" dirty="0">
                <a:solidFill>
                  <a:srgbClr val="FFFF00"/>
                </a:solidFill>
                <a:latin typeface="Helvetica Neue"/>
              </a:rPr>
              <a:t>воздушный баллон, три пневмокамеры, трубопроводы и пневмокран. </a:t>
            </a:r>
          </a:p>
          <a:p>
            <a:pPr>
              <a:lnSpc>
                <a:spcPct val="150000"/>
              </a:lnSpc>
            </a:pPr>
            <a:r>
              <a:rPr lang="ru-RU" dirty="0">
                <a:solidFill>
                  <a:srgbClr val="FFFF00"/>
                </a:solidFill>
                <a:latin typeface="Helvetica Neue"/>
              </a:rPr>
              <a:t>	Воздушные баллоны автогудронатора и шасси соединены трубопроводом. 	От баллона автогудронатора трубопроводы идут к трем пневмокамерам, одна из которых тягой соединена с малым левым краном, обеспечивает два его положения.</a:t>
            </a:r>
          </a:p>
          <a:p>
            <a:pPr>
              <a:lnSpc>
                <a:spcPct val="150000"/>
              </a:lnSpc>
            </a:pPr>
            <a:r>
              <a:rPr lang="ru-RU" dirty="0">
                <a:solidFill>
                  <a:srgbClr val="FFFF00"/>
                </a:solidFill>
                <a:latin typeface="Helvetica Neue"/>
              </a:rPr>
              <a:t>	 В рабочем положении кран открывает трубопровод возврата (большая циркуляция). </a:t>
            </a:r>
          </a:p>
          <a:p>
            <a:pPr>
              <a:lnSpc>
                <a:spcPct val="150000"/>
              </a:lnSpc>
            </a:pPr>
            <a:r>
              <a:rPr lang="ru-RU" dirty="0">
                <a:solidFill>
                  <a:srgbClr val="FFFF00"/>
                </a:solidFill>
                <a:latin typeface="Helvetica Neue"/>
              </a:rPr>
              <a:t>	Две другие пневмокамеры установлены на центральном распределителе и приводят в движение рейку распределителя, обеспечивая поворот пробок форсунок. </a:t>
            </a:r>
          </a:p>
          <a:p>
            <a:pPr>
              <a:lnSpc>
                <a:spcPct val="150000"/>
              </a:lnSpc>
            </a:pPr>
            <a:r>
              <a:rPr lang="ru-RU" dirty="0">
                <a:solidFill>
                  <a:srgbClr val="FFFF00"/>
                </a:solidFill>
                <a:latin typeface="Helvetica Neue"/>
              </a:rPr>
              <a:t>	Работой пневомокамер управляют с помощью пневмокрана, расположенного в кабине водителя. </a:t>
            </a:r>
          </a:p>
          <a:p>
            <a:pPr>
              <a:lnSpc>
                <a:spcPct val="150000"/>
              </a:lnSpc>
            </a:pPr>
            <a:r>
              <a:rPr lang="ru-RU" dirty="0">
                <a:solidFill>
                  <a:srgbClr val="FFFF00"/>
                </a:solidFill>
                <a:latin typeface="Helvetica Neue"/>
              </a:rPr>
              <a:t>	В транспортном положении пневмосистему автогудронатора отключают от пневмосистемы шасси.</a:t>
            </a:r>
            <a:endParaRPr lang="ru-RU" dirty="0">
              <a:solidFill>
                <a:srgbClr val="FFFF00"/>
              </a:solidFill>
            </a:endParaRPr>
          </a:p>
        </p:txBody>
      </p:sp>
      <p:pic>
        <p:nvPicPr>
          <p:cNvPr id="3" name="Рисунок 2">
            <a:extLst>
              <a:ext uri="{FF2B5EF4-FFF2-40B4-BE49-F238E27FC236}">
                <a16:creationId xmlns:a16="http://schemas.microsoft.com/office/drawing/2014/main" id="{89535CE2-6028-4F08-98BB-5052933401F5}"/>
              </a:ext>
            </a:extLst>
          </p:cNvPr>
          <p:cNvPicPr>
            <a:picLocks noChangeAspect="1"/>
          </p:cNvPicPr>
          <p:nvPr/>
        </p:nvPicPr>
        <p:blipFill>
          <a:blip r:embed="rId2"/>
          <a:stretch>
            <a:fillRect/>
          </a:stretch>
        </p:blipFill>
        <p:spPr>
          <a:xfrm>
            <a:off x="7060018" y="3933162"/>
            <a:ext cx="4286441" cy="2861918"/>
          </a:xfrm>
          <a:prstGeom prst="rect">
            <a:avLst/>
          </a:prstGeom>
        </p:spPr>
      </p:pic>
      <p:pic>
        <p:nvPicPr>
          <p:cNvPr id="4" name="Рисунок 3">
            <a:extLst>
              <a:ext uri="{FF2B5EF4-FFF2-40B4-BE49-F238E27FC236}">
                <a16:creationId xmlns:a16="http://schemas.microsoft.com/office/drawing/2014/main" id="{35E6B84E-D9FF-43F6-8C1E-D9BBECC9944A}"/>
              </a:ext>
            </a:extLst>
          </p:cNvPr>
          <p:cNvPicPr>
            <a:picLocks noChangeAspect="1"/>
          </p:cNvPicPr>
          <p:nvPr/>
        </p:nvPicPr>
        <p:blipFill>
          <a:blip r:embed="rId3"/>
          <a:stretch>
            <a:fillRect/>
          </a:stretch>
        </p:blipFill>
        <p:spPr>
          <a:xfrm>
            <a:off x="7291410" y="276447"/>
            <a:ext cx="4530510" cy="3009014"/>
          </a:xfrm>
          <a:prstGeom prst="rect">
            <a:avLst/>
          </a:prstGeom>
        </p:spPr>
      </p:pic>
    </p:spTree>
    <p:extLst>
      <p:ext uri="{BB962C8B-B14F-4D97-AF65-F5344CB8AC3E}">
        <p14:creationId xmlns:p14="http://schemas.microsoft.com/office/powerpoint/2010/main" val="410612599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D8493E80-5D3F-45FB-BB53-EDC6659B7623}"/>
              </a:ext>
            </a:extLst>
          </p:cNvPr>
          <p:cNvSpPr/>
          <p:nvPr/>
        </p:nvSpPr>
        <p:spPr>
          <a:xfrm>
            <a:off x="542260" y="85060"/>
            <a:ext cx="4752754" cy="6186309"/>
          </a:xfrm>
          <a:prstGeom prst="rect">
            <a:avLst/>
          </a:prstGeom>
        </p:spPr>
        <p:txBody>
          <a:bodyPr wrap="square">
            <a:spAutoFit/>
          </a:bodyPr>
          <a:lstStyle/>
          <a:p>
            <a:pPr>
              <a:lnSpc>
                <a:spcPct val="200000"/>
              </a:lnSpc>
            </a:pPr>
            <a:r>
              <a:rPr lang="ru-RU" b="1" dirty="0">
                <a:solidFill>
                  <a:schemeClr val="accent1">
                    <a:lumMod val="40000"/>
                    <a:lumOff val="60000"/>
                  </a:schemeClr>
                </a:solidFill>
                <a:latin typeface="Helvetica Neue"/>
              </a:rPr>
              <a:t>На автогудронаторе установлены следующие приборы: </a:t>
            </a:r>
          </a:p>
          <a:p>
            <a:pPr>
              <a:lnSpc>
                <a:spcPct val="200000"/>
              </a:lnSpc>
            </a:pPr>
            <a:r>
              <a:rPr lang="ru-RU" b="1" dirty="0">
                <a:solidFill>
                  <a:srgbClr val="FFFF00"/>
                </a:solidFill>
                <a:latin typeface="Helvetica Neue"/>
              </a:rPr>
              <a:t>-</a:t>
            </a:r>
            <a:r>
              <a:rPr lang="ru-RU" dirty="0">
                <a:solidFill>
                  <a:srgbClr val="FFFF00"/>
                </a:solidFill>
                <a:latin typeface="Helvetica Neue"/>
              </a:rPr>
              <a:t>указатель уровня битумного материала в цистерне, </a:t>
            </a:r>
          </a:p>
          <a:p>
            <a:pPr>
              <a:lnSpc>
                <a:spcPct val="200000"/>
              </a:lnSpc>
            </a:pPr>
            <a:r>
              <a:rPr lang="ru-RU" dirty="0">
                <a:solidFill>
                  <a:srgbClr val="FFFF00"/>
                </a:solidFill>
                <a:latin typeface="Helvetica Neue"/>
              </a:rPr>
              <a:t>-термометр с пределами измерения температуры </a:t>
            </a:r>
            <a:r>
              <a:rPr lang="ru-RU" dirty="0">
                <a:solidFill>
                  <a:schemeClr val="bg2">
                    <a:lumMod val="20000"/>
                    <a:lumOff val="80000"/>
                  </a:schemeClr>
                </a:solidFill>
                <a:latin typeface="Helvetica Neue"/>
              </a:rPr>
              <a:t>0—200 °С</a:t>
            </a:r>
            <a:r>
              <a:rPr lang="ru-RU" dirty="0">
                <a:solidFill>
                  <a:srgbClr val="FFFF00"/>
                </a:solidFill>
                <a:latin typeface="Helvetica Neue"/>
              </a:rPr>
              <a:t>, </a:t>
            </a:r>
          </a:p>
          <a:p>
            <a:pPr>
              <a:lnSpc>
                <a:spcPct val="200000"/>
              </a:lnSpc>
            </a:pPr>
            <a:r>
              <a:rPr lang="ru-RU" dirty="0">
                <a:solidFill>
                  <a:srgbClr val="FFFF00"/>
                </a:solidFill>
                <a:latin typeface="Helvetica Neue"/>
              </a:rPr>
              <a:t>-тахометр, показывающий частоту вращения вала насоса. </a:t>
            </a:r>
          </a:p>
          <a:p>
            <a:endParaRPr lang="ru-RU" dirty="0">
              <a:solidFill>
                <a:srgbClr val="FFFF00"/>
              </a:solidFill>
              <a:latin typeface="Helvetica Neue"/>
            </a:endParaRPr>
          </a:p>
          <a:p>
            <a:r>
              <a:rPr lang="ru-RU" dirty="0">
                <a:solidFill>
                  <a:schemeClr val="bg2">
                    <a:lumMod val="20000"/>
                    <a:lumOff val="80000"/>
                  </a:schemeClr>
                </a:solidFill>
                <a:latin typeface="Helvetica Neue"/>
              </a:rPr>
              <a:t>Устанавливается тахометр в кабине водителя на щитке приборов и присоединяется посредством гибкого вала и хвостовика штуцера к валу коробки отбора мощности.</a:t>
            </a:r>
            <a:endParaRPr lang="ru-RU" dirty="0">
              <a:solidFill>
                <a:schemeClr val="bg2">
                  <a:lumMod val="20000"/>
                  <a:lumOff val="80000"/>
                </a:schemeClr>
              </a:solidFill>
            </a:endParaRPr>
          </a:p>
        </p:txBody>
      </p:sp>
      <p:pic>
        <p:nvPicPr>
          <p:cNvPr id="3" name="Рисунок 2">
            <a:extLst>
              <a:ext uri="{FF2B5EF4-FFF2-40B4-BE49-F238E27FC236}">
                <a16:creationId xmlns:a16="http://schemas.microsoft.com/office/drawing/2014/main" id="{6F870368-AC47-420E-A745-9A614AAF4D34}"/>
              </a:ext>
            </a:extLst>
          </p:cNvPr>
          <p:cNvPicPr>
            <a:picLocks noChangeAspect="1"/>
          </p:cNvPicPr>
          <p:nvPr/>
        </p:nvPicPr>
        <p:blipFill>
          <a:blip r:embed="rId2"/>
          <a:stretch>
            <a:fillRect/>
          </a:stretch>
        </p:blipFill>
        <p:spPr>
          <a:xfrm>
            <a:off x="5717785" y="1958162"/>
            <a:ext cx="5683862" cy="3315586"/>
          </a:xfrm>
          <a:prstGeom prst="rect">
            <a:avLst/>
          </a:prstGeom>
        </p:spPr>
      </p:pic>
    </p:spTree>
    <p:extLst>
      <p:ext uri="{BB962C8B-B14F-4D97-AF65-F5344CB8AC3E}">
        <p14:creationId xmlns:p14="http://schemas.microsoft.com/office/powerpoint/2010/main" val="1335368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F2AD5070-7428-4441-97DD-04782EB98126}"/>
              </a:ext>
            </a:extLst>
          </p:cNvPr>
          <p:cNvSpPr/>
          <p:nvPr/>
        </p:nvSpPr>
        <p:spPr>
          <a:xfrm>
            <a:off x="276448" y="170122"/>
            <a:ext cx="6485860" cy="6273512"/>
          </a:xfrm>
          <a:prstGeom prst="rect">
            <a:avLst/>
          </a:prstGeom>
        </p:spPr>
        <p:txBody>
          <a:bodyPr wrap="square">
            <a:spAutoFit/>
          </a:bodyPr>
          <a:lstStyle/>
          <a:p>
            <a:pPr>
              <a:lnSpc>
                <a:spcPct val="150000"/>
              </a:lnSpc>
            </a:pPr>
            <a:r>
              <a:rPr lang="ru-RU" b="1" dirty="0">
                <a:solidFill>
                  <a:schemeClr val="accent1">
                    <a:lumMod val="40000"/>
                    <a:lumOff val="60000"/>
                  </a:schemeClr>
                </a:solidFill>
                <a:latin typeface="Helvetica Neue"/>
              </a:rPr>
              <a:t>Автогудронатор укомплектован металлическими рукавами: </a:t>
            </a:r>
            <a:r>
              <a:rPr lang="ru-RU" dirty="0">
                <a:solidFill>
                  <a:srgbClr val="FFFF00"/>
                </a:solidFill>
                <a:latin typeface="Helvetica Neue"/>
              </a:rPr>
              <a:t>для наполнения диаметром </a:t>
            </a:r>
            <a:r>
              <a:rPr lang="ru-RU" dirty="0">
                <a:solidFill>
                  <a:schemeClr val="bg2">
                    <a:lumMod val="20000"/>
                    <a:lumOff val="80000"/>
                  </a:schemeClr>
                </a:solidFill>
                <a:latin typeface="Helvetica Neue"/>
              </a:rPr>
              <a:t>75 мм </a:t>
            </a:r>
            <a:r>
              <a:rPr lang="ru-RU" dirty="0">
                <a:solidFill>
                  <a:srgbClr val="FFFF00"/>
                </a:solidFill>
                <a:latin typeface="Helvetica Neue"/>
              </a:rPr>
              <a:t>и для ручного розлива диаметром </a:t>
            </a:r>
            <a:r>
              <a:rPr lang="ru-RU" dirty="0">
                <a:solidFill>
                  <a:schemeClr val="bg2">
                    <a:lumMod val="20000"/>
                    <a:lumOff val="80000"/>
                  </a:schemeClr>
                </a:solidFill>
                <a:latin typeface="Helvetica Neue"/>
              </a:rPr>
              <a:t>20 мм</a:t>
            </a:r>
            <a:r>
              <a:rPr lang="ru-RU" dirty="0">
                <a:solidFill>
                  <a:srgbClr val="FFFF00"/>
                </a:solidFill>
                <a:latin typeface="Helvetica Neue"/>
              </a:rPr>
              <a:t>. </a:t>
            </a:r>
          </a:p>
          <a:p>
            <a:pPr>
              <a:lnSpc>
                <a:spcPct val="150000"/>
              </a:lnSpc>
            </a:pPr>
            <a:r>
              <a:rPr lang="ru-RU" dirty="0">
                <a:solidFill>
                  <a:srgbClr val="FFFF00"/>
                </a:solidFill>
                <a:latin typeface="Helvetica Neue"/>
              </a:rPr>
              <a:t>	Каждый из них состоит из двух частей длиной по </a:t>
            </a:r>
            <a:r>
              <a:rPr lang="ru-RU" dirty="0">
                <a:solidFill>
                  <a:schemeClr val="bg2">
                    <a:lumMod val="20000"/>
                    <a:lumOff val="80000"/>
                  </a:schemeClr>
                </a:solidFill>
                <a:latin typeface="Helvetica Neue"/>
              </a:rPr>
              <a:t>4 м,</a:t>
            </a:r>
            <a:r>
              <a:rPr lang="ru-RU" dirty="0">
                <a:solidFill>
                  <a:srgbClr val="FFFF00"/>
                </a:solidFill>
                <a:latin typeface="Helvetica Neue"/>
              </a:rPr>
              <a:t> снабженных штуцерами и ганками для взаимного соединения и присоединения к трубопроводам коммуникации.</a:t>
            </a:r>
          </a:p>
          <a:p>
            <a:pPr>
              <a:lnSpc>
                <a:spcPct val="150000"/>
              </a:lnSpc>
            </a:pPr>
            <a:r>
              <a:rPr lang="ru-RU" dirty="0">
                <a:solidFill>
                  <a:srgbClr val="FFFF00"/>
                </a:solidFill>
                <a:latin typeface="Helvetica Neue"/>
              </a:rPr>
              <a:t>	</a:t>
            </a:r>
            <a:r>
              <a:rPr lang="ru-RU" dirty="0">
                <a:solidFill>
                  <a:schemeClr val="bg2">
                    <a:lumMod val="20000"/>
                    <a:lumOff val="80000"/>
                  </a:schemeClr>
                </a:solidFill>
                <a:latin typeface="Helvetica Neue"/>
              </a:rPr>
              <a:t>Автогудронатор с моторным приводом битумного насоса имеет для этого двигатель, установленный на задней площадке.</a:t>
            </a:r>
          </a:p>
          <a:p>
            <a:pPr>
              <a:lnSpc>
                <a:spcPct val="150000"/>
              </a:lnSpc>
            </a:pPr>
            <a:r>
              <a:rPr lang="ru-RU" dirty="0">
                <a:solidFill>
                  <a:srgbClr val="FFFF00"/>
                </a:solidFill>
                <a:latin typeface="Helvetica Neue"/>
              </a:rPr>
              <a:t>	Цистерна автогудронатора опирается передней частью на седельное устройство тягача, в отцепленном состоянии она опирается на выдвижные подставки. </a:t>
            </a:r>
          </a:p>
          <a:p>
            <a:pPr>
              <a:lnSpc>
                <a:spcPct val="150000"/>
              </a:lnSpc>
            </a:pPr>
            <a:r>
              <a:rPr lang="ru-RU" dirty="0">
                <a:solidFill>
                  <a:srgbClr val="FFFF00"/>
                </a:solidFill>
                <a:latin typeface="Helvetica Neue"/>
              </a:rPr>
              <a:t>	</a:t>
            </a:r>
            <a:r>
              <a:rPr lang="ru-RU" dirty="0">
                <a:solidFill>
                  <a:schemeClr val="bg2">
                    <a:lumMod val="20000"/>
                    <a:lumOff val="80000"/>
                  </a:schemeClr>
                </a:solidFill>
                <a:latin typeface="Helvetica Neue"/>
              </a:rPr>
              <a:t>Схемы </a:t>
            </a:r>
            <a:r>
              <a:rPr lang="ru-RU" dirty="0">
                <a:solidFill>
                  <a:srgbClr val="FFFF00"/>
                </a:solidFill>
                <a:latin typeface="Helvetica Neue"/>
              </a:rPr>
              <a:t>— отопительная, битумная и распределительная — принципиальных отличий не имеют.</a:t>
            </a:r>
            <a:endParaRPr lang="ru-RU" b="0" i="0" dirty="0">
              <a:solidFill>
                <a:srgbClr val="FFFF00"/>
              </a:solidFill>
              <a:effectLst/>
              <a:latin typeface="Helvetica Neue"/>
            </a:endParaRPr>
          </a:p>
        </p:txBody>
      </p:sp>
      <p:pic>
        <p:nvPicPr>
          <p:cNvPr id="3" name="Рисунок 2">
            <a:extLst>
              <a:ext uri="{FF2B5EF4-FFF2-40B4-BE49-F238E27FC236}">
                <a16:creationId xmlns:a16="http://schemas.microsoft.com/office/drawing/2014/main" id="{6C3C9788-61F9-4440-9467-29C8ABE6D4EE}"/>
              </a:ext>
            </a:extLst>
          </p:cNvPr>
          <p:cNvPicPr>
            <a:picLocks noChangeAspect="1"/>
          </p:cNvPicPr>
          <p:nvPr/>
        </p:nvPicPr>
        <p:blipFill>
          <a:blip r:embed="rId2"/>
          <a:stretch>
            <a:fillRect/>
          </a:stretch>
        </p:blipFill>
        <p:spPr>
          <a:xfrm>
            <a:off x="6585098" y="1380903"/>
            <a:ext cx="5461591" cy="4096193"/>
          </a:xfrm>
          <a:prstGeom prst="rect">
            <a:avLst/>
          </a:prstGeom>
        </p:spPr>
      </p:pic>
    </p:spTree>
    <p:extLst>
      <p:ext uri="{BB962C8B-B14F-4D97-AF65-F5344CB8AC3E}">
        <p14:creationId xmlns:p14="http://schemas.microsoft.com/office/powerpoint/2010/main" val="162043772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DD6C1F7-4232-4F13-8932-AC38F000017E}"/>
              </a:ext>
            </a:extLst>
          </p:cNvPr>
          <p:cNvSpPr>
            <a:spLocks noGrp="1"/>
          </p:cNvSpPr>
          <p:nvPr>
            <p:ph type="title"/>
          </p:nvPr>
        </p:nvSpPr>
        <p:spPr/>
        <p:txBody>
          <a:bodyPr/>
          <a:lstStyle/>
          <a:p>
            <a:r>
              <a:rPr lang="ru-RU" dirty="0">
                <a:solidFill>
                  <a:schemeClr val="accent1">
                    <a:lumMod val="40000"/>
                    <a:lumOff val="60000"/>
                  </a:schemeClr>
                </a:solidFill>
              </a:rPr>
              <a:t>Соблюдайте инструкции и  технику безопасности при работе!</a:t>
            </a:r>
          </a:p>
        </p:txBody>
      </p:sp>
      <p:pic>
        <p:nvPicPr>
          <p:cNvPr id="9218" name="Picture 2" descr="https://rupor73.ru/images/0news/2020/07/gudron3.jpg">
            <a:extLst>
              <a:ext uri="{FF2B5EF4-FFF2-40B4-BE49-F238E27FC236}">
                <a16:creationId xmlns:a16="http://schemas.microsoft.com/office/drawing/2014/main" id="{5BF05409-D8FC-435C-BE55-1619D0AF17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30167" y="2046755"/>
            <a:ext cx="6520667" cy="4443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110224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F034C0A-F72C-48F5-A473-5FC8FD6B7D4D}"/>
              </a:ext>
            </a:extLst>
          </p:cNvPr>
          <p:cNvSpPr>
            <a:spLocks noGrp="1"/>
          </p:cNvSpPr>
          <p:nvPr>
            <p:ph type="title"/>
          </p:nvPr>
        </p:nvSpPr>
        <p:spPr>
          <a:xfrm>
            <a:off x="646112" y="452717"/>
            <a:ext cx="4340558" cy="4587115"/>
          </a:xfrm>
        </p:spPr>
        <p:txBody>
          <a:bodyPr/>
          <a:lstStyle/>
          <a:p>
            <a:r>
              <a:rPr lang="ru-RU" dirty="0">
                <a:solidFill>
                  <a:srgbClr val="FFC000"/>
                </a:solidFill>
              </a:rPr>
              <a:t>Занятие окончено!</a:t>
            </a:r>
            <a:br>
              <a:rPr lang="ru-RU" dirty="0">
                <a:solidFill>
                  <a:srgbClr val="FFC000"/>
                </a:solidFill>
              </a:rPr>
            </a:br>
            <a:br>
              <a:rPr lang="ru-RU" dirty="0">
                <a:solidFill>
                  <a:srgbClr val="FFC000"/>
                </a:solidFill>
              </a:rPr>
            </a:br>
            <a:br>
              <a:rPr lang="ru-RU" dirty="0">
                <a:solidFill>
                  <a:srgbClr val="FFC000"/>
                </a:solidFill>
              </a:rPr>
            </a:br>
            <a:r>
              <a:rPr lang="ru-RU" dirty="0">
                <a:solidFill>
                  <a:srgbClr val="FFC000"/>
                </a:solidFill>
              </a:rPr>
              <a:t>Спасибо за внимание!</a:t>
            </a:r>
          </a:p>
        </p:txBody>
      </p:sp>
      <p:pic>
        <p:nvPicPr>
          <p:cNvPr id="3" name="Рисунок 2">
            <a:extLst>
              <a:ext uri="{FF2B5EF4-FFF2-40B4-BE49-F238E27FC236}">
                <a16:creationId xmlns:a16="http://schemas.microsoft.com/office/drawing/2014/main" id="{B9932DE3-EFA1-4C67-A57F-DAAD71411FC0}"/>
              </a:ext>
            </a:extLst>
          </p:cNvPr>
          <p:cNvPicPr>
            <a:picLocks noChangeAspect="1"/>
          </p:cNvPicPr>
          <p:nvPr/>
        </p:nvPicPr>
        <p:blipFill>
          <a:blip r:embed="rId2"/>
          <a:stretch>
            <a:fillRect/>
          </a:stretch>
        </p:blipFill>
        <p:spPr>
          <a:xfrm>
            <a:off x="5227674" y="187841"/>
            <a:ext cx="4876800" cy="3352800"/>
          </a:xfrm>
          <a:prstGeom prst="rect">
            <a:avLst/>
          </a:prstGeom>
        </p:spPr>
      </p:pic>
      <p:pic>
        <p:nvPicPr>
          <p:cNvPr id="4" name="Рисунок 3">
            <a:extLst>
              <a:ext uri="{FF2B5EF4-FFF2-40B4-BE49-F238E27FC236}">
                <a16:creationId xmlns:a16="http://schemas.microsoft.com/office/drawing/2014/main" id="{BD3EC960-9D63-439C-AEE1-5F2CBF4E6037}"/>
              </a:ext>
            </a:extLst>
          </p:cNvPr>
          <p:cNvPicPr>
            <a:picLocks noChangeAspect="1"/>
          </p:cNvPicPr>
          <p:nvPr/>
        </p:nvPicPr>
        <p:blipFill>
          <a:blip r:embed="rId3"/>
          <a:stretch>
            <a:fillRect/>
          </a:stretch>
        </p:blipFill>
        <p:spPr>
          <a:xfrm>
            <a:off x="4274289" y="3520264"/>
            <a:ext cx="4199860" cy="3149895"/>
          </a:xfrm>
          <a:prstGeom prst="rect">
            <a:avLst/>
          </a:prstGeom>
        </p:spPr>
      </p:pic>
    </p:spTree>
    <p:extLst>
      <p:ext uri="{BB962C8B-B14F-4D97-AF65-F5344CB8AC3E}">
        <p14:creationId xmlns:p14="http://schemas.microsoft.com/office/powerpoint/2010/main" val="33618325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826CDC13-E346-4BE6-A81E-29D8DAB39536}"/>
              </a:ext>
            </a:extLst>
          </p:cNvPr>
          <p:cNvSpPr/>
          <p:nvPr/>
        </p:nvSpPr>
        <p:spPr>
          <a:xfrm>
            <a:off x="0" y="0"/>
            <a:ext cx="8654903" cy="6814735"/>
          </a:xfrm>
          <a:prstGeom prst="rect">
            <a:avLst/>
          </a:prstGeom>
        </p:spPr>
        <p:txBody>
          <a:bodyPr wrap="square">
            <a:spAutoFit/>
          </a:bodyPr>
          <a:lstStyle/>
          <a:p>
            <a:r>
              <a:rPr lang="ru-RU" sz="2400" b="1" dirty="0">
                <a:solidFill>
                  <a:schemeClr val="accent1">
                    <a:lumMod val="40000"/>
                    <a:lumOff val="60000"/>
                  </a:schemeClr>
                </a:solidFill>
                <a:latin typeface="Helvetica Neue"/>
              </a:rPr>
              <a:t>Распределители битумов, мазутов, дегтя и других битуминозных вяжущих материалов называют гудронаторами.</a:t>
            </a:r>
          </a:p>
          <a:p>
            <a:r>
              <a:rPr lang="ru-RU" dirty="0">
                <a:solidFill>
                  <a:schemeClr val="bg2">
                    <a:lumMod val="20000"/>
                    <a:lumOff val="80000"/>
                  </a:schemeClr>
                </a:solidFill>
                <a:latin typeface="Helvetica Neue"/>
              </a:rPr>
              <a:t>Гудронаторы бывают:</a:t>
            </a:r>
          </a:p>
          <a:p>
            <a:r>
              <a:rPr lang="ru-RU" dirty="0">
                <a:solidFill>
                  <a:srgbClr val="FFFF00"/>
                </a:solidFill>
                <a:latin typeface="Helvetica Neue"/>
              </a:rPr>
              <a:t>- самоходные (автогудронаторы), </a:t>
            </a:r>
          </a:p>
          <a:p>
            <a:pPr marL="285750" indent="-285750">
              <a:buFontTx/>
              <a:buChar char="-"/>
            </a:pPr>
            <a:r>
              <a:rPr lang="ru-RU" dirty="0">
                <a:solidFill>
                  <a:srgbClr val="FFFF00"/>
                </a:solidFill>
                <a:latin typeface="Helvetica Neue"/>
              </a:rPr>
              <a:t>прицепные, </a:t>
            </a:r>
          </a:p>
          <a:p>
            <a:pPr marL="285750" indent="-285750">
              <a:buFontTx/>
              <a:buChar char="-"/>
            </a:pPr>
            <a:r>
              <a:rPr lang="ru-RU" dirty="0">
                <a:solidFill>
                  <a:srgbClr val="FFFF00"/>
                </a:solidFill>
                <a:latin typeface="Helvetica Neue"/>
              </a:rPr>
              <a:t>полуприцепные </a:t>
            </a:r>
          </a:p>
          <a:p>
            <a:pPr marL="285750" indent="-285750">
              <a:buFontTx/>
              <a:buChar char="-"/>
            </a:pPr>
            <a:r>
              <a:rPr lang="ru-RU" dirty="0">
                <a:solidFill>
                  <a:srgbClr val="FFFF00"/>
                </a:solidFill>
                <a:latin typeface="Helvetica Neue"/>
              </a:rPr>
              <a:t>и ручные.</a:t>
            </a:r>
          </a:p>
          <a:p>
            <a:pPr marL="285750" indent="-285750">
              <a:buFontTx/>
              <a:buChar char="-"/>
            </a:pPr>
            <a:endParaRPr lang="ru-RU" dirty="0">
              <a:solidFill>
                <a:srgbClr val="FFFF00"/>
              </a:solidFill>
              <a:latin typeface="Helvetica Neue"/>
            </a:endParaRPr>
          </a:p>
          <a:p>
            <a:r>
              <a:rPr lang="ru-RU" dirty="0">
                <a:solidFill>
                  <a:schemeClr val="bg2">
                    <a:lumMod val="20000"/>
                    <a:lumOff val="80000"/>
                  </a:schemeClr>
                </a:solidFill>
                <a:latin typeface="Helvetica Neue"/>
              </a:rPr>
              <a:t>По способу привода битумного насоса:</a:t>
            </a:r>
          </a:p>
          <a:p>
            <a:r>
              <a:rPr lang="ru-RU" dirty="0">
                <a:solidFill>
                  <a:srgbClr val="FFFF00"/>
                </a:solidFill>
                <a:latin typeface="Helvetica Neue"/>
              </a:rPr>
              <a:t>-   с приводом от специального двигателя, </a:t>
            </a:r>
          </a:p>
          <a:p>
            <a:pPr marL="285750" indent="-285750">
              <a:buFontTx/>
              <a:buChar char="-"/>
            </a:pPr>
            <a:r>
              <a:rPr lang="ru-RU" dirty="0">
                <a:solidFill>
                  <a:srgbClr val="FFFF00"/>
                </a:solidFill>
                <a:latin typeface="Helvetica Neue"/>
              </a:rPr>
              <a:t>с приводом от двигателя базовой машины, </a:t>
            </a:r>
          </a:p>
          <a:p>
            <a:pPr marL="285750" indent="-285750">
              <a:buFontTx/>
              <a:buChar char="-"/>
            </a:pPr>
            <a:r>
              <a:rPr lang="ru-RU" dirty="0">
                <a:solidFill>
                  <a:srgbClr val="FFFF00"/>
                </a:solidFill>
                <a:latin typeface="Helvetica Neue"/>
              </a:rPr>
              <a:t>и с ручным приводом.</a:t>
            </a:r>
          </a:p>
          <a:p>
            <a:endParaRPr lang="ru-RU" dirty="0">
              <a:solidFill>
                <a:srgbClr val="FFFF00"/>
              </a:solidFill>
              <a:latin typeface="Helvetica Neue"/>
            </a:endParaRPr>
          </a:p>
          <a:p>
            <a:r>
              <a:rPr lang="ru-RU" b="1" dirty="0">
                <a:solidFill>
                  <a:schemeClr val="bg2">
                    <a:lumMod val="20000"/>
                    <a:lumOff val="80000"/>
                  </a:schemeClr>
                </a:solidFill>
                <a:latin typeface="Helvetica Neue"/>
              </a:rPr>
              <a:t>Характерными особенностями современных автогудронаторов являются: </a:t>
            </a:r>
          </a:p>
          <a:p>
            <a:pPr marL="285750" indent="-285750">
              <a:buFontTx/>
              <a:buChar char="-"/>
            </a:pPr>
            <a:r>
              <a:rPr lang="ru-RU" dirty="0">
                <a:solidFill>
                  <a:srgbClr val="FFFF00"/>
                </a:solidFill>
                <a:latin typeface="Helvetica Neue"/>
              </a:rPr>
              <a:t>самостоятельная загрузка жидкими вяжущими материалами на базах, </a:t>
            </a:r>
          </a:p>
          <a:p>
            <a:pPr marL="285750" indent="-285750">
              <a:buFontTx/>
              <a:buChar char="-"/>
            </a:pPr>
            <a:r>
              <a:rPr lang="ru-RU" dirty="0">
                <a:solidFill>
                  <a:srgbClr val="FFFF00"/>
                </a:solidFill>
                <a:latin typeface="Helvetica Neue"/>
              </a:rPr>
              <a:t>перевозка материалов на значительные расстояния со скоростью принятой для автотранспорта общего назначения; </a:t>
            </a:r>
          </a:p>
          <a:p>
            <a:pPr marL="285750" indent="-285750">
              <a:buFontTx/>
              <a:buChar char="-"/>
            </a:pPr>
            <a:r>
              <a:rPr lang="ru-RU" dirty="0">
                <a:solidFill>
                  <a:srgbClr val="FFFF00"/>
                </a:solidFill>
                <a:latin typeface="Helvetica Neue"/>
              </a:rPr>
              <a:t>сохранение температуры залитых вяжущих материалов и разогрев их в цистерне до рабочего состояния; </a:t>
            </a:r>
          </a:p>
          <a:p>
            <a:pPr marL="285750" indent="-285750">
              <a:buFontTx/>
              <a:buChar char="-"/>
            </a:pPr>
            <a:r>
              <a:rPr lang="ru-RU" dirty="0">
                <a:solidFill>
                  <a:srgbClr val="FFFF00"/>
                </a:solidFill>
                <a:latin typeface="Helvetica Neue"/>
              </a:rPr>
              <a:t>механизированное распределение материалов по обрабатываемой поверхности.</a:t>
            </a:r>
            <a:endParaRPr lang="ru-RU" b="0" i="0" dirty="0">
              <a:solidFill>
                <a:srgbClr val="FFFF00"/>
              </a:solidFill>
              <a:effectLst/>
              <a:latin typeface="Helvetica Neue"/>
            </a:endParaRPr>
          </a:p>
        </p:txBody>
      </p:sp>
      <p:pic>
        <p:nvPicPr>
          <p:cNvPr id="3" name="Рисунок 2">
            <a:extLst>
              <a:ext uri="{FF2B5EF4-FFF2-40B4-BE49-F238E27FC236}">
                <a16:creationId xmlns:a16="http://schemas.microsoft.com/office/drawing/2014/main" id="{0011A7FD-2858-4AD7-AB1B-60E204DCD3DB}"/>
              </a:ext>
            </a:extLst>
          </p:cNvPr>
          <p:cNvPicPr>
            <a:picLocks noChangeAspect="1"/>
          </p:cNvPicPr>
          <p:nvPr/>
        </p:nvPicPr>
        <p:blipFill>
          <a:blip r:embed="rId2"/>
          <a:stretch>
            <a:fillRect/>
          </a:stretch>
        </p:blipFill>
        <p:spPr>
          <a:xfrm>
            <a:off x="4981897" y="1364697"/>
            <a:ext cx="3397445" cy="2548084"/>
          </a:xfrm>
          <a:prstGeom prst="rect">
            <a:avLst/>
          </a:prstGeom>
        </p:spPr>
      </p:pic>
      <p:pic>
        <p:nvPicPr>
          <p:cNvPr id="4" name="Рисунок 3">
            <a:extLst>
              <a:ext uri="{FF2B5EF4-FFF2-40B4-BE49-F238E27FC236}">
                <a16:creationId xmlns:a16="http://schemas.microsoft.com/office/drawing/2014/main" id="{840A2F14-591C-4D47-A3AA-CE2FC2EB73CC}"/>
              </a:ext>
            </a:extLst>
          </p:cNvPr>
          <p:cNvPicPr>
            <a:picLocks noChangeAspect="1"/>
          </p:cNvPicPr>
          <p:nvPr/>
        </p:nvPicPr>
        <p:blipFill>
          <a:blip r:embed="rId3"/>
          <a:stretch>
            <a:fillRect/>
          </a:stretch>
        </p:blipFill>
        <p:spPr>
          <a:xfrm>
            <a:off x="8642679" y="4439085"/>
            <a:ext cx="3073332" cy="2041204"/>
          </a:xfrm>
          <a:prstGeom prst="rect">
            <a:avLst/>
          </a:prstGeom>
        </p:spPr>
      </p:pic>
      <p:pic>
        <p:nvPicPr>
          <p:cNvPr id="5" name="Рисунок 4">
            <a:extLst>
              <a:ext uri="{FF2B5EF4-FFF2-40B4-BE49-F238E27FC236}">
                <a16:creationId xmlns:a16="http://schemas.microsoft.com/office/drawing/2014/main" id="{5A5C0F06-6912-49E6-9125-B4A3A7575F28}"/>
              </a:ext>
            </a:extLst>
          </p:cNvPr>
          <p:cNvPicPr>
            <a:picLocks noChangeAspect="1"/>
          </p:cNvPicPr>
          <p:nvPr/>
        </p:nvPicPr>
        <p:blipFill>
          <a:blip r:embed="rId3"/>
          <a:stretch>
            <a:fillRect/>
          </a:stretch>
        </p:blipFill>
        <p:spPr>
          <a:xfrm>
            <a:off x="9072286" y="2508311"/>
            <a:ext cx="2907063" cy="1930774"/>
          </a:xfrm>
          <a:prstGeom prst="rect">
            <a:avLst/>
          </a:prstGeom>
        </p:spPr>
      </p:pic>
      <p:pic>
        <p:nvPicPr>
          <p:cNvPr id="6" name="Рисунок 5">
            <a:extLst>
              <a:ext uri="{FF2B5EF4-FFF2-40B4-BE49-F238E27FC236}">
                <a16:creationId xmlns:a16="http://schemas.microsoft.com/office/drawing/2014/main" id="{F867C84F-2869-4B9A-A8E9-F80C5222B0D3}"/>
              </a:ext>
            </a:extLst>
          </p:cNvPr>
          <p:cNvPicPr>
            <a:picLocks noChangeAspect="1"/>
          </p:cNvPicPr>
          <p:nvPr/>
        </p:nvPicPr>
        <p:blipFill>
          <a:blip r:embed="rId4"/>
          <a:stretch>
            <a:fillRect/>
          </a:stretch>
        </p:blipFill>
        <p:spPr>
          <a:xfrm>
            <a:off x="8379342" y="290529"/>
            <a:ext cx="3600007" cy="2041204"/>
          </a:xfrm>
          <a:prstGeom prst="rect">
            <a:avLst/>
          </a:prstGeom>
        </p:spPr>
      </p:pic>
    </p:spTree>
    <p:extLst>
      <p:ext uri="{BB962C8B-B14F-4D97-AF65-F5344CB8AC3E}">
        <p14:creationId xmlns:p14="http://schemas.microsoft.com/office/powerpoint/2010/main" val="12674008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A3811C48-1912-460C-ABE1-9808E55B88BA}"/>
              </a:ext>
            </a:extLst>
          </p:cNvPr>
          <p:cNvSpPr/>
          <p:nvPr/>
        </p:nvSpPr>
        <p:spPr>
          <a:xfrm>
            <a:off x="170122" y="0"/>
            <a:ext cx="6634716" cy="6647974"/>
          </a:xfrm>
          <a:prstGeom prst="rect">
            <a:avLst/>
          </a:prstGeom>
        </p:spPr>
        <p:txBody>
          <a:bodyPr wrap="square">
            <a:spAutoFit/>
          </a:bodyPr>
          <a:lstStyle/>
          <a:p>
            <a:pPr algn="ctr"/>
            <a:r>
              <a:rPr lang="ru-RU" sz="2400" b="1" dirty="0">
                <a:solidFill>
                  <a:schemeClr val="accent1">
                    <a:lumMod val="40000"/>
                    <a:lumOff val="60000"/>
                  </a:schemeClr>
                </a:solidFill>
                <a:latin typeface="Arial" panose="020B0604020202020204" pitchFamily="34" charset="0"/>
              </a:rPr>
              <a:t>Назначение и устройство автогудронатора.</a:t>
            </a:r>
          </a:p>
          <a:p>
            <a:pPr algn="just"/>
            <a:r>
              <a:rPr lang="ru-RU" dirty="0">
                <a:solidFill>
                  <a:srgbClr val="FFFF00"/>
                </a:solidFill>
                <a:latin typeface="Arial" panose="020B0604020202020204" pitchFamily="34" charset="0"/>
              </a:rPr>
              <a:t>Автогудронаторы предназначены для перевозки и распределения битумных материалов при постройке и ремонте гравийных и щебеночных слоев дорожной одежды методом пропитки, полупропитки, пере­мешивания на дороге, при поверхностной обработки и укреплении грун­тов.</a:t>
            </a:r>
          </a:p>
          <a:p>
            <a:pPr algn="just"/>
            <a:endParaRPr lang="ru-RU" dirty="0">
              <a:solidFill>
                <a:srgbClr val="FFFF00"/>
              </a:solidFill>
              <a:latin typeface="Arial" panose="020B0604020202020204" pitchFamily="34" charset="0"/>
            </a:endParaRPr>
          </a:p>
          <a:p>
            <a:pPr algn="just"/>
            <a:r>
              <a:rPr lang="ru-RU" b="1" dirty="0">
                <a:solidFill>
                  <a:schemeClr val="bg2">
                    <a:lumMod val="40000"/>
                    <a:lumOff val="60000"/>
                  </a:schemeClr>
                </a:solidFill>
                <a:latin typeface="Arial" panose="020B0604020202020204" pitchFamily="34" charset="0"/>
              </a:rPr>
              <a:t>Гудронаторы классифицируют:</a:t>
            </a:r>
          </a:p>
          <a:p>
            <a:pPr marL="285750" indent="-285750" algn="just">
              <a:buFontTx/>
              <a:buChar char="-"/>
            </a:pPr>
            <a:r>
              <a:rPr lang="ru-RU" dirty="0">
                <a:solidFill>
                  <a:srgbClr val="FFFF00"/>
                </a:solidFill>
                <a:latin typeface="Arial" panose="020B0604020202020204" pitchFamily="34" charset="0"/>
              </a:rPr>
              <a:t>по назначению, </a:t>
            </a:r>
          </a:p>
          <a:p>
            <a:pPr marL="285750" indent="-285750" algn="just">
              <a:buFontTx/>
              <a:buChar char="-"/>
            </a:pPr>
            <a:r>
              <a:rPr lang="ru-RU" dirty="0">
                <a:solidFill>
                  <a:srgbClr val="FFFF00"/>
                </a:solidFill>
                <a:latin typeface="Arial" panose="020B0604020202020204" pitchFamily="34" charset="0"/>
              </a:rPr>
              <a:t>способу передвижения </a:t>
            </a:r>
          </a:p>
          <a:p>
            <a:pPr marL="285750" indent="-285750" algn="just">
              <a:buFontTx/>
              <a:buChar char="-"/>
            </a:pPr>
            <a:r>
              <a:rPr lang="ru-RU" dirty="0">
                <a:solidFill>
                  <a:srgbClr val="FFFF00"/>
                </a:solidFill>
                <a:latin typeface="Arial" panose="020B0604020202020204" pitchFamily="34" charset="0"/>
              </a:rPr>
              <a:t>приводу битумного насоса. </a:t>
            </a:r>
          </a:p>
          <a:p>
            <a:pPr algn="just"/>
            <a:endParaRPr lang="ru-RU" dirty="0">
              <a:solidFill>
                <a:srgbClr val="FFFF00"/>
              </a:solidFill>
              <a:latin typeface="Arial" panose="020B0604020202020204" pitchFamily="34" charset="0"/>
            </a:endParaRPr>
          </a:p>
          <a:p>
            <a:pPr algn="just"/>
            <a:r>
              <a:rPr lang="ru-RU" b="1" dirty="0">
                <a:solidFill>
                  <a:srgbClr val="00B0F0"/>
                </a:solidFill>
                <a:latin typeface="Arial" panose="020B0604020202020204" pitchFamily="34" charset="0"/>
              </a:rPr>
              <a:t>По назначению автогудронаторы делят :</a:t>
            </a:r>
          </a:p>
          <a:p>
            <a:pPr marL="285750" indent="-285750" algn="just">
              <a:buFontTx/>
              <a:buChar char="-"/>
            </a:pPr>
            <a:r>
              <a:rPr lang="ru-RU" dirty="0">
                <a:solidFill>
                  <a:srgbClr val="FFFF00"/>
                </a:solidFill>
                <a:latin typeface="Arial" panose="020B0604020202020204" pitchFamily="34" charset="0"/>
              </a:rPr>
              <a:t>на ремонтные </a:t>
            </a:r>
          </a:p>
          <a:p>
            <a:pPr marL="285750" indent="-285750" algn="just">
              <a:buFontTx/>
              <a:buChar char="-"/>
            </a:pPr>
            <a:r>
              <a:rPr lang="ru-RU" dirty="0">
                <a:solidFill>
                  <a:srgbClr val="FFFF00"/>
                </a:solidFill>
                <a:latin typeface="Arial" panose="020B0604020202020204" pitchFamily="34" charset="0"/>
              </a:rPr>
              <a:t>и стро­ительные.</a:t>
            </a:r>
          </a:p>
          <a:p>
            <a:pPr algn="just"/>
            <a:endParaRPr lang="ru-RU" dirty="0">
              <a:solidFill>
                <a:srgbClr val="FFFF00"/>
              </a:solidFill>
              <a:latin typeface="Arial" panose="020B0604020202020204" pitchFamily="34" charset="0"/>
            </a:endParaRPr>
          </a:p>
          <a:p>
            <a:pPr algn="just"/>
            <a:r>
              <a:rPr lang="ru-RU" b="1" dirty="0">
                <a:solidFill>
                  <a:schemeClr val="accent5">
                    <a:lumMod val="20000"/>
                    <a:lumOff val="80000"/>
                  </a:schemeClr>
                </a:solidFill>
                <a:latin typeface="Arial" panose="020B0604020202020204" pitchFamily="34" charset="0"/>
              </a:rPr>
              <a:t>По способу передвижения гудронаторы классифицируют:</a:t>
            </a:r>
          </a:p>
          <a:p>
            <a:pPr marL="285750" indent="-285750" algn="just">
              <a:buFontTx/>
              <a:buChar char="-"/>
            </a:pPr>
            <a:r>
              <a:rPr lang="ru-RU" dirty="0">
                <a:solidFill>
                  <a:srgbClr val="FFFF00"/>
                </a:solidFill>
                <a:latin typeface="Arial" panose="020B0604020202020204" pitchFamily="34" charset="0"/>
              </a:rPr>
              <a:t>на само­ходные (автогудронаторы), </a:t>
            </a:r>
          </a:p>
          <a:p>
            <a:pPr marL="285750" indent="-285750" algn="just">
              <a:buFontTx/>
              <a:buChar char="-"/>
            </a:pPr>
            <a:r>
              <a:rPr lang="ru-RU" dirty="0">
                <a:solidFill>
                  <a:srgbClr val="FFFF00"/>
                </a:solidFill>
                <a:latin typeface="Arial" panose="020B0604020202020204" pitchFamily="34" charset="0"/>
              </a:rPr>
              <a:t>прицепные </a:t>
            </a:r>
          </a:p>
          <a:p>
            <a:pPr marL="285750" indent="-285750" algn="just">
              <a:buFontTx/>
              <a:buChar char="-"/>
            </a:pPr>
            <a:r>
              <a:rPr lang="ru-RU" dirty="0">
                <a:solidFill>
                  <a:srgbClr val="FFFF00"/>
                </a:solidFill>
                <a:latin typeface="Arial" panose="020B0604020202020204" pitchFamily="34" charset="0"/>
              </a:rPr>
              <a:t>и полуприцепные.</a:t>
            </a:r>
            <a:endParaRPr lang="ru-RU" b="0" i="0" dirty="0">
              <a:solidFill>
                <a:srgbClr val="FFFF00"/>
              </a:solidFill>
              <a:effectLst/>
              <a:latin typeface="Arial" panose="020B0604020202020204" pitchFamily="34" charset="0"/>
            </a:endParaRPr>
          </a:p>
        </p:txBody>
      </p:sp>
      <p:pic>
        <p:nvPicPr>
          <p:cNvPr id="3" name="Рисунок 2">
            <a:extLst>
              <a:ext uri="{FF2B5EF4-FFF2-40B4-BE49-F238E27FC236}">
                <a16:creationId xmlns:a16="http://schemas.microsoft.com/office/drawing/2014/main" id="{106C3DD5-D4C6-4CEC-8B99-E2E1BE9C5762}"/>
              </a:ext>
            </a:extLst>
          </p:cNvPr>
          <p:cNvPicPr>
            <a:picLocks noChangeAspect="1"/>
          </p:cNvPicPr>
          <p:nvPr/>
        </p:nvPicPr>
        <p:blipFill>
          <a:blip r:embed="rId2"/>
          <a:stretch>
            <a:fillRect/>
          </a:stretch>
        </p:blipFill>
        <p:spPr>
          <a:xfrm>
            <a:off x="7095683" y="154172"/>
            <a:ext cx="3271062" cy="2453297"/>
          </a:xfrm>
          <a:prstGeom prst="rect">
            <a:avLst/>
          </a:prstGeom>
        </p:spPr>
      </p:pic>
      <p:pic>
        <p:nvPicPr>
          <p:cNvPr id="4" name="Рисунок 3">
            <a:extLst>
              <a:ext uri="{FF2B5EF4-FFF2-40B4-BE49-F238E27FC236}">
                <a16:creationId xmlns:a16="http://schemas.microsoft.com/office/drawing/2014/main" id="{434E9995-52BF-4B30-A266-8782C768EF69}"/>
              </a:ext>
            </a:extLst>
          </p:cNvPr>
          <p:cNvPicPr>
            <a:picLocks noChangeAspect="1"/>
          </p:cNvPicPr>
          <p:nvPr/>
        </p:nvPicPr>
        <p:blipFill>
          <a:blip r:embed="rId3"/>
          <a:stretch>
            <a:fillRect/>
          </a:stretch>
        </p:blipFill>
        <p:spPr>
          <a:xfrm>
            <a:off x="8595490" y="3785191"/>
            <a:ext cx="3542508" cy="2862783"/>
          </a:xfrm>
          <a:prstGeom prst="rect">
            <a:avLst/>
          </a:prstGeom>
        </p:spPr>
      </p:pic>
      <p:pic>
        <p:nvPicPr>
          <p:cNvPr id="5" name="Рисунок 4">
            <a:extLst>
              <a:ext uri="{FF2B5EF4-FFF2-40B4-BE49-F238E27FC236}">
                <a16:creationId xmlns:a16="http://schemas.microsoft.com/office/drawing/2014/main" id="{6A773B37-27B6-4F43-8712-434D75703580}"/>
              </a:ext>
            </a:extLst>
          </p:cNvPr>
          <p:cNvPicPr>
            <a:picLocks noChangeAspect="1"/>
          </p:cNvPicPr>
          <p:nvPr/>
        </p:nvPicPr>
        <p:blipFill>
          <a:blip r:embed="rId4"/>
          <a:stretch>
            <a:fillRect/>
          </a:stretch>
        </p:blipFill>
        <p:spPr>
          <a:xfrm>
            <a:off x="5324427" y="2604977"/>
            <a:ext cx="3271063" cy="2292176"/>
          </a:xfrm>
          <a:prstGeom prst="rect">
            <a:avLst/>
          </a:prstGeom>
        </p:spPr>
      </p:pic>
    </p:spTree>
    <p:extLst>
      <p:ext uri="{BB962C8B-B14F-4D97-AF65-F5344CB8AC3E}">
        <p14:creationId xmlns:p14="http://schemas.microsoft.com/office/powerpoint/2010/main" val="27399051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4D21A7CF-A2F1-44E4-A78A-342F650B142C}"/>
              </a:ext>
            </a:extLst>
          </p:cNvPr>
          <p:cNvSpPr/>
          <p:nvPr/>
        </p:nvSpPr>
        <p:spPr>
          <a:xfrm>
            <a:off x="340242" y="276448"/>
            <a:ext cx="4763386" cy="2776145"/>
          </a:xfrm>
          <a:prstGeom prst="rect">
            <a:avLst/>
          </a:prstGeom>
        </p:spPr>
        <p:txBody>
          <a:bodyPr wrap="square">
            <a:spAutoFit/>
          </a:bodyPr>
          <a:lstStyle/>
          <a:p>
            <a:r>
              <a:rPr lang="ru-RU" sz="2400" b="1" dirty="0">
                <a:solidFill>
                  <a:schemeClr val="accent1">
                    <a:lumMod val="40000"/>
                    <a:lumOff val="60000"/>
                  </a:schemeClr>
                </a:solidFill>
                <a:latin typeface="Helvetica Neue"/>
              </a:rPr>
              <a:t>В зависимости от объема цистерны различают автогудронаторы:</a:t>
            </a:r>
          </a:p>
          <a:p>
            <a:pPr marL="285750" indent="-285750">
              <a:lnSpc>
                <a:spcPct val="200000"/>
              </a:lnSpc>
              <a:buFontTx/>
              <a:buChar char="-"/>
            </a:pPr>
            <a:r>
              <a:rPr lang="ru-RU" dirty="0">
                <a:solidFill>
                  <a:srgbClr val="FFFF00"/>
                </a:solidFill>
                <a:latin typeface="Helvetica Neue"/>
              </a:rPr>
              <a:t>малой вместимости (до 1000—1500 л), </a:t>
            </a:r>
          </a:p>
          <a:p>
            <a:pPr marL="285750" indent="-285750">
              <a:lnSpc>
                <a:spcPct val="200000"/>
              </a:lnSpc>
              <a:buFontTx/>
              <a:buChar char="-"/>
            </a:pPr>
            <a:r>
              <a:rPr lang="ru-RU" dirty="0">
                <a:solidFill>
                  <a:srgbClr val="FFFF00"/>
                </a:solidFill>
                <a:latin typeface="Helvetica Neue"/>
              </a:rPr>
              <a:t>средней (3000— 3500 л),</a:t>
            </a:r>
          </a:p>
          <a:p>
            <a:pPr>
              <a:lnSpc>
                <a:spcPct val="200000"/>
              </a:lnSpc>
            </a:pPr>
            <a:r>
              <a:rPr lang="ru-RU" dirty="0">
                <a:solidFill>
                  <a:srgbClr val="FFFF00"/>
                </a:solidFill>
                <a:latin typeface="Helvetica Neue"/>
              </a:rPr>
              <a:t>-   большой (5000 л и более).</a:t>
            </a:r>
            <a:endParaRPr lang="ru-RU" dirty="0">
              <a:solidFill>
                <a:srgbClr val="FFFF00"/>
              </a:solidFill>
            </a:endParaRPr>
          </a:p>
        </p:txBody>
      </p:sp>
      <p:pic>
        <p:nvPicPr>
          <p:cNvPr id="3" name="Рисунок 2">
            <a:extLst>
              <a:ext uri="{FF2B5EF4-FFF2-40B4-BE49-F238E27FC236}">
                <a16:creationId xmlns:a16="http://schemas.microsoft.com/office/drawing/2014/main" id="{EFE1A01D-4BE2-4C05-BD40-AC820E6C906C}"/>
              </a:ext>
            </a:extLst>
          </p:cNvPr>
          <p:cNvPicPr>
            <a:picLocks noChangeAspect="1"/>
          </p:cNvPicPr>
          <p:nvPr/>
        </p:nvPicPr>
        <p:blipFill>
          <a:blip r:embed="rId2"/>
          <a:stretch>
            <a:fillRect/>
          </a:stretch>
        </p:blipFill>
        <p:spPr>
          <a:xfrm>
            <a:off x="6528390" y="2994114"/>
            <a:ext cx="4763386" cy="2656491"/>
          </a:xfrm>
          <a:prstGeom prst="rect">
            <a:avLst/>
          </a:prstGeom>
        </p:spPr>
      </p:pic>
      <p:pic>
        <p:nvPicPr>
          <p:cNvPr id="4" name="Рисунок 3">
            <a:extLst>
              <a:ext uri="{FF2B5EF4-FFF2-40B4-BE49-F238E27FC236}">
                <a16:creationId xmlns:a16="http://schemas.microsoft.com/office/drawing/2014/main" id="{B8E1F465-6A0C-464C-88BD-8752D495E903}"/>
              </a:ext>
            </a:extLst>
          </p:cNvPr>
          <p:cNvPicPr>
            <a:picLocks noChangeAspect="1"/>
          </p:cNvPicPr>
          <p:nvPr/>
        </p:nvPicPr>
        <p:blipFill>
          <a:blip r:embed="rId3"/>
          <a:stretch>
            <a:fillRect/>
          </a:stretch>
        </p:blipFill>
        <p:spPr>
          <a:xfrm>
            <a:off x="6528390" y="276448"/>
            <a:ext cx="3543947" cy="2365585"/>
          </a:xfrm>
          <a:prstGeom prst="rect">
            <a:avLst/>
          </a:prstGeom>
        </p:spPr>
      </p:pic>
      <p:pic>
        <p:nvPicPr>
          <p:cNvPr id="5" name="Рисунок 4">
            <a:extLst>
              <a:ext uri="{FF2B5EF4-FFF2-40B4-BE49-F238E27FC236}">
                <a16:creationId xmlns:a16="http://schemas.microsoft.com/office/drawing/2014/main" id="{D352950F-9A2A-4A97-9136-71D46DD08EAB}"/>
              </a:ext>
            </a:extLst>
          </p:cNvPr>
          <p:cNvPicPr>
            <a:picLocks noChangeAspect="1"/>
          </p:cNvPicPr>
          <p:nvPr/>
        </p:nvPicPr>
        <p:blipFill>
          <a:blip r:embed="rId4"/>
          <a:stretch>
            <a:fillRect/>
          </a:stretch>
        </p:blipFill>
        <p:spPr>
          <a:xfrm>
            <a:off x="701529" y="3429000"/>
            <a:ext cx="5394471" cy="3149023"/>
          </a:xfrm>
          <a:prstGeom prst="rect">
            <a:avLst/>
          </a:prstGeom>
        </p:spPr>
      </p:pic>
    </p:spTree>
    <p:extLst>
      <p:ext uri="{BB962C8B-B14F-4D97-AF65-F5344CB8AC3E}">
        <p14:creationId xmlns:p14="http://schemas.microsoft.com/office/powerpoint/2010/main" val="5992047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906E055C-45AD-4749-AEF8-8CE1267FC67A}"/>
              </a:ext>
            </a:extLst>
          </p:cNvPr>
          <p:cNvSpPr/>
          <p:nvPr/>
        </p:nvSpPr>
        <p:spPr>
          <a:xfrm>
            <a:off x="308344" y="223284"/>
            <a:ext cx="5178056" cy="5176802"/>
          </a:xfrm>
          <a:prstGeom prst="rect">
            <a:avLst/>
          </a:prstGeom>
        </p:spPr>
        <p:txBody>
          <a:bodyPr wrap="square">
            <a:spAutoFit/>
          </a:bodyPr>
          <a:lstStyle/>
          <a:p>
            <a:r>
              <a:rPr lang="ru-RU" sz="2400" b="1" dirty="0">
                <a:solidFill>
                  <a:schemeClr val="accent1">
                    <a:lumMod val="40000"/>
                    <a:lumOff val="60000"/>
                  </a:schemeClr>
                </a:solidFill>
                <a:latin typeface="Helvetica Neue"/>
              </a:rPr>
              <a:t>Автогудронаторы классифицируют:</a:t>
            </a:r>
          </a:p>
          <a:p>
            <a:pPr marL="285750" indent="-285750">
              <a:lnSpc>
                <a:spcPct val="200000"/>
              </a:lnSpc>
              <a:buFontTx/>
              <a:buChar char="-"/>
            </a:pPr>
            <a:r>
              <a:rPr lang="ru-RU" dirty="0">
                <a:solidFill>
                  <a:srgbClr val="FFFF00"/>
                </a:solidFill>
                <a:latin typeface="Helvetica Neue"/>
              </a:rPr>
              <a:t>по конструктивным признакам систем распределения и обогрева материалов, </a:t>
            </a:r>
          </a:p>
          <a:p>
            <a:pPr marL="285750" indent="-285750">
              <a:lnSpc>
                <a:spcPct val="200000"/>
              </a:lnSpc>
              <a:buFontTx/>
              <a:buChar char="-"/>
            </a:pPr>
            <a:r>
              <a:rPr lang="ru-RU" dirty="0">
                <a:solidFill>
                  <a:srgbClr val="FFFF00"/>
                </a:solidFill>
                <a:latin typeface="Helvetica Neue"/>
              </a:rPr>
              <a:t>в зависимости от способа распределения вяжущего материала, </a:t>
            </a:r>
          </a:p>
          <a:p>
            <a:pPr marL="285750" indent="-285750">
              <a:lnSpc>
                <a:spcPct val="200000"/>
              </a:lnSpc>
              <a:buFontTx/>
              <a:buChar char="-"/>
            </a:pPr>
            <a:r>
              <a:rPr lang="ru-RU" dirty="0">
                <a:solidFill>
                  <a:srgbClr val="FFFF00"/>
                </a:solidFill>
                <a:latin typeface="Helvetica Neue"/>
              </a:rPr>
              <a:t>типа распределительной трубы, </a:t>
            </a:r>
          </a:p>
          <a:p>
            <a:pPr marL="285750" indent="-285750">
              <a:lnSpc>
                <a:spcPct val="200000"/>
              </a:lnSpc>
              <a:buFontTx/>
              <a:buChar char="-"/>
            </a:pPr>
            <a:r>
              <a:rPr lang="ru-RU" dirty="0">
                <a:solidFill>
                  <a:srgbClr val="FFFF00"/>
                </a:solidFill>
                <a:latin typeface="Helvetica Neue"/>
              </a:rPr>
              <a:t>способа очистки системы, </a:t>
            </a:r>
          </a:p>
          <a:p>
            <a:pPr marL="285750" indent="-285750">
              <a:lnSpc>
                <a:spcPct val="200000"/>
              </a:lnSpc>
              <a:buFontTx/>
              <a:buChar char="-"/>
            </a:pPr>
            <a:r>
              <a:rPr lang="ru-RU" dirty="0">
                <a:solidFill>
                  <a:srgbClr val="FFFF00"/>
                </a:solidFill>
                <a:latin typeface="Helvetica Neue"/>
              </a:rPr>
              <a:t>средств подачи материала для выполнения технологических операций.</a:t>
            </a:r>
            <a:endParaRPr lang="ru-RU" dirty="0">
              <a:solidFill>
                <a:srgbClr val="FFFF00"/>
              </a:solidFill>
            </a:endParaRPr>
          </a:p>
        </p:txBody>
      </p:sp>
      <p:pic>
        <p:nvPicPr>
          <p:cNvPr id="3" name="Рисунок 2">
            <a:extLst>
              <a:ext uri="{FF2B5EF4-FFF2-40B4-BE49-F238E27FC236}">
                <a16:creationId xmlns:a16="http://schemas.microsoft.com/office/drawing/2014/main" id="{17332562-A774-4AFB-9BE4-5D2FEFDF939E}"/>
              </a:ext>
            </a:extLst>
          </p:cNvPr>
          <p:cNvPicPr>
            <a:picLocks noChangeAspect="1"/>
          </p:cNvPicPr>
          <p:nvPr/>
        </p:nvPicPr>
        <p:blipFill>
          <a:blip r:embed="rId2"/>
          <a:stretch>
            <a:fillRect/>
          </a:stretch>
        </p:blipFill>
        <p:spPr>
          <a:xfrm>
            <a:off x="6166884" y="1753042"/>
            <a:ext cx="5716772" cy="4287579"/>
          </a:xfrm>
          <a:prstGeom prst="rect">
            <a:avLst/>
          </a:prstGeom>
        </p:spPr>
      </p:pic>
    </p:spTree>
    <p:extLst>
      <p:ext uri="{BB962C8B-B14F-4D97-AF65-F5344CB8AC3E}">
        <p14:creationId xmlns:p14="http://schemas.microsoft.com/office/powerpoint/2010/main" val="4611569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F1AA01E5-3FEE-4532-B472-79757F5DDA06}"/>
              </a:ext>
            </a:extLst>
          </p:cNvPr>
          <p:cNvSpPr/>
          <p:nvPr/>
        </p:nvSpPr>
        <p:spPr>
          <a:xfrm>
            <a:off x="425302" y="265814"/>
            <a:ext cx="4540103" cy="5303760"/>
          </a:xfrm>
          <a:prstGeom prst="rect">
            <a:avLst/>
          </a:prstGeom>
        </p:spPr>
        <p:txBody>
          <a:bodyPr wrap="square">
            <a:spAutoFit/>
          </a:bodyPr>
          <a:lstStyle/>
          <a:p>
            <a:pPr>
              <a:lnSpc>
                <a:spcPct val="150000"/>
              </a:lnSpc>
            </a:pPr>
            <a:r>
              <a:rPr lang="ru-RU" b="1" dirty="0">
                <a:solidFill>
                  <a:schemeClr val="tx2">
                    <a:lumMod val="75000"/>
                  </a:schemeClr>
                </a:solidFill>
                <a:latin typeface="Helvetica Neue"/>
              </a:rPr>
              <a:t>Системы распределения делятся:</a:t>
            </a:r>
          </a:p>
          <a:p>
            <a:pPr marL="285750" indent="-285750">
              <a:lnSpc>
                <a:spcPct val="150000"/>
              </a:lnSpc>
              <a:buFontTx/>
              <a:buChar char="-"/>
            </a:pPr>
            <a:r>
              <a:rPr lang="ru-RU" dirty="0">
                <a:solidFill>
                  <a:srgbClr val="FFFF00"/>
                </a:solidFill>
                <a:latin typeface="Helvetica Neue"/>
              </a:rPr>
              <a:t>на циркуляционные которые очищаются воздухом под давлением</a:t>
            </a:r>
          </a:p>
          <a:p>
            <a:pPr marL="285750" indent="-285750">
              <a:lnSpc>
                <a:spcPct val="150000"/>
              </a:lnSpc>
              <a:buFontTx/>
              <a:buChar char="-"/>
            </a:pPr>
            <a:r>
              <a:rPr lang="ru-RU" dirty="0">
                <a:solidFill>
                  <a:srgbClr val="FFFF00"/>
                </a:solidFill>
                <a:latin typeface="Helvetica Neue"/>
              </a:rPr>
              <a:t>и </a:t>
            </a:r>
            <a:r>
              <a:rPr lang="ru-RU" dirty="0" err="1">
                <a:solidFill>
                  <a:srgbClr val="FFFF00"/>
                </a:solidFill>
                <a:latin typeface="Helvetica Neue"/>
              </a:rPr>
              <a:t>нециркуляционные</a:t>
            </a:r>
            <a:r>
              <a:rPr lang="ru-RU" dirty="0">
                <a:solidFill>
                  <a:srgbClr val="FFFF00"/>
                </a:solidFill>
                <a:latin typeface="Helvetica Neue"/>
              </a:rPr>
              <a:t>, промываются растворителем. </a:t>
            </a:r>
          </a:p>
          <a:p>
            <a:endParaRPr lang="ru-RU" dirty="0">
              <a:solidFill>
                <a:srgbClr val="000000"/>
              </a:solidFill>
              <a:latin typeface="Helvetica Neue"/>
            </a:endParaRPr>
          </a:p>
          <a:p>
            <a:pPr>
              <a:lnSpc>
                <a:spcPct val="150000"/>
              </a:lnSpc>
            </a:pPr>
            <a:r>
              <a:rPr lang="ru-RU" dirty="0">
                <a:solidFill>
                  <a:srgbClr val="FFFF00"/>
                </a:solidFill>
                <a:latin typeface="Helvetica Neue"/>
              </a:rPr>
              <a:t>Розлив вяжущих материалов и другие технологические операции осуществляются специальными насосами или компрессорными установками, приводимыми в действие двигателем автомобиля или специальным двигателем.</a:t>
            </a:r>
            <a:endParaRPr lang="ru-RU" dirty="0">
              <a:solidFill>
                <a:srgbClr val="FFFF00"/>
              </a:solidFill>
            </a:endParaRPr>
          </a:p>
        </p:txBody>
      </p:sp>
      <p:pic>
        <p:nvPicPr>
          <p:cNvPr id="3" name="Рисунок 2">
            <a:extLst>
              <a:ext uri="{FF2B5EF4-FFF2-40B4-BE49-F238E27FC236}">
                <a16:creationId xmlns:a16="http://schemas.microsoft.com/office/drawing/2014/main" id="{3CDC2BD6-E07D-4F11-9431-50981D64F849}"/>
              </a:ext>
            </a:extLst>
          </p:cNvPr>
          <p:cNvPicPr>
            <a:picLocks noChangeAspect="1"/>
          </p:cNvPicPr>
          <p:nvPr/>
        </p:nvPicPr>
        <p:blipFill>
          <a:blip r:embed="rId2"/>
          <a:stretch>
            <a:fillRect/>
          </a:stretch>
        </p:blipFill>
        <p:spPr>
          <a:xfrm>
            <a:off x="5117804" y="1731885"/>
            <a:ext cx="6822558" cy="3837689"/>
          </a:xfrm>
          <a:prstGeom prst="rect">
            <a:avLst/>
          </a:prstGeom>
        </p:spPr>
      </p:pic>
    </p:spTree>
    <p:extLst>
      <p:ext uri="{BB962C8B-B14F-4D97-AF65-F5344CB8AC3E}">
        <p14:creationId xmlns:p14="http://schemas.microsoft.com/office/powerpoint/2010/main" val="29788108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A660E388-4492-4B00-A18B-43EF884C9610}"/>
              </a:ext>
            </a:extLst>
          </p:cNvPr>
          <p:cNvSpPr/>
          <p:nvPr/>
        </p:nvSpPr>
        <p:spPr>
          <a:xfrm rot="10800000" flipV="1">
            <a:off x="255180" y="290335"/>
            <a:ext cx="11196084" cy="6093976"/>
          </a:xfrm>
          <a:prstGeom prst="rect">
            <a:avLst/>
          </a:prstGeom>
        </p:spPr>
        <p:txBody>
          <a:bodyPr wrap="square">
            <a:spAutoFit/>
          </a:bodyPr>
          <a:lstStyle/>
          <a:p>
            <a:r>
              <a:rPr lang="ru-RU" sz="2400" b="1" dirty="0">
                <a:solidFill>
                  <a:schemeClr val="accent1">
                    <a:lumMod val="40000"/>
                    <a:lumOff val="60000"/>
                  </a:schemeClr>
                </a:solidFill>
                <a:latin typeface="YS Text"/>
              </a:rPr>
              <a:t>При эксплуатации оборудования автогудронатора следует руководствоваться следующим дополнительными	 документами:</a:t>
            </a:r>
          </a:p>
          <a:p>
            <a:r>
              <a:rPr lang="ru-RU" dirty="0">
                <a:solidFill>
                  <a:srgbClr val="FFFF00"/>
                </a:solidFill>
                <a:latin typeface="YS Text"/>
              </a:rPr>
              <a:t>- инструкцией по эксплуатации базового автомобиля и его</a:t>
            </a:r>
          </a:p>
          <a:p>
            <a:r>
              <a:rPr lang="ru-RU" dirty="0">
                <a:solidFill>
                  <a:srgbClr val="FFFF00"/>
                </a:solidFill>
                <a:latin typeface="YS Text"/>
              </a:rPr>
              <a:t>модификаций;</a:t>
            </a:r>
          </a:p>
          <a:p>
            <a:r>
              <a:rPr lang="ru-RU" dirty="0">
                <a:solidFill>
                  <a:srgbClr val="FFFF00"/>
                </a:solidFill>
                <a:latin typeface="YS Text"/>
              </a:rPr>
              <a:t>- инструкцией по эксплуатации дополнительных механизмов</a:t>
            </a:r>
          </a:p>
          <a:p>
            <a:r>
              <a:rPr lang="ru-RU" dirty="0">
                <a:solidFill>
                  <a:srgbClr val="FFFF00"/>
                </a:solidFill>
                <a:latin typeface="YS Text"/>
              </a:rPr>
              <a:t>(силовых установок).</a:t>
            </a:r>
          </a:p>
          <a:p>
            <a:r>
              <a:rPr lang="ru-RU" dirty="0">
                <a:solidFill>
                  <a:schemeClr val="bg2">
                    <a:lumMod val="20000"/>
                    <a:lumOff val="80000"/>
                  </a:schemeClr>
                </a:solidFill>
                <a:latin typeface="YS Text"/>
              </a:rPr>
              <a:t>Оборудование предназначено для перевозки, перекачки и распределения по поверхности горячих органических вяжущих	материалов при строительстве, ремонте и содержании автомобильных дорог, площадок, а также для поверхностной обработки, подгрунтовки, пропитки, гидроизоляции фундаментов и водопропускных труб с помощью дополнительного оборудования.</a:t>
            </a:r>
          </a:p>
          <a:p>
            <a:endParaRPr lang="ru-RU" dirty="0">
              <a:solidFill>
                <a:schemeClr val="bg2">
                  <a:lumMod val="20000"/>
                  <a:lumOff val="80000"/>
                </a:schemeClr>
              </a:solidFill>
              <a:latin typeface="YS Text"/>
            </a:endParaRPr>
          </a:p>
          <a:p>
            <a:r>
              <a:rPr lang="ru-RU" u="sng" dirty="0">
                <a:solidFill>
                  <a:schemeClr val="accent1">
                    <a:lumMod val="40000"/>
                    <a:lumOff val="60000"/>
                  </a:schemeClr>
                </a:solidFill>
                <a:latin typeface="YS Text"/>
              </a:rPr>
              <a:t>Оборудование предназначено для эксплуатации при температуре окружающего воздуха не ниже плюс 5°С.</a:t>
            </a:r>
          </a:p>
          <a:p>
            <a:endParaRPr lang="ru-RU" dirty="0">
              <a:solidFill>
                <a:schemeClr val="accent1">
                  <a:lumMod val="20000"/>
                  <a:lumOff val="80000"/>
                </a:schemeClr>
              </a:solidFill>
              <a:latin typeface="YS Text"/>
            </a:endParaRPr>
          </a:p>
          <a:p>
            <a:r>
              <a:rPr lang="ru-RU" dirty="0">
                <a:solidFill>
                  <a:schemeClr val="bg2">
                    <a:lumMod val="20000"/>
                    <a:lumOff val="80000"/>
                  </a:schemeClr>
                </a:solidFill>
                <a:latin typeface="YS Text"/>
              </a:rPr>
              <a:t>Оборудование позволяет осуществлять:</a:t>
            </a:r>
          </a:p>
          <a:p>
            <a:r>
              <a:rPr lang="ru-RU" dirty="0">
                <a:solidFill>
                  <a:srgbClr val="FFFF00"/>
                </a:solidFill>
                <a:latin typeface="YS Text"/>
              </a:rPr>
              <a:t>- забор битумных материалов из битумохранилищ и битумоплавильных котлов;</a:t>
            </a:r>
          </a:p>
          <a:p>
            <a:r>
              <a:rPr lang="ru-RU" dirty="0">
                <a:solidFill>
                  <a:srgbClr val="FFFF00"/>
                </a:solidFill>
                <a:latin typeface="YS Text"/>
              </a:rPr>
              <a:t>- транспортирование битумных материалов;</a:t>
            </a:r>
          </a:p>
          <a:p>
            <a:r>
              <a:rPr lang="ru-RU" dirty="0">
                <a:solidFill>
                  <a:srgbClr val="FFFF00"/>
                </a:solidFill>
                <a:latin typeface="YS Text"/>
              </a:rPr>
              <a:t>- подогрев битумного материала в цистерне до рабочей температуры;</a:t>
            </a:r>
          </a:p>
          <a:p>
            <a:r>
              <a:rPr lang="ru-RU" dirty="0">
                <a:solidFill>
                  <a:srgbClr val="FFFF00"/>
                </a:solidFill>
                <a:latin typeface="YS Text"/>
              </a:rPr>
              <a:t>- циркуляцию битумного материала для разогрева перед перекачкой;</a:t>
            </a:r>
          </a:p>
          <a:p>
            <a:r>
              <a:rPr lang="ru-RU" dirty="0">
                <a:solidFill>
                  <a:srgbClr val="FFFF00"/>
                </a:solidFill>
                <a:latin typeface="YS Text"/>
              </a:rPr>
              <a:t>- перекачивание горячих битумных материалов, минуя цистерну;</a:t>
            </a:r>
          </a:p>
          <a:p>
            <a:r>
              <a:rPr lang="ru-RU" dirty="0">
                <a:solidFill>
                  <a:srgbClr val="FFFF00"/>
                </a:solidFill>
                <a:latin typeface="YS Text"/>
              </a:rPr>
              <a:t>- раздачу горячих битумных материалов;</a:t>
            </a:r>
          </a:p>
          <a:p>
            <a:r>
              <a:rPr lang="ru-RU" dirty="0">
                <a:solidFill>
                  <a:srgbClr val="FFFF00"/>
                </a:solidFill>
                <a:latin typeface="YS Text"/>
              </a:rPr>
              <a:t>- распределение горячих битумных материалов по поверхности.</a:t>
            </a:r>
            <a:endParaRPr lang="ru-RU" b="0" i="0" dirty="0">
              <a:solidFill>
                <a:srgbClr val="FFFF00"/>
              </a:solidFill>
              <a:effectLst/>
              <a:latin typeface="YS Text"/>
            </a:endParaRPr>
          </a:p>
        </p:txBody>
      </p:sp>
    </p:spTree>
    <p:extLst>
      <p:ext uri="{BB962C8B-B14F-4D97-AF65-F5344CB8AC3E}">
        <p14:creationId xmlns:p14="http://schemas.microsoft.com/office/powerpoint/2010/main" val="192038454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он">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307</TotalTime>
  <Words>3333</Words>
  <Application>Microsoft Office PowerPoint</Application>
  <PresentationFormat>Широкоэкранный</PresentationFormat>
  <Paragraphs>175</Paragraphs>
  <Slides>34</Slides>
  <Notes>0</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34</vt:i4>
      </vt:variant>
    </vt:vector>
  </HeadingPairs>
  <TitlesOfParts>
    <vt:vector size="42" baseType="lpstr">
      <vt:lpstr>Arial</vt:lpstr>
      <vt:lpstr>Century Gothic</vt:lpstr>
      <vt:lpstr>Helvetica Neue</vt:lpstr>
      <vt:lpstr>Montserrat</vt:lpstr>
      <vt:lpstr>Open Sans</vt:lpstr>
      <vt:lpstr>Wingdings 3</vt:lpstr>
      <vt:lpstr>YS Text</vt:lpstr>
      <vt:lpstr>Ион</vt:lpstr>
      <vt:lpstr>Тема.  Назначение и устройство автогудронатора. </vt:lpstr>
      <vt:lpstr>Литература:   1. А.А. Васильев «Дорожные машины», Издательство «Машиностроение»-1987 г.; 2. Шестопалов К.К. Подъёмно-транспортные, строительные и дорожные машины и оборудование. - М.: Академия», - 2018.</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Соблюдайте инструкции и  технику безопасности при работе!</vt:lpstr>
      <vt:lpstr>Занятие окончено!   Спасибо за внимание!</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Тема.  Назначение и устройство автогудронатора.</dc:title>
  <dc:creator>User</dc:creator>
  <cp:lastModifiedBy>User</cp:lastModifiedBy>
  <cp:revision>38</cp:revision>
  <dcterms:created xsi:type="dcterms:W3CDTF">2023-02-15T06:04:45Z</dcterms:created>
  <dcterms:modified xsi:type="dcterms:W3CDTF">2023-02-28T10:41:01Z</dcterms:modified>
</cp:coreProperties>
</file>