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3" r:id="rId2"/>
    <p:sldId id="281" r:id="rId3"/>
    <p:sldId id="263" r:id="rId4"/>
    <p:sldId id="274" r:id="rId5"/>
    <p:sldId id="264" r:id="rId6"/>
    <p:sldId id="265" r:id="rId7"/>
    <p:sldId id="266" r:id="rId8"/>
    <p:sldId id="280" r:id="rId9"/>
    <p:sldId id="258" r:id="rId10"/>
    <p:sldId id="275" r:id="rId11"/>
    <p:sldId id="256" r:id="rId12"/>
    <p:sldId id="276" r:id="rId13"/>
    <p:sldId id="257" r:id="rId14"/>
    <p:sldId id="267" r:id="rId15"/>
    <p:sldId id="277" r:id="rId16"/>
    <p:sldId id="259" r:id="rId17"/>
    <p:sldId id="268" r:id="rId18"/>
    <p:sldId id="261" r:id="rId19"/>
    <p:sldId id="270" r:id="rId20"/>
    <p:sldId id="271" r:id="rId21"/>
    <p:sldId id="260" r:id="rId22"/>
    <p:sldId id="272" r:id="rId23"/>
    <p:sldId id="262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6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ornews.ru/science/1928.html" TargetMode="External"/><Relationship Id="rId2" Type="http://schemas.openxmlformats.org/officeDocument/2006/relationships/hyperlink" Target="http://www.bibleist.ru/biblio.php?f=026.html&amp;q=00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medweb.ru/articles/sosudy" TargetMode="External"/><Relationship Id="rId5" Type="http://schemas.openxmlformats.org/officeDocument/2006/relationships/hyperlink" Target="http://bannerfabrikk.home.pl/car/platelet-picture" TargetMode="External"/><Relationship Id="rId4" Type="http://schemas.openxmlformats.org/officeDocument/2006/relationships/hyperlink" Target="http://www.polismed.com/articles-kletki-krovi-stroenie-kletok-krovi-ehritrocity-lejjkocity-trombocity-rezus-faktor-chto-ehto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18288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Кровеносная система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87624" y="3933056"/>
            <a:ext cx="7381056" cy="260486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Презентация к уроку «Окружающий мир»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4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класс</a:t>
            </a: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Раздел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«Организм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человека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algn="r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Подготовила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Мискарова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Татьяна Владимировна</a:t>
            </a: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читель начальных классов МБОУ СОШ № 8</a:t>
            </a:r>
          </a:p>
          <a:p>
            <a:pPr algn="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Моздок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96448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C00000"/>
                </a:solidFill>
              </a:rPr>
              <a:t>Эритроциты  - </a:t>
            </a:r>
          </a:p>
          <a:p>
            <a:pPr algn="ctr"/>
            <a:endParaRPr lang="ru-RU" sz="3600" b="1" u="sng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/>
              <a:t>(от </a:t>
            </a:r>
            <a:r>
              <a:rPr lang="ru-RU" sz="3200" b="1" dirty="0" smtClean="0">
                <a:solidFill>
                  <a:srgbClr val="C00000"/>
                </a:solidFill>
              </a:rPr>
              <a:t>греч. </a:t>
            </a:r>
            <a:r>
              <a:rPr lang="ru-RU" sz="3200" b="1" dirty="0" smtClean="0"/>
              <a:t> </a:t>
            </a:r>
            <a:r>
              <a:rPr lang="ru-RU" sz="3200" b="1" dirty="0" err="1" smtClean="0"/>
              <a:t>ἐρυθρός </a:t>
            </a:r>
            <a:r>
              <a:rPr lang="ru-RU" sz="3200" b="1" dirty="0" smtClean="0"/>
              <a:t>— </a:t>
            </a:r>
            <a:r>
              <a:rPr lang="ru-RU" sz="3200" b="1" dirty="0" smtClean="0">
                <a:solidFill>
                  <a:srgbClr val="C00000"/>
                </a:solidFill>
              </a:rPr>
              <a:t>красный цвет </a:t>
            </a:r>
          </a:p>
          <a:p>
            <a:pPr algn="ctr"/>
            <a:r>
              <a:rPr lang="ru-RU" sz="3200" b="1" dirty="0" smtClean="0"/>
              <a:t>и </a:t>
            </a:r>
            <a:r>
              <a:rPr lang="ru-RU" sz="3200" b="1" dirty="0" err="1" smtClean="0"/>
              <a:t>κύτος</a:t>
            </a:r>
            <a:r>
              <a:rPr lang="ru-RU" sz="3200" b="1" dirty="0" smtClean="0"/>
              <a:t> — </a:t>
            </a:r>
            <a:r>
              <a:rPr lang="ru-RU" sz="3200" b="1" dirty="0" smtClean="0">
                <a:solidFill>
                  <a:srgbClr val="C00000"/>
                </a:solidFill>
              </a:rPr>
              <a:t>вместилище, клетка</a:t>
            </a:r>
            <a:r>
              <a:rPr lang="ru-RU" sz="3200" b="1" dirty="0" smtClean="0"/>
              <a:t>)</a:t>
            </a:r>
          </a:p>
          <a:p>
            <a:pPr algn="ctr"/>
            <a:r>
              <a:rPr lang="ru-RU" sz="3200" b="1" dirty="0" smtClean="0"/>
              <a:t> — переносящие кислород клетки крови .</a:t>
            </a:r>
          </a:p>
          <a:p>
            <a:pPr algn="ctr"/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Из-за красной окраски, вызванной транспортным </a:t>
            </a:r>
            <a:r>
              <a:rPr lang="ru-RU" sz="3200" b="1" dirty="0" smtClean="0">
                <a:solidFill>
                  <a:srgbClr val="C00000"/>
                </a:solidFill>
              </a:rPr>
              <a:t>белком - гемоглобином</a:t>
            </a:r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их нередко называют</a:t>
            </a:r>
          </a:p>
          <a:p>
            <a:pPr algn="ctr"/>
            <a:r>
              <a:rPr lang="ru-RU" sz="3200" b="1" dirty="0" smtClean="0"/>
              <a:t> </a:t>
            </a:r>
            <a:r>
              <a:rPr lang="ru-RU" sz="3200" b="1" i="1" dirty="0" smtClean="0">
                <a:solidFill>
                  <a:srgbClr val="C00000"/>
                </a:solidFill>
              </a:rPr>
              <a:t>красные кровяные тельца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3050"/>
            <a:ext cx="2786082" cy="187006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2928934"/>
            <a:ext cx="4114800" cy="31972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900igr.net/datas/obg/Kurenie/0020-020-Eritrots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928934"/>
            <a:ext cx="4214842" cy="371474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716016" y="783091"/>
            <a:ext cx="41433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Всего в крови человека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25 триллионов эритроцитов.</a:t>
            </a:r>
          </a:p>
          <a:p>
            <a:r>
              <a:rPr lang="ru-RU" sz="2000" b="1" dirty="0" smtClean="0"/>
              <a:t> (25 000 000 000 000).</a:t>
            </a:r>
          </a:p>
          <a:p>
            <a:r>
              <a:rPr lang="ru-RU" sz="2000" b="1" dirty="0" smtClean="0"/>
              <a:t>Если положить все эритроциты друг на друга, получится столбик </a:t>
            </a:r>
            <a:r>
              <a:rPr lang="ru-RU" sz="2000" b="1" dirty="0" smtClean="0">
                <a:solidFill>
                  <a:srgbClr val="C00000"/>
                </a:solidFill>
              </a:rPr>
              <a:t>высотой 62 тыс. км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b="1" dirty="0" smtClean="0"/>
              <a:t> На оси этой длины могло бы вращаться несколько таких планет, как Земля.</a:t>
            </a:r>
          </a:p>
          <a:p>
            <a:r>
              <a:rPr lang="ru-RU" sz="2000" b="1" dirty="0" smtClean="0"/>
              <a:t>Эритроцит живёт 80 – 100 дней, затем происходит распад.</a:t>
            </a:r>
          </a:p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pic>
        <p:nvPicPr>
          <p:cNvPr id="15362" name="Picture 2" descr="Главная / Архив / 2011 год / 02 (54) февраль 2011 / Техника и технолог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68930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108520" cy="11387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140968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Они защищают наш организм 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от болезней, вирусов 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и разных микробов. 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1822" y="1052736"/>
            <a:ext cx="6455100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Лейкоциты – 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белые кровяные клетки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7493"/>
            <a:ext cx="8186766" cy="236386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Т - лейкоциты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уничтожают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больную </a:t>
            </a:r>
            <a:r>
              <a:rPr lang="ru-RU" sz="3200" dirty="0" smtClean="0">
                <a:solidFill>
                  <a:srgbClr val="FF0000"/>
                </a:solidFill>
              </a:rPr>
              <a:t>клетку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85720" y="3786190"/>
            <a:ext cx="2928958" cy="23098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67944" y="4412629"/>
            <a:ext cx="4752528" cy="172747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Лейкоциты.</a:t>
            </a:r>
          </a:p>
          <a:p>
            <a:pPr marL="0" indent="0" algn="ctr">
              <a:buNone/>
            </a:pPr>
            <a:r>
              <a:rPr lang="ru-RU" dirty="0" smtClean="0"/>
              <a:t>     В 1 квадр. мм крови содержится </a:t>
            </a:r>
            <a:r>
              <a:rPr lang="ru-RU" dirty="0" smtClean="0"/>
              <a:t>                   4 </a:t>
            </a:r>
            <a:r>
              <a:rPr lang="ru-RU" dirty="0" smtClean="0"/>
              <a:t>– 8 тыс. лейкоцитов</a:t>
            </a:r>
            <a:r>
              <a:rPr lang="ru-RU" dirty="0" smtClean="0"/>
              <a:t>.  </a:t>
            </a:r>
            <a:endParaRPr lang="ru-RU" dirty="0" smtClean="0"/>
          </a:p>
        </p:txBody>
      </p:sp>
      <p:pic>
        <p:nvPicPr>
          <p:cNvPr id="26626" name="Picture 2" descr="http://healthmoda.ru/images/article/big/103-chto-takoe-lejkots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73016"/>
            <a:ext cx="3888432" cy="2835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im4-tub-ru.yandex.net/i?id=298071786-6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00" y="332656"/>
            <a:ext cx="4407864" cy="3075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http://www.nanonewsnet.ru/files/users/u2999/Part-5/m1320492-coloured_sem_of_lymphocyte_attacking_cancer_cell-sp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060848"/>
            <a:ext cx="3793196" cy="235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hoto.qip.ru/photo/rymin/3325982/large/79363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429024" cy="40100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532" name="Picture 4" descr="http://omop.su/images/76/Larva_Bipinna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068960"/>
            <a:ext cx="3353665" cy="3493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http://s018.radikal.ru/i525/1202/e5/35fc52ef4f1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204864"/>
            <a:ext cx="2214578" cy="4415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4643446"/>
            <a:ext cx="2857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И. И. Мечников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1883 год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73769" y="870092"/>
            <a:ext cx="30243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Открытие </a:t>
            </a:r>
          </a:p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лейкоцита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64704"/>
            <a:ext cx="68407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Тромбоциты – 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мелкие плоские бесцветные тельца неправильной формы. 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Они помогают 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заживать ранкам 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при порезе или ударе.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9815"/>
            <a:ext cx="8329642" cy="14398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Тромбоциты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В 1 квадр. мм крови содержится от 150 – до 350 тыс. тромбоцитов.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5926"/>
            <a:ext cx="7772400" cy="42338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www.biyolojisitesi.net/tum%20uniteler/dolasim/kan_doku/pihtilasma_hucre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588" y="1857235"/>
            <a:ext cx="2988332" cy="242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lrc.kiev.ua/stat/img/oak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75825"/>
            <a:ext cx="3528392" cy="2219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trialx.com/g/Thrombocytopenia_(Low_Platelet_Count)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6575" y="1879665"/>
            <a:ext cx="3600400" cy="464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guzel76.ucoz.ru/0013-020-Kost-osnovnoj-material-oporno-dvigateln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5962443" cy="388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://img-fotki.yandex.ru/get/6419/177598071.e/0_a01fb_955a68be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914775"/>
            <a:ext cx="3810000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260648"/>
            <a:ext cx="3259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Кроветворение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irbiologii.ru/wp-content/uploads/2011/12/krov9kla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285728"/>
            <a:ext cx="8191555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1703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Сердце</a:t>
            </a:r>
            <a:r>
              <a:rPr lang="ru-RU" dirty="0" smtClean="0">
                <a:solidFill>
                  <a:srgbClr val="FF0000"/>
                </a:solidFill>
              </a:rPr>
              <a:t> – мышечный орган,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весом около 300 г,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величиной с кулак человека.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2420888"/>
            <a:ext cx="5256584" cy="3598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pbs.twimg.com/media/BDD81k2CMAEfio6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812071" cy="4359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pload.wikimedia.org/wikipedia/commons/thumb/7/74/Grafik_blutkreislauf.jpg/250px-Grafik_blutkreislau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-90934"/>
            <a:ext cx="4104456" cy="6993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2379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Удалённая работа Работа фрилансера Юдин Александр yudin Сердце в разрез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88640"/>
            <a:ext cx="3994795" cy="64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73050"/>
            <a:ext cx="5900750" cy="6556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КРОВООБРАЩЕНИЕ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2285992"/>
            <a:ext cx="2228840" cy="3143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804248" y="5157192"/>
            <a:ext cx="1500198" cy="13811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upload.wikimedia.org/wikipedia/commons/thumb/7/74/Grafik_blutkreislauf.jpg/250px-Grafik_blutkreislau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3353896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6" name="AutoShape 4" descr="http://ganeshik.com/wp-content/uploads/00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http://ganeshik.com/wp-content/uploads/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836712"/>
            <a:ext cx="4875437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www.graycell.ru/picture/big/kapilly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372827"/>
            <a:ext cx="2599698" cy="2485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404664"/>
            <a:ext cx="8329642" cy="58081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Это интересно: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Окружность одного капилляра равна 2 </a:t>
            </a:r>
            <a:r>
              <a:rPr lang="ru-RU" sz="2800" dirty="0" err="1" smtClean="0">
                <a:solidFill>
                  <a:srgbClr val="C00000"/>
                </a:solidFill>
              </a:rPr>
              <a:t>мк</a:t>
            </a:r>
            <a:r>
              <a:rPr lang="ru-RU" sz="2800" dirty="0" smtClean="0">
                <a:solidFill>
                  <a:srgbClr val="C00000"/>
                </a:solidFill>
              </a:rPr>
              <a:t>. (1 </a:t>
            </a:r>
            <a:r>
              <a:rPr lang="ru-RU" sz="2800" dirty="0" err="1" smtClean="0">
                <a:solidFill>
                  <a:srgbClr val="C00000"/>
                </a:solidFill>
              </a:rPr>
              <a:t>мк</a:t>
            </a:r>
            <a:r>
              <a:rPr lang="ru-RU" sz="2800" dirty="0" smtClean="0">
                <a:solidFill>
                  <a:srgbClr val="C00000"/>
                </a:solidFill>
              </a:rPr>
              <a:t> = 0, 001 мм).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Одна только брыжеечная артерия распадается на 72 миллиона капилляров.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Общая длина всех капилляров человека равна 100 000 км. Вытянув их в одну линию, можно обмотать 2 раза земной шар.</a:t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050" name="AutoShape 2" descr="http://img0.liveinternet.ru/images/attach/c/8/99/727/99727170_original__4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recnarmed.ru/uploads/posts/2011-12/1324892897_biiche-serd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9691" y="3643314"/>
            <a:ext cx="3809995" cy="285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www.sos03.com/files/styles/health_images/public/Syncope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60648"/>
            <a:ext cx="3617292" cy="2739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89599" y="2407383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За день сердце сокращается </a:t>
            </a:r>
          </a:p>
          <a:p>
            <a:pPr algn="ctr"/>
            <a:r>
              <a:rPr lang="ru-RU" sz="2000" b="1" dirty="0" smtClean="0"/>
              <a:t>свыше 100 000 раз.</a:t>
            </a:r>
            <a:br>
              <a:rPr lang="ru-RU" sz="2000" b="1" dirty="0" smtClean="0"/>
            </a:br>
            <a:r>
              <a:rPr lang="ru-RU" sz="2000" b="1" dirty="0" smtClean="0"/>
              <a:t>За год- 40.000.000 раз.</a:t>
            </a:r>
            <a:br>
              <a:rPr lang="ru-RU" sz="2000" b="1" dirty="0" smtClean="0"/>
            </a:br>
            <a:r>
              <a:rPr lang="ru-RU" sz="2000" b="1" dirty="0" smtClean="0"/>
              <a:t>За 70 лет  жизни –</a:t>
            </a:r>
          </a:p>
          <a:p>
            <a:pPr algn="ctr"/>
            <a:r>
              <a:rPr lang="ru-RU" sz="2000" b="1" dirty="0" smtClean="0"/>
              <a:t> почти 3 000 000 000 раз!</a:t>
            </a:r>
            <a:br>
              <a:rPr lang="ru-RU" sz="2000" b="1" dirty="0" smtClean="0"/>
            </a:br>
            <a:r>
              <a:rPr lang="ru-RU" sz="2000" b="1" dirty="0" smtClean="0"/>
              <a:t>За 1 час сердце перекачивает </a:t>
            </a:r>
          </a:p>
          <a:p>
            <a:pPr algn="ctr"/>
            <a:r>
              <a:rPr lang="ru-RU" sz="2000" b="1" dirty="0" smtClean="0"/>
              <a:t>300 л крови.</a:t>
            </a:r>
            <a:br>
              <a:rPr lang="ru-RU" sz="2000" b="1" dirty="0" smtClean="0"/>
            </a:br>
            <a:r>
              <a:rPr lang="ru-RU" sz="2000" b="1" dirty="0" smtClean="0"/>
              <a:t>За сутки – свыше 7000 л</a:t>
            </a:r>
            <a:br>
              <a:rPr lang="ru-RU" sz="2000" b="1" dirty="0" smtClean="0"/>
            </a:br>
            <a:r>
              <a:rPr lang="ru-RU" sz="2000" b="1" dirty="0" smtClean="0"/>
              <a:t>За год – 2 500.000 л</a:t>
            </a:r>
            <a:br>
              <a:rPr lang="ru-RU" sz="2000" b="1" dirty="0" smtClean="0"/>
            </a:br>
            <a:r>
              <a:rPr lang="ru-RU" sz="2000" b="1" dirty="0" smtClean="0"/>
              <a:t>За 70 лет – 175 000 000 л!!!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778" y="445570"/>
            <a:ext cx="471490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Это интересно: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000" b="1" dirty="0" smtClean="0"/>
              <a:t>У детей до года сердце сокращается 100 – 200 раз в минуту.</a:t>
            </a:r>
            <a:br>
              <a:rPr lang="ru-RU" sz="2000" b="1" dirty="0" smtClean="0"/>
            </a:br>
            <a:r>
              <a:rPr lang="ru-RU" sz="2000" b="1" dirty="0" smtClean="0"/>
              <a:t>У ребёнка 10 лет – 90 раз.</a:t>
            </a:r>
            <a:br>
              <a:rPr lang="ru-RU" sz="2000" b="1" dirty="0" smtClean="0"/>
            </a:br>
            <a:r>
              <a:rPr lang="ru-RU" sz="2000" b="1" dirty="0" smtClean="0"/>
              <a:t>От 20 и старше – 60 – 70 раз.</a:t>
            </a:r>
            <a:br>
              <a:rPr lang="ru-RU" sz="2000" b="1" dirty="0" smtClean="0"/>
            </a:br>
            <a:r>
              <a:rPr lang="ru-RU" sz="2000" b="1" dirty="0" smtClean="0"/>
              <a:t>После 60 лет – происходит учащение до 90 – 95 раз.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Образ жизни, способствующий развитию сердечно-сосудистых заболеваний Заболевания сердца и реабили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12519"/>
            <a:ext cx="6102846" cy="6047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810546"/>
          </a:xfrm>
        </p:spPr>
        <p:txBody>
          <a:bodyPr>
            <a:normAutofit/>
          </a:bodyPr>
          <a:lstStyle/>
          <a:p>
            <a:r>
              <a:rPr lang="ru-RU" dirty="0" smtClean="0"/>
              <a:t>Информационные ресурсы:</a:t>
            </a:r>
            <a:br>
              <a:rPr lang="ru-RU" dirty="0" smtClean="0"/>
            </a:br>
            <a:r>
              <a:rPr lang="ru-RU" sz="2400" u="sng" dirty="0" smtClean="0">
                <a:solidFill>
                  <a:srgbClr val="CC6600"/>
                </a:solidFill>
              </a:rPr>
              <a:t>Детская энциклопедия. Том 7. «Человек» Изд. «Педагогика»</a:t>
            </a:r>
            <a:br>
              <a:rPr lang="ru-RU" sz="2400" u="sng" dirty="0" smtClean="0">
                <a:solidFill>
                  <a:srgbClr val="CC6600"/>
                </a:solidFill>
              </a:rPr>
            </a:br>
            <a:r>
              <a:rPr lang="ru-RU" sz="2400" u="sng" dirty="0" smtClean="0">
                <a:solidFill>
                  <a:srgbClr val="CC6600"/>
                </a:solidFill>
              </a:rPr>
              <a:t>Атлас «</a:t>
            </a:r>
            <a:r>
              <a:rPr lang="ru-RU" sz="2400" u="sng" smtClean="0">
                <a:solidFill>
                  <a:srgbClr val="CC6600"/>
                </a:solidFill>
              </a:rPr>
              <a:t>Строение человека»</a:t>
            </a:r>
            <a:r>
              <a:rPr lang="ru-RU" sz="2000" dirty="0" smtClean="0">
                <a:solidFill>
                  <a:srgbClr val="CC6600"/>
                </a:solidFill>
              </a:rPr>
              <a:t/>
            </a:r>
            <a:br>
              <a:rPr lang="ru-RU" sz="2000" dirty="0" smtClean="0">
                <a:solidFill>
                  <a:srgbClr val="CC6600"/>
                </a:solidFill>
              </a:rPr>
            </a:br>
            <a:r>
              <a:rPr lang="en-US" sz="2000" dirty="0" smtClean="0">
                <a:latin typeface="Calibri" pitchFamily="34" charset="0"/>
                <a:hlinkClick r:id="rId2"/>
              </a:rPr>
              <a:t>http://www.bibleist.ru/biblio.php?f=026.html&amp;q=005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en-US" sz="2000" dirty="0" smtClean="0">
                <a:latin typeface="Calibri" pitchFamily="34" charset="0"/>
                <a:hlinkClick r:id="rId3"/>
              </a:rPr>
              <a:t>http://www.infornews.ru/science/1928.html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en-US" sz="2000" dirty="0" smtClean="0">
                <a:latin typeface="Calibri" pitchFamily="34" charset="0"/>
                <a:hlinkClick r:id="rId4"/>
              </a:rPr>
              <a:t>http://www.polismed.com/articles-kletki-krovi-stroenie-kletok-krovi-ehritrocity-lejjkocity-trombocity-rezus-faktor-chto-ehto.html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en-US" sz="2000" dirty="0" smtClean="0">
                <a:latin typeface="Calibri" pitchFamily="34" charset="0"/>
                <a:hlinkClick r:id="rId5"/>
              </a:rPr>
              <a:t>http://bannerfabrikk.home.pl/car/platelet-picture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en-US" sz="2000" dirty="0" smtClean="0">
                <a:latin typeface="Calibri" pitchFamily="34" charset="0"/>
                <a:hlinkClick r:id="rId6"/>
              </a:rPr>
              <a:t>http://www.medweb.ru/articles/sosudy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7772400" cy="912734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КРОВЬ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02"/>
            <a:ext cx="7772400" cy="40909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lib.rus.ec/i/29/408829/i_0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678842" cy="4918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545861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Кровь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 — это ярко-красная жидкость, непрерывно циркулирующая в замкнутой системе кровеносных сосудов человека.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Ее объем составляет 4,5—6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Кровь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— основная транспортная система внутри организма, осуществляющая перенос различных веществ.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18864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Состав крови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447800"/>
            <a:ext cx="5976664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image.funscrape.com/images/b/blood_plasma-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167" y="1340768"/>
            <a:ext cx="6912768" cy="526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043890" cy="44644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>
                <a:solidFill>
                  <a:srgbClr val="FF0000"/>
                </a:solidFill>
              </a:rPr>
              <a:t>Это интересно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> Количество </a:t>
            </a: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крови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> человека составляет приблизительно 1</a:t>
            </a:r>
            <a:r>
              <a:rPr lang="en-US" sz="2700" dirty="0" smtClean="0">
                <a:solidFill>
                  <a:schemeClr val="accent6">
                    <a:lumMod val="50000"/>
                  </a:schemeClr>
                </a:solidFill>
              </a:rPr>
              <a:t>/13 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>его веса.</a:t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dirty="0" smtClean="0"/>
              <a:t> 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</a:rPr>
              <a:t>Потеря одной трети объема крови приводит к гибели человека.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3100" dirty="0" smtClean="0"/>
              <a:t/>
            </a:r>
            <a:br>
              <a:rPr lang="en-US" sz="31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083056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КЛЕТКИ</a:t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FF0000"/>
                </a:solidFill>
              </a:rPr>
              <a:t> КРОВИ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latelet 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136904" cy="6484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900igr.net/datas/obg/Kurenie/0017-017-Eritrots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417" y="332656"/>
            <a:ext cx="8064895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222</TotalTime>
  <Words>169</Words>
  <Application>Microsoft Office PowerPoint</Application>
  <PresentationFormat>Экран (4:3)</PresentationFormat>
  <Paragraphs>59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Кровеносная система</vt:lpstr>
      <vt:lpstr>Презентация PowerPoint</vt:lpstr>
      <vt:lpstr>КРОВЬ</vt:lpstr>
      <vt:lpstr>Кровь — это ярко-красная жидкость, непрерывно циркулирующая в замкнутой системе кровеносных сосудов человека.  Ее объем составляет 4,5—6 л   Кровь — основная транспортная система внутри организма, осуществляющая перенос различных веществ.   </vt:lpstr>
      <vt:lpstr>Состав крови</vt:lpstr>
      <vt:lpstr>        Это интересно.  Количество крови человека составляет приблизительно 1/13 его веса.    Потеря одной трети объема крови приводит к гибели человека.   </vt:lpstr>
      <vt:lpstr>КЛЕТКИ  КРОВИ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 - лейкоциты  уничтожают  больную клетку </vt:lpstr>
      <vt:lpstr>Презентация PowerPoint</vt:lpstr>
      <vt:lpstr>Презентация PowerPoint</vt:lpstr>
      <vt:lpstr>Тромбоциты В 1 квадр. мм крови содержится от 150 – до 350 тыс. тромбоцитов.</vt:lpstr>
      <vt:lpstr>Презентация PowerPoint</vt:lpstr>
      <vt:lpstr>Презентация PowerPoint</vt:lpstr>
      <vt:lpstr>Сердце – мышечный орган,  весом около 300 г,  величиной с кулак человека.</vt:lpstr>
      <vt:lpstr>Презентация PowerPoint</vt:lpstr>
      <vt:lpstr>КРОВООБРАЩЕНИЕ</vt:lpstr>
      <vt:lpstr>Это интересно: Окружность одного капилляра равна 2 мк. (1 мк = 0, 001 мм).  Одна только брыжеечная артерия распадается на 72 миллиона капилляров.   Общая длина всех капилляров человека равна 100 000 км. Вытянув их в одну линию, можно обмотать 2 раза земной шар. </vt:lpstr>
      <vt:lpstr>Презентация PowerPoint</vt:lpstr>
      <vt:lpstr>Презентация PowerPoint</vt:lpstr>
      <vt:lpstr>Информационные ресурсы: Детская энциклопедия. Том 7. «Человек» Изд. «Педагогика» Атлас «Строение человека» http://www.bibleist.ru/biblio.php?f=026.html&amp;q=005 http://www.infornews.ru/science/1928.html http://www.polismed.com/articles-kletki-krovi-stroenie-kletok-krovi-ehritrocity-lejjkocity-trombocity-rezus-faktor-chto-ehto.html http://bannerfabrikk.home.pl/car/platelet-picture http://www.medweb.ru/articles/sosudy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Фамилия</dc:creator>
  <cp:lastModifiedBy>Sasha</cp:lastModifiedBy>
  <cp:revision>43</cp:revision>
  <dcterms:created xsi:type="dcterms:W3CDTF">2014-02-03T12:07:44Z</dcterms:created>
  <dcterms:modified xsi:type="dcterms:W3CDTF">2018-03-27T18:39:11Z</dcterms:modified>
</cp:coreProperties>
</file>