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6" r:id="rId15"/>
    <p:sldId id="287" r:id="rId16"/>
    <p:sldId id="273" r:id="rId17"/>
    <p:sldId id="274" r:id="rId18"/>
    <p:sldId id="275" r:id="rId19"/>
    <p:sldId id="277" r:id="rId20"/>
    <p:sldId id="278" r:id="rId21"/>
    <p:sldId id="279" r:id="rId22"/>
    <p:sldId id="280" r:id="rId23"/>
    <p:sldId id="283" r:id="rId24"/>
    <p:sldId id="281" r:id="rId25"/>
    <p:sldId id="282" r:id="rId26"/>
    <p:sldId id="284" r:id="rId27"/>
    <p:sldId id="288" r:id="rId28"/>
    <p:sldId id="285" r:id="rId29"/>
    <p:sldId id="286" r:id="rId30"/>
    <p:sldId id="289" r:id="rId31"/>
    <p:sldId id="290" r:id="rId32"/>
    <p:sldId id="291" r:id="rId33"/>
    <p:sldId id="292" r:id="rId34"/>
    <p:sldId id="294" r:id="rId35"/>
    <p:sldId id="295" r:id="rId36"/>
    <p:sldId id="296" r:id="rId37"/>
    <p:sldId id="297" r:id="rId38"/>
    <p:sldId id="300" r:id="rId39"/>
    <p:sldId id="298" r:id="rId40"/>
    <p:sldId id="299" r:id="rId41"/>
    <p:sldId id="312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10" r:id="rId51"/>
    <p:sldId id="311" r:id="rId52"/>
    <p:sldId id="314" r:id="rId53"/>
    <p:sldId id="315" r:id="rId54"/>
    <p:sldId id="324" r:id="rId55"/>
    <p:sldId id="316" r:id="rId56"/>
    <p:sldId id="317" r:id="rId57"/>
    <p:sldId id="318" r:id="rId58"/>
    <p:sldId id="319" r:id="rId59"/>
    <p:sldId id="320" r:id="rId60"/>
    <p:sldId id="321" r:id="rId61"/>
    <p:sldId id="322" r:id="rId62"/>
    <p:sldId id="323" r:id="rId63"/>
  </p:sldIdLst>
  <p:sldSz cx="9144000" cy="6858000" type="screen4x3"/>
  <p:notesSz cx="6858000" cy="9144000"/>
  <p:custDataLst>
    <p:tags r:id="rId6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70A83"/>
    <a:srgbClr val="1F08C6"/>
    <a:srgbClr val="1508C4"/>
    <a:srgbClr val="002E8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71" autoAdjust="0"/>
  </p:normalViewPr>
  <p:slideViewPr>
    <p:cSldViewPr>
      <p:cViewPr varScale="1">
        <p:scale>
          <a:sx n="83" d="100"/>
          <a:sy n="83" d="100"/>
        </p:scale>
        <p:origin x="-1430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B4DA6-D526-4718-88DE-56577490007F}" type="datetimeFigureOut">
              <a:rPr lang="ru-RU" smtClean="0"/>
              <a:pPr/>
              <a:t>05.11.2022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2BCD6-C583-4A56-86EC-4380C69A8E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2669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2612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14772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audio" Target="../media/audio11.wav"/><Relationship Id="rId5" Type="http://schemas.openxmlformats.org/officeDocument/2006/relationships/hyperlink" Target="http://sun-shine-kz.ucoz.ru/" TargetMode="External"/><Relationship Id="rId4" Type="http://schemas.openxmlformats.org/officeDocument/2006/relationships/image" Target="../media/image2.gi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Relationship Id="rId6" Type="http://schemas.openxmlformats.org/officeDocument/2006/relationships/audio" Target="../media/audio31.wav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3">
            <a:lum/>
          </a:blip>
          <a:srcRect/>
          <a:stretch>
            <a:fillRect l="-9000" r="-1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29" y="47144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534" y="49639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022" y="3356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18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62" y="425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1886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85" y="112479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8919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9604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95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25" y="179930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792" y="17021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030" y="18242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109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518" y="16635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14997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175335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133807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392" y="1516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87653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208" y="22883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47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22224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057" y="195485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662" y="19861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8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88" y="306415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444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814" y="2706228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008" y="30778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152" y="28617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888" y="28785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177" y="38146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723" y="358185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32964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729" y="331375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845" y="35844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054" y="366620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334819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7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387" y="44166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625" y="4538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113" y="43780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913" y="40587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553" y="44679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987" y="4231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1" y="47351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64894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041" y="497420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944" y="49369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04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257" y="47006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28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120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53948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512" y="57664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555042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5804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538876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0712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81" y="65033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227" y="627050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992" y="604294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446" y="63103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627312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62772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1331913" y="4508276"/>
            <a:ext cx="6840537" cy="1296988"/>
          </a:xfrm>
        </p:spPr>
        <p:txBody>
          <a:bodyPr>
            <a:normAutofit/>
          </a:bodyPr>
          <a:lstStyle>
            <a:lvl5pPr marL="174625" indent="0">
              <a:buNone/>
              <a:defRPr sz="3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4"/>
            <a:r>
              <a:rPr lang="ru-RU" dirty="0" smtClean="0"/>
              <a:t>Ваши данные</a:t>
            </a:r>
          </a:p>
        </p:txBody>
      </p:sp>
      <p:sp>
        <p:nvSpPr>
          <p:cNvPr id="195" name="TextBox 194" hidden="1"/>
          <p:cNvSpPr txBox="1"/>
          <p:nvPr userDrawn="1"/>
        </p:nvSpPr>
        <p:spPr>
          <a:xfrm>
            <a:off x="35496" y="539969"/>
            <a:ext cx="9099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ШАБЛОНА САЛИШ САЛТАНАТ САЛИШЕВНА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36512" y="-27384"/>
            <a:ext cx="16818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hlinkClick r:id="rId5"/>
              </a:rPr>
              <a:t>http://sun-shine-kz.ucoz.ru/</a:t>
            </a:r>
            <a:r>
              <a:rPr lang="ru-RU" sz="1000" dirty="0" smtClean="0"/>
              <a:t> </a:t>
            </a:r>
            <a:endParaRPr lang="ru-RU" sz="10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-15712" y="6669360"/>
            <a:ext cx="16353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Автор шаблона </a:t>
            </a:r>
            <a:r>
              <a:rPr lang="ru-RU" sz="1000" dirty="0" err="1" smtClean="0">
                <a:solidFill>
                  <a:schemeClr val="bg1"/>
                </a:solidFill>
              </a:rPr>
              <a:t>Салиш</a:t>
            </a:r>
            <a:r>
              <a:rPr lang="ru-RU" sz="1000" dirty="0" smtClean="0">
                <a:solidFill>
                  <a:schemeClr val="bg1"/>
                </a:solidFill>
              </a:rPr>
              <a:t> С.С.</a:t>
            </a:r>
            <a:endParaRPr lang="ru-RU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6" name="Svoya_igra_-_Zastavka_2013.wav"/>
          </p:stSnd>
        </p:sndAc>
      </p:transition>
    </mc:Choice>
    <mc:Fallback>
      <p:transition spd="slow">
        <p:sndAc>
          <p:stSnd>
            <p:snd r:embed="rId1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вопрос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2" name="восходящий ряд.wav"/>
            </a:hlinkClick>
          </p:cNvPr>
          <p:cNvSpPr txBox="1"/>
          <p:nvPr userDrawn="1"/>
        </p:nvSpPr>
        <p:spPr>
          <a:xfrm>
            <a:off x="3923928" y="6093296"/>
            <a:ext cx="129856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3" name="восходящий ряд.wav"/>
            </a:hlinkClick>
          </p:cNvPr>
          <p:cNvSpPr txBox="1"/>
          <p:nvPr userDrawn="1"/>
        </p:nvSpPr>
        <p:spPr>
          <a:xfrm>
            <a:off x="3779912" y="6093296"/>
            <a:ext cx="160172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https://festival.1september.ru/articles/604377/presentation/14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20694" b="79306" l="22604" r="81979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270" t="20969" r="17247" b="21612"/>
          <a:stretch/>
        </p:blipFill>
        <p:spPr bwMode="auto">
          <a:xfrm>
            <a:off x="1849666" y="2060848"/>
            <a:ext cx="5530646" cy="39378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411496" y="332656"/>
            <a:ext cx="38004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Кот в мешке</a:t>
            </a:r>
            <a:endParaRPr lang="ru-RU" sz="54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48628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6" name="Svoya_igra_-_Kot_v_Meshke.wav"/>
          </p:stSnd>
        </p:sndAc>
      </p:transition>
    </mc:Choice>
    <mc:Fallback>
      <p:transition spd="slow">
        <p:sndAc>
          <p:stSnd>
            <p:snd r:embed="rId1" name="Svoya_igra_-_Kot_v_Meshk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ответ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4">
            <a:hlinkClick r:id="rId2" action="ppaction://hlinksldjump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84368" y="5930946"/>
            <a:ext cx="1080121" cy="810090"/>
          </a:xfrm>
          <a:prstGeom prst="rect">
            <a:avLst/>
          </a:prstGeom>
          <a:noFill/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06251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Тема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514826" y="1616804"/>
            <a:ext cx="8094868" cy="44044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93601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9999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2" r:id="rId4"/>
    <p:sldLayoutId id="2147483660" r:id="rId5"/>
    <p:sldLayoutId id="2147483661" r:id="rId6"/>
    <p:sldLayoutId id="2147483654" r:id="rId7"/>
    <p:sldLayoutId id="2147483655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1.wav"/><Relationship Id="rId4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1.wav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1.wav"/><Relationship Id="rId4" Type="http://schemas.openxmlformats.org/officeDocument/2006/relationships/image" Target="../media/image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1.wav"/><Relationship Id="rId4" Type="http://schemas.openxmlformats.org/officeDocument/2006/relationships/image" Target="../media/image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1.wav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1.wa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1.wav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0.xml"/><Relationship Id="rId18" Type="http://schemas.openxmlformats.org/officeDocument/2006/relationships/slide" Target="slide41.xml"/><Relationship Id="rId26" Type="http://schemas.openxmlformats.org/officeDocument/2006/relationships/slide" Target="slide59.xml"/><Relationship Id="rId3" Type="http://schemas.openxmlformats.org/officeDocument/2006/relationships/slide" Target="slide8.xml"/><Relationship Id="rId21" Type="http://schemas.openxmlformats.org/officeDocument/2006/relationships/slide" Target="slide48.xml"/><Relationship Id="rId7" Type="http://schemas.openxmlformats.org/officeDocument/2006/relationships/slide" Target="slide17.xml"/><Relationship Id="rId12" Type="http://schemas.openxmlformats.org/officeDocument/2006/relationships/slide" Target="slide28.xml"/><Relationship Id="rId17" Type="http://schemas.openxmlformats.org/officeDocument/2006/relationships/slide" Target="slide38.xml"/><Relationship Id="rId25" Type="http://schemas.openxmlformats.org/officeDocument/2006/relationships/slide" Target="slide57.xml"/><Relationship Id="rId2" Type="http://schemas.openxmlformats.org/officeDocument/2006/relationships/notesSlide" Target="../notesSlides/notesSlide2.xml"/><Relationship Id="rId16" Type="http://schemas.openxmlformats.org/officeDocument/2006/relationships/slide" Target="slide36.xml"/><Relationship Id="rId20" Type="http://schemas.openxmlformats.org/officeDocument/2006/relationships/slide" Target="slide4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4.xml"/><Relationship Id="rId11" Type="http://schemas.openxmlformats.org/officeDocument/2006/relationships/slide" Target="slide26.xml"/><Relationship Id="rId24" Type="http://schemas.openxmlformats.org/officeDocument/2006/relationships/slide" Target="slide54.xml"/><Relationship Id="rId5" Type="http://schemas.openxmlformats.org/officeDocument/2006/relationships/slide" Target="slide12.xml"/><Relationship Id="rId15" Type="http://schemas.openxmlformats.org/officeDocument/2006/relationships/slide" Target="slide34.xml"/><Relationship Id="rId23" Type="http://schemas.openxmlformats.org/officeDocument/2006/relationships/slide" Target="slide52.xml"/><Relationship Id="rId28" Type="http://schemas.openxmlformats.org/officeDocument/2006/relationships/image" Target="../media/image5.png"/><Relationship Id="rId10" Type="http://schemas.openxmlformats.org/officeDocument/2006/relationships/slide" Target="slide23.xml"/><Relationship Id="rId19" Type="http://schemas.openxmlformats.org/officeDocument/2006/relationships/slide" Target="slide44.xml"/><Relationship Id="rId4" Type="http://schemas.openxmlformats.org/officeDocument/2006/relationships/slide" Target="slide10.xml"/><Relationship Id="rId9" Type="http://schemas.openxmlformats.org/officeDocument/2006/relationships/slide" Target="slide21.xml"/><Relationship Id="rId14" Type="http://schemas.openxmlformats.org/officeDocument/2006/relationships/slide" Target="slide32.xml"/><Relationship Id="rId22" Type="http://schemas.openxmlformats.org/officeDocument/2006/relationships/slide" Target="slide50.xml"/><Relationship Id="rId27" Type="http://schemas.openxmlformats.org/officeDocument/2006/relationships/slide" Target="slide6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chemeClr val="bg1"/>
                </a:solidFill>
              </a:rPr>
              <a:t>«Колумб Замоскворечья»</a:t>
            </a:r>
          </a:p>
          <a:p>
            <a:pPr marL="0" indent="0" algn="ctr">
              <a:buNone/>
            </a:pPr>
            <a:r>
              <a:rPr lang="ru-RU" sz="4400" dirty="0" smtClean="0">
                <a:solidFill>
                  <a:schemeClr val="bg1"/>
                </a:solidFill>
              </a:rPr>
              <a:t>(по творчеству А.Н. Островского)</a:t>
            </a:r>
          </a:p>
          <a:p>
            <a:pPr marL="0" indent="0" algn="ctr">
              <a:buNone/>
            </a:pPr>
            <a:r>
              <a:rPr lang="ru-RU" sz="4400" dirty="0" smtClean="0">
                <a:solidFill>
                  <a:schemeClr val="bg1"/>
                </a:solidFill>
              </a:rPr>
              <a:t>Подготовила преподаватель русского языка и литературы</a:t>
            </a:r>
          </a:p>
          <a:p>
            <a:pPr marL="0" indent="0" algn="ctr">
              <a:buNone/>
            </a:pPr>
            <a:r>
              <a:rPr lang="ru-RU" sz="4400" dirty="0" err="1" smtClean="0">
                <a:solidFill>
                  <a:schemeClr val="bg1"/>
                </a:solidFill>
              </a:rPr>
              <a:t>Куликер</a:t>
            </a:r>
            <a:r>
              <a:rPr lang="ru-RU" sz="4400" dirty="0" smtClean="0">
                <a:solidFill>
                  <a:schemeClr val="bg1"/>
                </a:solidFill>
              </a:rPr>
              <a:t> Галина Михайловна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93519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Svoya_igra_-_Zastavka_2013.wav"/>
          </p:stSnd>
        </p:sndAc>
      </p:transition>
    </mc:Choice>
    <mc:Fallback>
      <p:transition spd="slow">
        <p:sndAc>
          <p:stSnd>
            <p:snd r:embed="rId3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/>
              <a:t>На какой факультет Московского университета поступил учиться </a:t>
            </a:r>
          </a:p>
          <a:p>
            <a:pPr marL="0" indent="0" algn="ctr">
              <a:buNone/>
            </a:pPr>
            <a:r>
              <a:rPr lang="ru-RU" sz="5400" dirty="0" smtClean="0"/>
              <a:t>А.Н. Островский?</a:t>
            </a:r>
            <a:endParaRPr lang="ru-RU" sz="54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31750818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5400" dirty="0" smtClean="0"/>
              <a:t>На юридический.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9491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 </a:t>
            </a:r>
            <a:endParaRPr lang="ru-RU" sz="80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09600" y="1752600"/>
            <a:ext cx="8229600" cy="4493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62000" y="1905000"/>
            <a:ext cx="8229600" cy="4493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 какому сословию принадлежали предки А.Н. Островского?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08412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5400" dirty="0" smtClean="0"/>
              <a:t>Предки А.Н. Островского принадлежали к духовному сословию.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4480590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8800" dirty="0" smtClean="0"/>
              <a:t>Какая комедия приносит писателю литературную известность и в каком журнале она публикуется?</a:t>
            </a:r>
            <a:endParaRPr lang="ru-RU" sz="88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17146302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 smtClean="0"/>
              <a:t>Комедия «Свои люди – сочтёмся!» («Банкрот») </a:t>
            </a:r>
            <a:r>
              <a:rPr lang="ru-RU" sz="4800" dirty="0" smtClean="0"/>
              <a:t>приносит писателю литературную известность. Она публикуется в журнале «Москвитянин».</a:t>
            </a:r>
            <a:endParaRPr lang="ru-RU" sz="4800" dirty="0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восходящий ряд.wav"/>
          </p:stSnd>
        </p:sndAc>
      </p:transition>
    </mc:Choice>
    <mc:Fallback>
      <p:transition spd="slow">
        <p:sndAc>
          <p:stSnd>
            <p:snd r:embed="rId2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/>
              <a:t>Почему А.Н. Островского критики называли «Колумб Замоскворечья»?</a:t>
            </a:r>
            <a:endParaRPr lang="ru-RU" sz="54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17708412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3095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>	В юношеских «Записках замоскворецкого жителя» писатель называл себя первооткрывателем «незнаемой и неведомой страны» – той части, которая раскинулась за Москвой-рекой. Критики называли его «Колумбом», открывшим «русским иностранцам» замоскворецкую страну.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Назовите любые </a:t>
            </a:r>
          </a:p>
          <a:p>
            <a:pPr marL="0" indent="0" algn="ctr">
              <a:buNone/>
            </a:pPr>
            <a:r>
              <a:rPr lang="ru-RU" sz="6600" dirty="0" smtClean="0"/>
              <a:t>три пьесы </a:t>
            </a:r>
          </a:p>
          <a:p>
            <a:pPr marL="0" indent="0" algn="ctr">
              <a:buNone/>
            </a:pPr>
            <a:r>
              <a:rPr lang="ru-RU" sz="6600" dirty="0" smtClean="0"/>
              <a:t>А.Н. Островского.</a:t>
            </a:r>
            <a:endParaRPr lang="ru-RU" sz="66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="" xmlns:p14="http://schemas.microsoft.com/office/powerpoint/2010/main" val="7845222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4210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Вехи жизни</a:t>
            </a:r>
            <a:endParaRPr lang="ru-RU" sz="96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90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8662" y="1428737"/>
            <a:ext cx="7572428" cy="435771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«Гроза»</a:t>
            </a:r>
          </a:p>
          <a:p>
            <a:pPr marL="0" indent="0">
              <a:buNone/>
            </a:pPr>
            <a:r>
              <a:rPr lang="ru-RU" dirty="0" smtClean="0"/>
              <a:t>«Бесприданница»</a:t>
            </a:r>
          </a:p>
          <a:p>
            <a:pPr marL="0" indent="0">
              <a:buNone/>
            </a:pPr>
            <a:r>
              <a:rPr lang="ru-RU" dirty="0" smtClean="0"/>
              <a:t>«Свои люди -  сочтёмся!» («Банкрот»)</a:t>
            </a:r>
          </a:p>
          <a:p>
            <a:pPr marL="0" indent="0">
              <a:buNone/>
            </a:pPr>
            <a:r>
              <a:rPr lang="ru-RU" dirty="0" smtClean="0"/>
              <a:t>«Бедность не порок»</a:t>
            </a:r>
          </a:p>
          <a:p>
            <a:pPr marL="0" indent="0">
              <a:buNone/>
            </a:pPr>
            <a:r>
              <a:rPr lang="ru-RU" dirty="0" smtClean="0"/>
              <a:t>«Грех да беда на кого не живёт»</a:t>
            </a:r>
          </a:p>
          <a:p>
            <a:pPr marL="0" indent="0">
              <a:buNone/>
            </a:pPr>
            <a:r>
              <a:rPr lang="ru-RU" dirty="0" smtClean="0"/>
              <a:t>«Несостоятельный должник»</a:t>
            </a:r>
          </a:p>
          <a:p>
            <a:pPr marL="0" indent="0">
              <a:buNone/>
            </a:pPr>
            <a:r>
              <a:rPr lang="ru-RU" dirty="0" smtClean="0"/>
              <a:t>«Картина семейного счастья»</a:t>
            </a:r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smtClean="0"/>
              <a:t>Д</a:t>
            </a:r>
            <a:r>
              <a:rPr lang="ru-RU" dirty="0" smtClean="0"/>
              <a:t>оходное место»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="" xmlns:p14="http://schemas.microsoft.com/office/powerpoint/2010/main" val="75588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 smtClean="0"/>
              <a:t>Представителей какого сословия первым привёл на русскую  сцену </a:t>
            </a:r>
          </a:p>
          <a:p>
            <a:pPr marL="0" indent="0" algn="ctr">
              <a:buNone/>
            </a:pPr>
            <a:r>
              <a:rPr lang="ru-RU" sz="5400" dirty="0" smtClean="0"/>
              <a:t>А.Н. Островский?</a:t>
            </a:r>
            <a:endParaRPr lang="ru-RU" sz="54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9463667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71472" y="1428736"/>
            <a:ext cx="8229600" cy="44930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А.Н. Островский первым привёл</a:t>
            </a:r>
            <a:r>
              <a:rPr kumimoji="0" lang="ru-RU" sz="5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на русскую  сцену купечество на разных этапах его бытия.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517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5717465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5400" dirty="0" smtClean="0"/>
              <a:t>А.Н. Островский доказал необходимость замены придворного («императорского») и коммерческого театра театром _______ .</a:t>
            </a:r>
          </a:p>
          <a:p>
            <a:pPr marL="0" indent="0" algn="ctr">
              <a:buNone/>
            </a:pPr>
            <a:r>
              <a:rPr lang="ru-RU" sz="5400" dirty="0" smtClean="0"/>
              <a:t>(Каким? Вставьте слово)</a:t>
            </a:r>
            <a:endParaRPr lang="ru-RU" sz="54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0892226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Категория 2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4400" dirty="0" smtClean="0"/>
              <a:t>А.Н</a:t>
            </a:r>
            <a:r>
              <a:rPr lang="ru-RU" sz="4400" dirty="0" smtClean="0"/>
              <a:t>. Островский доказал необходимость замены придворного («императорского») и коммерческого театра театром НАРОДНЫМ.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379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/>
              <a:t>Дайте определение литературных  терминов (по 10 баллов за каждый правильный ответ):</a:t>
            </a:r>
          </a:p>
          <a:p>
            <a:pPr marL="0" indent="0">
              <a:buNone/>
            </a:pPr>
            <a:r>
              <a:rPr lang="ru-RU" sz="3600" dirty="0" smtClean="0"/>
              <a:t>РЕМАРКА</a:t>
            </a:r>
          </a:p>
          <a:p>
            <a:pPr marL="0" indent="0">
              <a:buNone/>
            </a:pPr>
            <a:r>
              <a:rPr lang="ru-RU" sz="3600" dirty="0" smtClean="0"/>
              <a:t>РЕПЛИКА</a:t>
            </a:r>
          </a:p>
          <a:p>
            <a:pPr marL="0" indent="0">
              <a:buNone/>
            </a:pPr>
            <a:r>
              <a:rPr lang="ru-RU" sz="3600" dirty="0" smtClean="0"/>
              <a:t>КОНФЛИКТ</a:t>
            </a:r>
          </a:p>
          <a:p>
            <a:pPr marL="0" indent="0">
              <a:buNone/>
            </a:pPr>
            <a:r>
              <a:rPr lang="ru-RU" sz="3600" dirty="0" smtClean="0"/>
              <a:t>КУЛЬМИНАЦИЯ</a:t>
            </a:r>
            <a:endParaRPr lang="ru-RU" sz="36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14633804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svoya_igra_1.wav"/>
          </p:stSnd>
        </p:sndAc>
      </p:transition>
    </mc:Choice>
    <mc:Fallback>
      <p:transition spd="slow">
        <p:sndAc>
          <p:stSnd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Объект 4"/>
          <p:cNvSpPr txBox="1">
            <a:spLocks/>
          </p:cNvSpPr>
          <p:nvPr/>
        </p:nvSpPr>
        <p:spPr>
          <a:xfrm>
            <a:off x="609600" y="1752600"/>
            <a:ext cx="8229600" cy="449309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Дайте определение литературных терминов (по 10 баллов за каждый правильный ответ):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РЕМАРКА – авторское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пояснение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РЕПЛИКА – слова действующего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лица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КОНФЛИКТ – острое столкновение между персонажами или между персонажами и средой, героем и судьбой, а также внутренние противоречия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персонажа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КУЛЬМИНАЦИЯ – наивысшая точка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напряжения в развитии действия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85671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восходящий ряд.wav"/>
          </p:stSnd>
        </p:sndAc>
      </p:transition>
    </mc:Choice>
    <mc:Fallback>
      <p:transition spd="slow">
        <p:sndAc>
          <p:stSnd>
            <p:snd r:embed="rId2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500174"/>
            <a:ext cx="7848873" cy="42564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А.Н. Островский – реорганизатор русского театра. Приведите  не менее 5 доказательств этого.</a:t>
            </a:r>
            <a:endParaRPr lang="ru-RU" sz="44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6428898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/>
              <a:t>А.Н. Островский – реорганизатор русского </a:t>
            </a:r>
            <a:r>
              <a:rPr lang="ru-RU" sz="1600" dirty="0" smtClean="0"/>
              <a:t>театра:</a:t>
            </a:r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- вводит </a:t>
            </a:r>
            <a:r>
              <a:rPr lang="ru-RU" sz="1600" dirty="0" smtClean="0"/>
              <a:t>постоянный состав труппы;</a:t>
            </a:r>
          </a:p>
          <a:p>
            <a:pPr>
              <a:buNone/>
            </a:pPr>
            <a:r>
              <a:rPr lang="ru-RU" sz="1600" dirty="0" smtClean="0"/>
              <a:t>- ориентирован </a:t>
            </a:r>
            <a:r>
              <a:rPr lang="ru-RU" sz="1600" dirty="0" smtClean="0"/>
              <a:t>на спектакль в целом и равенство всех ролей;</a:t>
            </a:r>
          </a:p>
          <a:p>
            <a:pPr>
              <a:buNone/>
            </a:pPr>
            <a:r>
              <a:rPr lang="ru-RU" sz="1600" dirty="0" smtClean="0"/>
              <a:t>- отстаивает </a:t>
            </a:r>
            <a:r>
              <a:rPr lang="ru-RU" sz="1600" dirty="0" smtClean="0"/>
              <a:t>принципы авторского театра;</a:t>
            </a:r>
          </a:p>
          <a:p>
            <a:pPr>
              <a:buNone/>
            </a:pPr>
            <a:r>
              <a:rPr lang="ru-RU" sz="1600" dirty="0" smtClean="0"/>
              <a:t>- </a:t>
            </a:r>
            <a:r>
              <a:rPr lang="ru-RU" sz="1600" dirty="0" smtClean="0"/>
              <a:t>Островский становится одновременно автором и режиссёром-постановщиком</a:t>
            </a:r>
            <a:r>
              <a:rPr lang="ru-RU" sz="1600" dirty="0" smtClean="0"/>
              <a:t>;</a:t>
            </a:r>
            <a:r>
              <a:rPr lang="ru-RU" sz="1600" dirty="0" smtClean="0"/>
              <a:t> </a:t>
            </a:r>
          </a:p>
          <a:p>
            <a:pPr>
              <a:buNone/>
            </a:pPr>
            <a:r>
              <a:rPr lang="ru-RU" sz="1600" dirty="0" smtClean="0"/>
              <a:t>- выводит на сцену купечество</a:t>
            </a:r>
            <a:r>
              <a:rPr lang="ru-RU" sz="1600" dirty="0" smtClean="0"/>
              <a:t>;</a:t>
            </a:r>
            <a:r>
              <a:rPr lang="ru-RU" sz="1600" dirty="0" smtClean="0"/>
              <a:t> </a:t>
            </a:r>
          </a:p>
          <a:p>
            <a:pPr>
              <a:buNone/>
            </a:pPr>
            <a:r>
              <a:rPr lang="ru-RU" sz="1600" dirty="0" smtClean="0"/>
              <a:t>- ориентируется на различные слои общества. Зритель из народа учится разбираться в </a:t>
            </a:r>
            <a:r>
              <a:rPr lang="ru-RU" sz="1600" dirty="0" smtClean="0"/>
              <a:t>жизни, искушенный </a:t>
            </a:r>
            <a:r>
              <a:rPr lang="ru-RU" sz="1600" dirty="0" smtClean="0"/>
              <a:t>зритель получает «целую перспективу мыслей, от которых не отделаешься»;  </a:t>
            </a:r>
          </a:p>
          <a:p>
            <a:pPr>
              <a:buNone/>
            </a:pPr>
            <a:r>
              <a:rPr lang="ru-RU" sz="1600" dirty="0" smtClean="0"/>
              <a:t>- Островский делает театр истинно народным, создает для него типично русский </a:t>
            </a:r>
            <a:r>
              <a:rPr lang="ru-RU" sz="1600" dirty="0" smtClean="0"/>
              <a:t>репертуар;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- в центре пьесы личность, а не </a:t>
            </a:r>
            <a:r>
              <a:rPr lang="ru-RU" sz="1600" dirty="0" smtClean="0"/>
              <a:t>сюжет;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- фольклорные </a:t>
            </a:r>
            <a:r>
              <a:rPr lang="ru-RU" sz="1600" dirty="0" smtClean="0"/>
              <a:t>элементы;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- характеры его героев сложные, </a:t>
            </a:r>
            <a:r>
              <a:rPr lang="ru-RU" sz="1600" dirty="0" smtClean="0"/>
              <a:t>противоречивые;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- речь до последнего слова соответствует их статусу, профессии и </a:t>
            </a:r>
            <a:r>
              <a:rPr lang="ru-RU" sz="1600" dirty="0" smtClean="0"/>
              <a:t>воспитанию.</a:t>
            </a:r>
            <a:endParaRPr lang="ru-RU" sz="1600" dirty="0" smtClean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98432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2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>
          <a:xfrm>
            <a:off x="571471" y="1643050"/>
            <a:ext cx="8084571" cy="4606257"/>
          </a:xfrm>
        </p:spPr>
      </p:sp>
      <p:sp>
        <p:nvSpPr>
          <p:cNvPr id="4" name="Объект 2"/>
          <p:cNvSpPr>
            <a:spLocks noGrp="1"/>
          </p:cNvSpPr>
          <p:nvPr>
            <p:ph idx="4294967295"/>
          </p:nvPr>
        </p:nvSpPr>
        <p:spPr>
          <a:xfrm>
            <a:off x="714347" y="1571612"/>
            <a:ext cx="7999193" cy="467687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Театр </a:t>
            </a:r>
          </a:p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А.Н. Островского</a:t>
            </a:r>
            <a:endParaRPr lang="ru-RU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692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Категория </a:t>
            </a:r>
            <a:r>
              <a:rPr lang="ru-RU" dirty="0" smtClean="0"/>
              <a:t>3 </a:t>
            </a:r>
            <a:br>
              <a:rPr lang="ru-RU" dirty="0" smtClean="0"/>
            </a:br>
            <a:r>
              <a:rPr lang="ru-RU" dirty="0" smtClean="0"/>
              <a:t>Узнайте героя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187073wyjj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57488" y="1357298"/>
            <a:ext cx="3369469" cy="4492625"/>
          </a:xfrm>
        </p:spPr>
      </p:pic>
      <p:sp>
        <p:nvSpPr>
          <p:cNvPr id="4" name="Прямоугольник 3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="" xmlns:p14="http://schemas.microsoft.com/office/powerpoint/2010/main" val="27641556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5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algn="ctr">
              <a:buNone/>
            </a:pPr>
            <a:r>
              <a:rPr lang="ru-RU" sz="7200" dirty="0" err="1" smtClean="0"/>
              <a:t>Феклуша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9139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Категория </a:t>
            </a:r>
            <a:r>
              <a:rPr lang="ru-RU" dirty="0" smtClean="0"/>
              <a:t>3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Узнайте </a:t>
            </a:r>
            <a:r>
              <a:rPr lang="ru-RU" dirty="0" smtClean="0"/>
              <a:t>героя</a:t>
            </a:r>
            <a:endParaRPr lang="ru-RU" dirty="0"/>
          </a:p>
        </p:txBody>
      </p:sp>
      <p:pic>
        <p:nvPicPr>
          <p:cNvPr id="7" name="Содержимое 6" descr="img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24000" y="2135821"/>
            <a:ext cx="6191272" cy="3474851"/>
          </a:xfrm>
        </p:spPr>
      </p:pic>
      <p:sp>
        <p:nvSpPr>
          <p:cNvPr id="4" name="Прямоугольник 3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1753025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5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7200" dirty="0" smtClean="0"/>
              <a:t>Кудряш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0099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Категория </a:t>
            </a:r>
            <a:r>
              <a:rPr lang="ru-RU" dirty="0" smtClean="0"/>
              <a:t>3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Узнайте </a:t>
            </a:r>
            <a:r>
              <a:rPr lang="ru-RU" dirty="0" smtClean="0"/>
              <a:t>героя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Содержимое 4" descr="кул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544316" y="1774317"/>
            <a:ext cx="2487168" cy="3633216"/>
          </a:xfrm>
        </p:spPr>
      </p:pic>
    </p:spTree>
    <p:extLst>
      <p:ext uri="{BB962C8B-B14F-4D97-AF65-F5344CB8AC3E}">
        <p14:creationId xmlns="" xmlns:p14="http://schemas.microsoft.com/office/powerpoint/2010/main" val="26393598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5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7200" dirty="0" smtClean="0"/>
          </a:p>
          <a:p>
            <a:pPr algn="ctr">
              <a:buNone/>
            </a:pPr>
            <a:r>
              <a:rPr lang="ru-RU" sz="7200" dirty="0" err="1" smtClean="0"/>
              <a:t>Кулигин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6389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Категория </a:t>
            </a:r>
            <a:r>
              <a:rPr lang="ru-RU" dirty="0" smtClean="0"/>
              <a:t>3 </a:t>
            </a:r>
            <a:br>
              <a:rPr lang="ru-RU" dirty="0" smtClean="0"/>
            </a:br>
            <a:r>
              <a:rPr lang="ru-RU" dirty="0" smtClean="0"/>
              <a:t> Узнайте героя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6" name="Содержимое 5" descr="Вар.jpe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198218" y="1382713"/>
            <a:ext cx="2725340" cy="4492625"/>
          </a:xfrm>
        </p:spPr>
      </p:pic>
    </p:spTree>
    <p:extLst>
      <p:ext uri="{BB962C8B-B14F-4D97-AF65-F5344CB8AC3E}">
        <p14:creationId xmlns="" xmlns:p14="http://schemas.microsoft.com/office/powerpoint/2010/main" val="10578380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5" name="svoya_igra_1.wav"/>
          </p:stSnd>
        </p:sndAc>
      </p:transition>
    </mc:Choice>
    <mc:Fallback>
      <p:transition spd="slow">
        <p:sndAc>
          <p:stSnd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7200" dirty="0" smtClean="0"/>
              <a:t>Варвара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454552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восходящий ряд.wav"/>
          </p:stSnd>
        </p:sndAc>
      </p:transition>
    </mc:Choice>
    <mc:Fallback>
      <p:transition spd="slow">
        <p:sndAc>
          <p:stSnd>
            <p:snd r:embed="rId2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4819962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Категория </a:t>
            </a:r>
            <a:r>
              <a:rPr lang="ru-RU" dirty="0" smtClean="0"/>
              <a:t>3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Узнайте </a:t>
            </a:r>
            <a:r>
              <a:rPr lang="ru-RU" dirty="0" smtClean="0"/>
              <a:t>героя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1028" name="Picture 4" descr="C:\Users\PK-2\Downloads\40454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2071678"/>
            <a:ext cx="4699000" cy="3581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381264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5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3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Объект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4210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Узнай героя в актёре</a:t>
            </a:r>
            <a:endParaRPr lang="ru-RU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268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7200" dirty="0" smtClean="0"/>
          </a:p>
          <a:p>
            <a:pPr algn="ctr">
              <a:buNone/>
            </a:pPr>
            <a:r>
              <a:rPr lang="ru-RU" sz="7200" dirty="0" smtClean="0"/>
              <a:t>Тихон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3716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32756118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Какие темы освещаются в пьесе А.Н. Островского «Гроза»? (</a:t>
            </a:r>
            <a:r>
              <a:rPr lang="ru-RU" sz="6000" dirty="0" smtClean="0"/>
              <a:t>Назовите не менее трёх)</a:t>
            </a:r>
            <a:endParaRPr lang="ru-RU" sz="60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="" xmlns:p14="http://schemas.microsoft.com/office/powerpoint/2010/main" val="22685344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71939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sz="6600" dirty="0" smtClean="0"/>
              <a:t>Темы в пьесе А.Н. Островского «Гроза:</a:t>
            </a:r>
          </a:p>
          <a:p>
            <a:pPr marL="0" indent="0"/>
            <a:r>
              <a:rPr lang="ru-RU" sz="6600" dirty="0" smtClean="0"/>
              <a:t>т</a:t>
            </a:r>
            <a:r>
              <a:rPr lang="ru-RU" sz="6600" dirty="0" smtClean="0"/>
              <a:t>ема любви,</a:t>
            </a:r>
          </a:p>
          <a:p>
            <a:pPr marL="0" indent="0"/>
            <a:r>
              <a:rPr lang="ru-RU" sz="6600" dirty="0" smtClean="0"/>
              <a:t>т</a:t>
            </a:r>
            <a:r>
              <a:rPr lang="ru-RU" sz="6600" dirty="0" smtClean="0"/>
              <a:t>ема измены,</a:t>
            </a:r>
          </a:p>
          <a:p>
            <a:pPr marL="0" indent="0"/>
            <a:r>
              <a:rPr lang="ru-RU" sz="6600" dirty="0" smtClean="0"/>
              <a:t>т</a:t>
            </a:r>
            <a:r>
              <a:rPr lang="ru-RU" sz="6600" dirty="0" smtClean="0"/>
              <a:t>ема взаимоотношений отцов и детей,</a:t>
            </a:r>
          </a:p>
          <a:p>
            <a:pPr marL="0" indent="0"/>
            <a:r>
              <a:rPr lang="ru-RU" sz="6600" dirty="0" smtClean="0"/>
              <a:t>т</a:t>
            </a:r>
            <a:r>
              <a:rPr lang="ru-RU" sz="6600" dirty="0" smtClean="0"/>
              <a:t>ема жестокости,</a:t>
            </a:r>
          </a:p>
          <a:p>
            <a:pPr marL="0" indent="0"/>
            <a:r>
              <a:rPr lang="ru-RU" sz="6600" dirty="0" smtClean="0"/>
              <a:t>т</a:t>
            </a:r>
            <a:r>
              <a:rPr lang="ru-RU" sz="6600" dirty="0" smtClean="0"/>
              <a:t>ема правды и лжи,</a:t>
            </a:r>
          </a:p>
          <a:p>
            <a:pPr marL="0" indent="0"/>
            <a:r>
              <a:rPr lang="ru-RU" sz="6600" dirty="0" smtClean="0"/>
              <a:t>т</a:t>
            </a:r>
            <a:r>
              <a:rPr lang="ru-RU" sz="6600" dirty="0" smtClean="0"/>
              <a:t>ема свободы и т.д.</a:t>
            </a:r>
            <a:endParaRPr lang="ru-RU" sz="6600" dirty="0" smtClean="0"/>
          </a:p>
          <a:p>
            <a:pPr marL="0" indent="0" algn="ctr">
              <a:buNone/>
            </a:pPr>
            <a:endParaRPr lang="ru-RU" sz="6600" dirty="0" smtClean="0"/>
          </a:p>
          <a:p>
            <a:pPr marL="0" indent="0" algn="ctr">
              <a:buNone/>
            </a:pPr>
            <a:endParaRPr lang="ru-RU" sz="66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="" xmlns:p14="http://schemas.microsoft.com/office/powerpoint/2010/main" val="423195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В каких сценах пьесы изображён мотив разлуки? (</a:t>
            </a:r>
            <a:r>
              <a:rPr lang="ru-RU" sz="6000" dirty="0" smtClean="0"/>
              <a:t>Назовите не менее трёх)</a:t>
            </a:r>
            <a:endParaRPr lang="ru-RU" sz="60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7627767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/>
              <a:t>Мотив разлуки изображён в сценах прощания Катерины и Тихона, расставания Катерины и Бориса,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/>
              <a:t>в воспоминаниях Катерины о родительском доме,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/>
              <a:t>в последних репликах Тихона над мёртвой Катериной.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4147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 smtClean="0"/>
              <a:t>Какие образы в пьесе символизируют свободу?</a:t>
            </a:r>
            <a:endParaRPr lang="ru-RU" sz="48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8172995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07435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ru-RU" sz="6500" dirty="0" smtClean="0"/>
              <a:t>В</a:t>
            </a:r>
            <a:r>
              <a:rPr lang="ru-RU" sz="6500" dirty="0" smtClean="0"/>
              <a:t> </a:t>
            </a:r>
            <a:r>
              <a:rPr lang="ru-RU" sz="6500" dirty="0" smtClean="0"/>
              <a:t>пьесе символизируют </a:t>
            </a:r>
            <a:r>
              <a:rPr lang="ru-RU" sz="6500" dirty="0" smtClean="0"/>
              <a:t>свободу образы</a:t>
            </a:r>
          </a:p>
          <a:p>
            <a:r>
              <a:rPr lang="ru-RU" sz="6500" b="1" dirty="0" smtClean="0"/>
              <a:t>Птиц</a:t>
            </a:r>
            <a:r>
              <a:rPr lang="ru-RU" sz="6500" dirty="0" smtClean="0"/>
              <a:t> («</a:t>
            </a:r>
            <a:r>
              <a:rPr lang="ru-RU" sz="6500" dirty="0" smtClean="0"/>
              <a:t>Отчего люди не летают! Я говорю: отчего люди не летают так, как птицы? Знаешь, мне иногда кажется, что я птица. Когда стоишь на горе́, так тебя и тянет лететь. Вот так бы разбежалась, подняла руки и полетела. Попробовать </a:t>
            </a:r>
            <a:r>
              <a:rPr lang="ru-RU" sz="6500" dirty="0" err="1" smtClean="0"/>
              <a:t>не́што</a:t>
            </a:r>
            <a:r>
              <a:rPr lang="ru-RU" sz="6500" dirty="0" smtClean="0"/>
              <a:t> теперь? </a:t>
            </a:r>
            <a:r>
              <a:rPr lang="ru-RU" sz="6500" dirty="0" smtClean="0"/>
              <a:t>	Какая </a:t>
            </a:r>
            <a:r>
              <a:rPr lang="ru-RU" sz="6500" dirty="0" smtClean="0"/>
              <a:t>я была резвая! Я у вас завяла совсем. Такая ли я была! Я жила, ни об чём не тужила, точно птичка на </a:t>
            </a:r>
            <a:r>
              <a:rPr lang="ru-RU" sz="6500" dirty="0" smtClean="0"/>
              <a:t>воле».)</a:t>
            </a:r>
          </a:p>
          <a:p>
            <a:r>
              <a:rPr lang="ru-RU" sz="6500" b="1" dirty="0" smtClean="0"/>
              <a:t>Волги</a:t>
            </a:r>
            <a:r>
              <a:rPr lang="ru-RU" sz="6500" dirty="0" smtClean="0"/>
              <a:t>.  Этот образ условно разделяет окружающее пространство на два мира. Тот мир находился на другом берегу реки, там тихо и спокойно, и этот мир – деспотичный, жестокий и наполненный самодурами. Как часто Катерина вглядывалась вдаль реки!</a:t>
            </a:r>
          </a:p>
          <a:p>
            <a:pPr marL="0" indent="0" algn="ctr">
              <a:buNone/>
            </a:pPr>
            <a:endParaRPr lang="ru-RU" sz="6000" dirty="0" smtClean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1693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6000" dirty="0" smtClean="0"/>
              <a:t>Объясните имена-символы героев пьесы (не менее четырёх, по 10 баллов за каждое имя-символ).</a:t>
            </a:r>
            <a:endParaRPr lang="ru-RU" sz="60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42422116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svoya_igra_1.wav"/>
          </p:stSnd>
        </p:sndAc>
      </p:transition>
    </mc:Choice>
    <mc:Fallback>
      <p:transition spd="slow">
        <p:sndAc>
          <p:stSnd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/>
            <a:r>
              <a:rPr lang="ru-RU" sz="2000" b="1" dirty="0" smtClean="0"/>
              <a:t>Марфа </a:t>
            </a:r>
            <a:r>
              <a:rPr lang="ru-RU" sz="2000" b="1" dirty="0" smtClean="0"/>
              <a:t>Игнатьевна Кабанова (</a:t>
            </a:r>
            <a:r>
              <a:rPr lang="ru-RU" sz="2000" b="1" dirty="0" smtClean="0"/>
              <a:t>Кабаниха): </a:t>
            </a:r>
            <a:r>
              <a:rPr lang="ru-RU" sz="2000" dirty="0" smtClean="0"/>
              <a:t>Марфа - «наставница</a:t>
            </a:r>
            <a:r>
              <a:rPr lang="ru-RU" sz="2000" dirty="0" smtClean="0"/>
              <a:t>», </a:t>
            </a:r>
            <a:r>
              <a:rPr lang="ru-RU" sz="2000" dirty="0" smtClean="0"/>
              <a:t>«госпожа</a:t>
            </a:r>
            <a:r>
              <a:rPr lang="ru-RU" sz="2000" dirty="0" smtClean="0"/>
              <a:t>»; </a:t>
            </a:r>
            <a:r>
              <a:rPr lang="ru-RU" sz="2000" dirty="0" smtClean="0"/>
              <a:t>Игнатий – «неизвестный</a:t>
            </a:r>
            <a:r>
              <a:rPr lang="ru-RU" sz="2000" dirty="0" smtClean="0"/>
              <a:t>, сам </a:t>
            </a:r>
            <a:r>
              <a:rPr lang="ru-RU" sz="2000" dirty="0" smtClean="0"/>
              <a:t>себя поставивший»; </a:t>
            </a:r>
            <a:r>
              <a:rPr lang="ru-RU" sz="2000" dirty="0" smtClean="0"/>
              <a:t>прозвище </a:t>
            </a:r>
            <a:r>
              <a:rPr lang="ru-RU" sz="2000" dirty="0" smtClean="0"/>
              <a:t>героини </a:t>
            </a:r>
            <a:r>
              <a:rPr lang="ru-RU" sz="2000" dirty="0" smtClean="0"/>
              <a:t>могло быть </a:t>
            </a:r>
            <a:r>
              <a:rPr lang="ru-RU" sz="2000" dirty="0" smtClean="0"/>
              <a:t>образовано от </a:t>
            </a:r>
            <a:r>
              <a:rPr lang="ru-RU" sz="2000" dirty="0" smtClean="0"/>
              <a:t>двух слов</a:t>
            </a:r>
            <a:r>
              <a:rPr lang="ru-RU" sz="2000" dirty="0" smtClean="0"/>
              <a:t>, которые </a:t>
            </a:r>
            <a:r>
              <a:rPr lang="ru-RU" sz="2000" dirty="0" smtClean="0"/>
              <a:t>соответствуют сути </a:t>
            </a:r>
            <a:r>
              <a:rPr lang="ru-RU" sz="2000" dirty="0" smtClean="0"/>
              <a:t>её характера – </a:t>
            </a:r>
            <a:r>
              <a:rPr lang="ru-RU" sz="2000" dirty="0" smtClean="0"/>
              <a:t>дикая свирепая </a:t>
            </a:r>
            <a:r>
              <a:rPr lang="ru-RU" sz="2000" dirty="0" smtClean="0"/>
              <a:t>свинья </a:t>
            </a:r>
            <a:r>
              <a:rPr lang="ru-RU" sz="2000" dirty="0" smtClean="0"/>
              <a:t>либо кабан</a:t>
            </a:r>
            <a:r>
              <a:rPr lang="ru-RU" sz="2000" dirty="0" smtClean="0"/>
              <a:t>. Жестокость</a:t>
            </a:r>
            <a:r>
              <a:rPr lang="ru-RU" sz="2000" dirty="0" smtClean="0"/>
              <a:t>, свирепость </a:t>
            </a:r>
            <a:r>
              <a:rPr lang="ru-RU" sz="2000" dirty="0" smtClean="0"/>
              <a:t>и холодность</a:t>
            </a:r>
            <a:r>
              <a:rPr lang="ru-RU" sz="2000" dirty="0" smtClean="0"/>
              <a:t>, равнодушие </a:t>
            </a:r>
            <a:r>
              <a:rPr lang="ru-RU" sz="2000" dirty="0" smtClean="0"/>
              <a:t>этой </a:t>
            </a:r>
            <a:r>
              <a:rPr lang="ru-RU" sz="2000" dirty="0" smtClean="0"/>
              <a:t>героини очевидны. </a:t>
            </a:r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/>
            <a:r>
              <a:rPr lang="ru-RU" sz="2000" b="1" dirty="0" smtClean="0"/>
              <a:t>Дикой</a:t>
            </a:r>
            <a:r>
              <a:rPr lang="ru-RU" sz="2000" dirty="0" smtClean="0"/>
              <a:t> в северных </a:t>
            </a:r>
            <a:r>
              <a:rPr lang="ru-RU" sz="2000" dirty="0" smtClean="0"/>
              <a:t>русских областях </a:t>
            </a:r>
            <a:r>
              <a:rPr lang="ru-RU" sz="2000" dirty="0" smtClean="0"/>
              <a:t>обозначало «глупый</a:t>
            </a:r>
            <a:r>
              <a:rPr lang="ru-RU" sz="2000" dirty="0" smtClean="0"/>
              <a:t>, шальной</a:t>
            </a:r>
            <a:r>
              <a:rPr lang="ru-RU" sz="2000" dirty="0" smtClean="0"/>
              <a:t>, безумный</a:t>
            </a:r>
            <a:r>
              <a:rPr lang="ru-RU" sz="2000" dirty="0" smtClean="0"/>
              <a:t>, малоумный</a:t>
            </a:r>
            <a:r>
              <a:rPr lang="ru-RU" sz="2000" dirty="0" smtClean="0"/>
              <a:t>, сумасшедший», </a:t>
            </a:r>
            <a:r>
              <a:rPr lang="ru-RU" sz="2000" dirty="0" smtClean="0"/>
              <a:t>а </a:t>
            </a:r>
            <a:r>
              <a:rPr lang="ru-RU" sz="2000" dirty="0" err="1" smtClean="0"/>
              <a:t>диковать</a:t>
            </a:r>
            <a:r>
              <a:rPr lang="ru-RU" sz="2000" dirty="0" smtClean="0"/>
              <a:t> </a:t>
            </a:r>
            <a:r>
              <a:rPr lang="ru-RU" sz="2000" dirty="0" smtClean="0"/>
              <a:t>– «дурить, блажить</a:t>
            </a:r>
            <a:r>
              <a:rPr lang="ru-RU" sz="2000" dirty="0" smtClean="0"/>
              <a:t>, сходить </a:t>
            </a:r>
            <a:r>
              <a:rPr lang="ru-RU" sz="2000" dirty="0" smtClean="0"/>
              <a:t>с ума</a:t>
            </a:r>
            <a:r>
              <a:rPr lang="ru-RU" sz="2000" dirty="0" smtClean="0"/>
              <a:t>». Первоначально Островский предполагал </a:t>
            </a:r>
            <a:r>
              <a:rPr lang="ru-RU" sz="2000" dirty="0" smtClean="0"/>
              <a:t>дать </a:t>
            </a:r>
            <a:r>
              <a:rPr lang="ru-RU" sz="2000" dirty="0" smtClean="0"/>
              <a:t>герою отчество </a:t>
            </a:r>
            <a:r>
              <a:rPr lang="ru-RU" sz="2000" dirty="0" smtClean="0"/>
              <a:t>Петрович (от Петр </a:t>
            </a:r>
            <a:r>
              <a:rPr lang="ru-RU" sz="2000" dirty="0" smtClean="0"/>
              <a:t>– «</a:t>
            </a:r>
            <a:r>
              <a:rPr lang="ru-RU" sz="2000" dirty="0" smtClean="0"/>
              <a:t>камень»), но крепости</a:t>
            </a:r>
            <a:r>
              <a:rPr lang="ru-RU" sz="2000" dirty="0" smtClean="0"/>
              <a:t>, твердости </a:t>
            </a:r>
            <a:r>
              <a:rPr lang="ru-RU" sz="2000" dirty="0" smtClean="0"/>
              <a:t>в этом характере </a:t>
            </a:r>
            <a:r>
              <a:rPr lang="ru-RU" sz="2000" dirty="0" smtClean="0"/>
              <a:t>не было </a:t>
            </a:r>
            <a:r>
              <a:rPr lang="ru-RU" sz="2000" dirty="0" smtClean="0"/>
              <a:t>и драматург дал </a:t>
            </a:r>
            <a:r>
              <a:rPr lang="ru-RU" sz="2000" dirty="0" smtClean="0"/>
              <a:t>отчество </a:t>
            </a:r>
            <a:r>
              <a:rPr lang="ru-RU" sz="2000" dirty="0" err="1" smtClean="0"/>
              <a:t>Прокофьевич</a:t>
            </a:r>
            <a:r>
              <a:rPr lang="ru-RU" sz="2000" dirty="0" smtClean="0"/>
              <a:t> </a:t>
            </a:r>
            <a:r>
              <a:rPr lang="ru-RU" sz="2000" dirty="0" smtClean="0"/>
              <a:t>(от </a:t>
            </a:r>
            <a:r>
              <a:rPr lang="ru-RU" sz="2000" dirty="0" err="1" smtClean="0"/>
              <a:t>Прокофий</a:t>
            </a:r>
            <a:r>
              <a:rPr lang="ru-RU" sz="2000" dirty="0" smtClean="0"/>
              <a:t> </a:t>
            </a:r>
            <a:r>
              <a:rPr lang="ru-RU" sz="2000" dirty="0" smtClean="0"/>
              <a:t>– «</a:t>
            </a:r>
            <a:r>
              <a:rPr lang="ru-RU" sz="2000" dirty="0" smtClean="0"/>
              <a:t>успевающий»). Это </a:t>
            </a:r>
            <a:r>
              <a:rPr lang="ru-RU" sz="2000" dirty="0" smtClean="0"/>
              <a:t>более подходило </a:t>
            </a:r>
            <a:r>
              <a:rPr lang="ru-RU" sz="2000" dirty="0" smtClean="0"/>
              <a:t>жадному</a:t>
            </a:r>
            <a:r>
              <a:rPr lang="ru-RU" sz="2000" dirty="0" smtClean="0"/>
              <a:t>, невежественному</a:t>
            </a:r>
            <a:r>
              <a:rPr lang="ru-RU" sz="2000" dirty="0" smtClean="0"/>
              <a:t>, жестокому </a:t>
            </a:r>
            <a:r>
              <a:rPr lang="ru-RU" sz="2000" dirty="0" smtClean="0"/>
              <a:t>и грубому </a:t>
            </a:r>
            <a:r>
              <a:rPr lang="ru-RU" sz="2000" dirty="0" smtClean="0"/>
              <a:t>человеку, который в </a:t>
            </a:r>
            <a:r>
              <a:rPr lang="ru-RU" sz="2000" dirty="0" smtClean="0"/>
              <a:t>то же </a:t>
            </a:r>
            <a:r>
              <a:rPr lang="ru-RU" sz="2000" dirty="0" smtClean="0"/>
              <a:t>время был одним </a:t>
            </a:r>
            <a:r>
              <a:rPr lang="ru-RU" sz="2000" dirty="0" smtClean="0"/>
              <a:t>из богатейших </a:t>
            </a:r>
            <a:r>
              <a:rPr lang="ru-RU" sz="2000" dirty="0" smtClean="0"/>
              <a:t>и </a:t>
            </a:r>
            <a:r>
              <a:rPr lang="ru-RU" sz="2000" dirty="0" smtClean="0"/>
              <a:t>влиятельных купцов </a:t>
            </a:r>
            <a:r>
              <a:rPr lang="ru-RU" sz="2000" dirty="0" smtClean="0"/>
              <a:t>города.</a:t>
            </a:r>
            <a:endParaRPr lang="ru-RU" sz="20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12077517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восходящий ряд.wav"/>
          </p:stSnd>
        </p:sndAc>
      </p:transition>
    </mc:Choice>
    <mc:Fallback>
      <p:transition spd="slow">
        <p:sndAc>
          <p:stSnd>
            <p:snd r:embed="rId2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4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>
          <a:xfrm>
            <a:off x="482230" y="1799366"/>
            <a:ext cx="8094868" cy="4404483"/>
          </a:xfrm>
        </p:spPr>
      </p:sp>
      <p:sp>
        <p:nvSpPr>
          <p:cNvPr id="4" name="Объект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4210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Темы, мотивы, символы</a:t>
            </a:r>
            <a:endParaRPr lang="ru-RU" sz="9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730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600" dirty="0" smtClean="0"/>
              <a:t>Символика названия. </a:t>
            </a:r>
            <a:r>
              <a:rPr lang="ru-RU" sz="2600" dirty="0" smtClean="0"/>
              <a:t>Назовите героя и фразу, которую он произносит: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600" dirty="0" smtClean="0"/>
              <a:t>«Да как знаю я </a:t>
            </a:r>
            <a:r>
              <a:rPr lang="ru-RU" sz="2600" dirty="0" err="1" smtClean="0"/>
              <a:t>теперича</a:t>
            </a:r>
            <a:r>
              <a:rPr lang="ru-RU" sz="2600" dirty="0" smtClean="0"/>
              <a:t>, что недели две никакой грозы  надо мной не будет, кандалов этих на ногах нет, так до жены ли мне?»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600" dirty="0" smtClean="0"/>
              <a:t>"Ну чего вы боитесь, скажите на милость! Каждая теперь травка, каждый цветок радуется, а мы прячемся, боимся, точно напасти какой! Гроза убьет! Не гроза это, а благодать</a:t>
            </a:r>
            <a:r>
              <a:rPr lang="ru-RU" sz="2600" dirty="0" smtClean="0"/>
              <a:t>!»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600" dirty="0" smtClean="0"/>
              <a:t>«Всякий должен бояться! Не </a:t>
            </a:r>
            <a:r>
              <a:rPr lang="ru-RU" sz="2600" dirty="0" smtClean="0"/>
              <a:t>то страшно, что убьёт тебя, а то, что смерть тебя вдруг застанет, как ты есть, со всеми твоими грехами, со всеми помыслами </a:t>
            </a:r>
            <a:r>
              <a:rPr lang="ru-RU" sz="2600" dirty="0" smtClean="0"/>
              <a:t>лукавыми».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600" dirty="0" smtClean="0"/>
              <a:t>«Гроза-то нам в наказание посылается…»</a:t>
            </a:r>
          </a:p>
          <a:p>
            <a:pPr marL="0" indent="0" algn="ctr">
              <a:buNone/>
            </a:pPr>
            <a:endParaRPr lang="ru-RU" sz="2600" dirty="0" smtClean="0"/>
          </a:p>
          <a:p>
            <a:pPr marL="0" indent="0" algn="ctr">
              <a:buNone/>
            </a:pPr>
            <a:endParaRPr lang="ru-RU" sz="3800" dirty="0" smtClean="0"/>
          </a:p>
          <a:p>
            <a:pPr marL="0" indent="0" algn="ctr">
              <a:buNone/>
            </a:pPr>
            <a:endParaRPr lang="ru-RU" sz="3800" dirty="0" smtClean="0"/>
          </a:p>
          <a:p>
            <a:pPr marL="0" indent="0" algn="ctr">
              <a:buNone/>
            </a:pPr>
            <a:endParaRPr lang="ru-RU" sz="60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0604462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572033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ru-RU" sz="7400" dirty="0" smtClean="0"/>
              <a:t>Символика названия. Назовите героя и фразу, </a:t>
            </a:r>
            <a:endParaRPr lang="ru-RU" sz="7400" dirty="0" smtClean="0"/>
          </a:p>
          <a:p>
            <a:pPr marL="0" indent="0" algn="ctr">
              <a:buNone/>
            </a:pPr>
            <a:r>
              <a:rPr lang="ru-RU" sz="7400" dirty="0" smtClean="0"/>
              <a:t>которую </a:t>
            </a:r>
            <a:r>
              <a:rPr lang="ru-RU" sz="7400" dirty="0" smtClean="0"/>
              <a:t>он произносит: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7400" dirty="0" smtClean="0"/>
              <a:t>«Да как знаю я </a:t>
            </a:r>
            <a:r>
              <a:rPr lang="ru-RU" sz="7400" dirty="0" err="1" smtClean="0"/>
              <a:t>теперича</a:t>
            </a:r>
            <a:r>
              <a:rPr lang="ru-RU" sz="7400" dirty="0" smtClean="0"/>
              <a:t>, что недели две никакой грозы  надо мной не будет, кандалов этих на ногах нет, так до жены ли мне</a:t>
            </a:r>
            <a:r>
              <a:rPr lang="ru-RU" sz="7400" dirty="0" smtClean="0"/>
              <a:t>?» ТИХОН</a:t>
            </a:r>
            <a:endParaRPr lang="ru-RU" sz="7400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ru-RU" sz="7400" dirty="0" smtClean="0"/>
              <a:t>"Ну чего вы боитесь, скажите на милость! Каждая теперь травка, каждый цветок радуется, а мы прячемся, боимся, точно напасти какой! Гроза убьет! Не гроза это, а благодать</a:t>
            </a:r>
            <a:r>
              <a:rPr lang="ru-RU" sz="7400" dirty="0" smtClean="0"/>
              <a:t>!» КУЛИГИН</a:t>
            </a:r>
            <a:endParaRPr lang="ru-RU" sz="7400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ru-RU" sz="7400" dirty="0" smtClean="0"/>
              <a:t>«Всякий должен бояться! Не то страшно, что убьёт тебя, а то, что смерть тебя вдруг застанет, как ты есть, со всеми твоими грехами, со всеми помыслами лукавыми</a:t>
            </a:r>
            <a:r>
              <a:rPr lang="ru-RU" sz="7400" dirty="0" smtClean="0"/>
              <a:t>». КАТЕРИНА</a:t>
            </a:r>
            <a:endParaRPr lang="ru-RU" sz="7400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ru-RU" sz="7400" dirty="0" smtClean="0"/>
              <a:t>«Гроза-то нам в наказание посылается</a:t>
            </a:r>
            <a:r>
              <a:rPr lang="ru-RU" sz="7400" dirty="0" smtClean="0"/>
              <a:t>…» ДИКОЙ</a:t>
            </a:r>
            <a:endParaRPr lang="ru-RU" sz="4400" dirty="0" smtClean="0"/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388543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6958" y="1157036"/>
            <a:ext cx="8229600" cy="449309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Кто из героев произносит эти слова:</a:t>
            </a:r>
          </a:p>
          <a:p>
            <a:pPr>
              <a:buNone/>
            </a:pPr>
            <a:r>
              <a:rPr lang="ru-RU" dirty="0" smtClean="0"/>
              <a:t>	«Эх, </a:t>
            </a:r>
            <a:r>
              <a:rPr lang="ru-RU" dirty="0" smtClean="0"/>
              <a:t>не знаешь ты моего характеру! Конечно, не дай Бог этому случиться! А уж коли очень мне здесь опостынет, так не удержат меня никакой силой. В окно выброшусь, в Волгу кинусь. Не хочу здесь жить, так не стану, хоть ты меня режь!»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148339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sz="7200" dirty="0" smtClean="0"/>
          </a:p>
          <a:p>
            <a:pPr marL="0" indent="0" algn="ctr">
              <a:buNone/>
            </a:pPr>
            <a:r>
              <a:rPr lang="ru-RU" sz="7200" dirty="0" smtClean="0"/>
              <a:t>Катерина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="" xmlns:p14="http://schemas.microsoft.com/office/powerpoint/2010/main" val="128287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33839702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6600" dirty="0" smtClean="0"/>
              <a:t>Кто из героев произносит эти слова:</a:t>
            </a:r>
          </a:p>
          <a:p>
            <a:pPr marL="0" indent="0" algn="ctr">
              <a:buNone/>
            </a:pPr>
            <a:r>
              <a:rPr lang="ru-RU" sz="6600" dirty="0" smtClean="0"/>
              <a:t>«</a:t>
            </a:r>
            <a:r>
              <a:rPr lang="ru-RU" sz="6600" dirty="0" smtClean="0"/>
              <a:t>Все к сердцу-то принимать, так в чахотку скоро попадешь</a:t>
            </a:r>
            <a:r>
              <a:rPr lang="ru-RU" sz="6600" dirty="0" smtClean="0"/>
              <a:t>».</a:t>
            </a:r>
            <a:endParaRPr lang="ru-RU" sz="6600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9134923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sz="7200" dirty="0" smtClean="0"/>
          </a:p>
          <a:p>
            <a:pPr marL="0" indent="0" algn="ctr">
              <a:buNone/>
            </a:pPr>
            <a:r>
              <a:rPr lang="ru-RU" sz="7200" dirty="0" smtClean="0"/>
              <a:t>Тихон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383914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/>
              <a:t>Кто из героев произносит эти слова:</a:t>
            </a:r>
          </a:p>
          <a:p>
            <a:pPr marL="0" indent="0" algn="ctr">
              <a:buNone/>
            </a:pPr>
            <a:r>
              <a:rPr lang="ru-RU" sz="5400" dirty="0" smtClean="0"/>
              <a:t>«Не очень-то нынче старших уважают</a:t>
            </a:r>
            <a:r>
              <a:rPr lang="ru-RU" sz="5400" dirty="0" smtClean="0"/>
              <a:t>».</a:t>
            </a:r>
            <a:endParaRPr lang="ru-RU" sz="54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19480297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6000" dirty="0" smtClean="0"/>
          </a:p>
          <a:p>
            <a:pPr marL="0" indent="0" algn="ctr">
              <a:buNone/>
            </a:pPr>
            <a:r>
              <a:rPr lang="ru-RU" sz="7200" dirty="0" smtClean="0"/>
              <a:t>Кабаниха</a:t>
            </a:r>
            <a:endParaRPr lang="ru-RU" sz="7200" dirty="0" smtClean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68367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6000" dirty="0" smtClean="0"/>
              <a:t>Кто из героев произносит эти слова</a:t>
            </a:r>
            <a:r>
              <a:rPr lang="ru-RU" sz="6000" dirty="0" smtClean="0"/>
              <a:t>:</a:t>
            </a:r>
          </a:p>
          <a:p>
            <a:pPr marL="0" indent="0" algn="ctr">
              <a:buNone/>
            </a:pPr>
            <a:r>
              <a:rPr lang="ru-RU" sz="6000" dirty="0" smtClean="0"/>
              <a:t>“…Как же я могу хотеть вашей погибели, когда я люблю вас больше всего на свете, больше самого себя!..”</a:t>
            </a:r>
          </a:p>
          <a:p>
            <a:pPr marL="0" indent="0" algn="ctr">
              <a:buNone/>
            </a:pPr>
            <a:endParaRPr lang="ru-RU" sz="60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5407198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svoya_igra_1.wav"/>
          </p:stSnd>
        </p:sndAc>
      </p:transition>
    </mc:Choice>
    <mc:Fallback>
      <p:transition spd="slow">
        <p:sndAc>
          <p:stSnd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5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Объект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4210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dirty="0" smtClean="0">
                <a:solidFill>
                  <a:schemeClr val="bg1"/>
                </a:solidFill>
              </a:rPr>
              <a:t>Речевая характеристика</a:t>
            </a:r>
            <a:endParaRPr lang="ru-RU" sz="8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578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6000" dirty="0" smtClean="0"/>
          </a:p>
          <a:p>
            <a:pPr marL="0" indent="0" algn="ctr">
              <a:buNone/>
            </a:pPr>
            <a:r>
              <a:rPr lang="ru-RU" sz="7200" dirty="0" smtClean="0"/>
              <a:t>Борис</a:t>
            </a:r>
            <a:endParaRPr lang="ru-RU" sz="7200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6555551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восходящий ряд.wav"/>
          </p:stSnd>
        </p:sndAc>
      </p:transition>
    </mc:Choice>
    <mc:Fallback>
      <p:transition spd="slow">
        <p:sndAc>
          <p:stSnd>
            <p:snd r:embed="rId2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6000" dirty="0" smtClean="0"/>
              <a:t>Кто из героев произносит эти слова:</a:t>
            </a:r>
          </a:p>
          <a:p>
            <a:pPr marL="0" indent="0" algn="ctr">
              <a:buNone/>
            </a:pPr>
            <a:r>
              <a:rPr lang="ru-RU" sz="6000" dirty="0" smtClean="0"/>
              <a:t>«…</a:t>
            </a:r>
            <a:r>
              <a:rPr lang="ru-RU" sz="6000" dirty="0" smtClean="0"/>
              <a:t>Я грубиян считаюсь, за что ж он меня держит? Стало быть, я ему нужен. Ну, значит, я его и не боюсь, а пущай он меня боится</a:t>
            </a:r>
            <a:r>
              <a:rPr lang="ru-RU" sz="6000" dirty="0" smtClean="0"/>
              <a:t>…»</a:t>
            </a:r>
            <a:endParaRPr lang="ru-RU" sz="6000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30707577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8904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7200" dirty="0" smtClean="0"/>
              <a:t>Кудряш</a:t>
            </a:r>
            <a:endParaRPr lang="ru-RU" sz="72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07012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3888432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4896544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904656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6912768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7920880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1" name="Прямоугольник 10">
            <a:hlinkClick r:id="rId8" action="ppaction://hlinksldjump"/>
          </p:cNvPr>
          <p:cNvSpPr/>
          <p:nvPr/>
        </p:nvSpPr>
        <p:spPr>
          <a:xfrm>
            <a:off x="3888432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2" name="Прямоугольник 11">
            <a:hlinkClick r:id="rId9" action="ppaction://hlinksldjump"/>
          </p:cNvPr>
          <p:cNvSpPr/>
          <p:nvPr/>
        </p:nvSpPr>
        <p:spPr>
          <a:xfrm>
            <a:off x="4896544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5904656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6912768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5" name="Прямоугольник 14">
            <a:hlinkClick r:id="rId12" action="ppaction://hlinksldjump"/>
          </p:cNvPr>
          <p:cNvSpPr/>
          <p:nvPr/>
        </p:nvSpPr>
        <p:spPr>
          <a:xfrm>
            <a:off x="7920880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6" name="Прямоугольник 15">
            <a:hlinkClick r:id="rId13" action="ppaction://hlinksldjump"/>
          </p:cNvPr>
          <p:cNvSpPr/>
          <p:nvPr/>
        </p:nvSpPr>
        <p:spPr>
          <a:xfrm>
            <a:off x="3888432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7" name="Прямоугольник 16">
            <a:hlinkClick r:id="rId14" action="ppaction://hlinksldjump"/>
          </p:cNvPr>
          <p:cNvSpPr/>
          <p:nvPr/>
        </p:nvSpPr>
        <p:spPr>
          <a:xfrm>
            <a:off x="4896544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8" name="Прямоугольник 17">
            <a:hlinkClick r:id="rId15" action="ppaction://hlinksldjump"/>
          </p:cNvPr>
          <p:cNvSpPr/>
          <p:nvPr/>
        </p:nvSpPr>
        <p:spPr>
          <a:xfrm>
            <a:off x="5904656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9" name="Прямоугольник 18">
            <a:hlinkClick r:id="rId16" action="ppaction://hlinksldjump"/>
          </p:cNvPr>
          <p:cNvSpPr/>
          <p:nvPr/>
        </p:nvSpPr>
        <p:spPr>
          <a:xfrm>
            <a:off x="6912768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0" name="Прямоугольник 19">
            <a:hlinkClick r:id="rId17" action="ppaction://hlinksldjump"/>
          </p:cNvPr>
          <p:cNvSpPr/>
          <p:nvPr/>
        </p:nvSpPr>
        <p:spPr>
          <a:xfrm>
            <a:off x="7920880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1" name="Прямоугольник 20">
            <a:hlinkClick r:id="rId18" action="ppaction://hlinksldjump"/>
          </p:cNvPr>
          <p:cNvSpPr/>
          <p:nvPr/>
        </p:nvSpPr>
        <p:spPr>
          <a:xfrm>
            <a:off x="3888432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2" name="Прямоугольник 21">
            <a:hlinkClick r:id="rId19" action="ppaction://hlinksldjump"/>
          </p:cNvPr>
          <p:cNvSpPr/>
          <p:nvPr/>
        </p:nvSpPr>
        <p:spPr>
          <a:xfrm>
            <a:off x="4896544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3" name="Прямоугольник 22">
            <a:hlinkClick r:id="rId20" action="ppaction://hlinksldjump"/>
          </p:cNvPr>
          <p:cNvSpPr/>
          <p:nvPr/>
        </p:nvSpPr>
        <p:spPr>
          <a:xfrm>
            <a:off x="5904656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4" name="Прямоугольник 23">
            <a:hlinkClick r:id="rId21" action="ppaction://hlinksldjump"/>
          </p:cNvPr>
          <p:cNvSpPr/>
          <p:nvPr/>
        </p:nvSpPr>
        <p:spPr>
          <a:xfrm>
            <a:off x="6912768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5" name="Прямоугольник 24">
            <a:hlinkClick r:id="rId22" action="ppaction://hlinksldjump"/>
          </p:cNvPr>
          <p:cNvSpPr/>
          <p:nvPr/>
        </p:nvSpPr>
        <p:spPr>
          <a:xfrm>
            <a:off x="7920880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6" name="Прямоугольник 25">
            <a:hlinkClick r:id="rId23" action="ppaction://hlinksldjump"/>
          </p:cNvPr>
          <p:cNvSpPr/>
          <p:nvPr/>
        </p:nvSpPr>
        <p:spPr>
          <a:xfrm>
            <a:off x="3888432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7" name="Прямоугольник 26">
            <a:hlinkClick r:id="rId24" action="ppaction://hlinksldjump"/>
          </p:cNvPr>
          <p:cNvSpPr/>
          <p:nvPr/>
        </p:nvSpPr>
        <p:spPr>
          <a:xfrm>
            <a:off x="4896544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8" name="Прямоугольник 27">
            <a:hlinkClick r:id="rId25" action="ppaction://hlinksldjump"/>
          </p:cNvPr>
          <p:cNvSpPr/>
          <p:nvPr/>
        </p:nvSpPr>
        <p:spPr>
          <a:xfrm>
            <a:off x="5904656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9" name="Прямоугольник 28">
            <a:hlinkClick r:id="rId26" action="ppaction://hlinksldjump"/>
          </p:cNvPr>
          <p:cNvSpPr/>
          <p:nvPr/>
        </p:nvSpPr>
        <p:spPr>
          <a:xfrm>
            <a:off x="6912768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30" name="Прямоугольник 29">
            <a:hlinkClick r:id="rId27" action="ppaction://hlinksldjump"/>
          </p:cNvPr>
          <p:cNvSpPr/>
          <p:nvPr/>
        </p:nvSpPr>
        <p:spPr>
          <a:xfrm>
            <a:off x="7920880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57158" y="1571612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Вехи жизни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60040" y="2447875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Театр А.Н. Островского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60040" y="3383979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Узнай героя в актёре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60040" y="4320083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Темы, мотивы, символы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60040" y="5259019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Речевая характеристика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65341"/>
            <a:ext cx="2454546" cy="12474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108095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54098"/>
          </a:xfrm>
        </p:spPr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09600" y="1752600"/>
            <a:ext cx="8229600" cy="4493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8800" dirty="0" smtClean="0">
                <a:solidFill>
                  <a:schemeClr val="bg1"/>
                </a:solidFill>
              </a:rPr>
              <a:t>Назовите годы жизни писателя.</a:t>
            </a:r>
            <a:endParaRPr kumimoji="0" lang="ru-RU" sz="8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01799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 smtClean="0"/>
              <a:t>1823-1886</a:t>
            </a:r>
            <a:endParaRPr lang="ru-RU" sz="9600" dirty="0" smtClean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="" xmlns:p14="http://schemas.microsoft.com/office/powerpoint/2010/main" val="411112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daf4c57429c1d422f38c566ca989c97b173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</TotalTime>
  <Words>1178</Words>
  <Application>Microsoft Office PowerPoint</Application>
  <PresentationFormat>Экран (4:3)</PresentationFormat>
  <Paragraphs>271</Paragraphs>
  <Slides>62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3" baseType="lpstr">
      <vt:lpstr>Тема Office</vt:lpstr>
      <vt:lpstr>Слайд 1</vt:lpstr>
      <vt:lpstr>Категория 1</vt:lpstr>
      <vt:lpstr>Категория 2</vt:lpstr>
      <vt:lpstr>Категория 3</vt:lpstr>
      <vt:lpstr>Категория 4</vt:lpstr>
      <vt:lpstr>Категория 5</vt:lpstr>
      <vt:lpstr>Слайд 7</vt:lpstr>
      <vt:lpstr>Категория 1</vt:lpstr>
      <vt:lpstr>Категория 1</vt:lpstr>
      <vt:lpstr>Категория 1</vt:lpstr>
      <vt:lpstr>Категория 1</vt:lpstr>
      <vt:lpstr>Категория 1</vt:lpstr>
      <vt:lpstr>Категория 1</vt:lpstr>
      <vt:lpstr>Слайд 14</vt:lpstr>
      <vt:lpstr>Категория 1</vt:lpstr>
      <vt:lpstr>Категория 1</vt:lpstr>
      <vt:lpstr>Категория 1</vt:lpstr>
      <vt:lpstr>Категория 1</vt:lpstr>
      <vt:lpstr>Категория 2</vt:lpstr>
      <vt:lpstr>Категория 2</vt:lpstr>
      <vt:lpstr>Категория 2</vt:lpstr>
      <vt:lpstr>Категория 2</vt:lpstr>
      <vt:lpstr>Слайд 23</vt:lpstr>
      <vt:lpstr>Категория 2</vt:lpstr>
      <vt:lpstr>Категория 2</vt:lpstr>
      <vt:lpstr>Категория 2</vt:lpstr>
      <vt:lpstr>Категория 2</vt:lpstr>
      <vt:lpstr>Категория 2</vt:lpstr>
      <vt:lpstr>Категория 2</vt:lpstr>
      <vt:lpstr>Категория 3  Узнайте героя </vt:lpstr>
      <vt:lpstr>Категория 3</vt:lpstr>
      <vt:lpstr>Категория 3  Узнайте героя</vt:lpstr>
      <vt:lpstr>Категория 3</vt:lpstr>
      <vt:lpstr>Категория 3  Узнайте героя</vt:lpstr>
      <vt:lpstr>Категория 3</vt:lpstr>
      <vt:lpstr>Категория 3   Узнайте героя</vt:lpstr>
      <vt:lpstr>Категория 3</vt:lpstr>
      <vt:lpstr>Слайд 38</vt:lpstr>
      <vt:lpstr>Категория 3  Узнайте героя</vt:lpstr>
      <vt:lpstr>Категория 3</vt:lpstr>
      <vt:lpstr>Слайд 41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5</vt:lpstr>
      <vt:lpstr>Категория 5</vt:lpstr>
      <vt:lpstr>Слайд 54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Салтанат</dc:creator>
  <cp:lastModifiedBy>PK-2</cp:lastModifiedBy>
  <cp:revision>97</cp:revision>
  <dcterms:created xsi:type="dcterms:W3CDTF">2014-05-16T09:35:17Z</dcterms:created>
  <dcterms:modified xsi:type="dcterms:W3CDTF">2022-11-05T11:12:53Z</dcterms:modified>
</cp:coreProperties>
</file>