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72" r:id="rId4"/>
    <p:sldId id="260" r:id="rId5"/>
    <p:sldId id="257" r:id="rId6"/>
    <p:sldId id="273" r:id="rId7"/>
    <p:sldId id="274" r:id="rId8"/>
    <p:sldId id="300" r:id="rId9"/>
    <p:sldId id="268" r:id="rId10"/>
    <p:sldId id="269" r:id="rId11"/>
    <p:sldId id="275" r:id="rId12"/>
    <p:sldId id="301" r:id="rId13"/>
    <p:sldId id="276" r:id="rId14"/>
    <p:sldId id="277" r:id="rId15"/>
    <p:sldId id="302" r:id="rId16"/>
    <p:sldId id="279" r:id="rId17"/>
    <p:sldId id="297" r:id="rId18"/>
    <p:sldId id="298" r:id="rId19"/>
    <p:sldId id="299" r:id="rId20"/>
    <p:sldId id="262" r:id="rId21"/>
    <p:sldId id="26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C36ABF9F-7C92-46EE-AAFA-B37895A2F8D1}">
          <p14:sldIdLst>
            <p14:sldId id="256"/>
            <p14:sldId id="258"/>
            <p14:sldId id="272"/>
            <p14:sldId id="260"/>
            <p14:sldId id="257"/>
            <p14:sldId id="273"/>
            <p14:sldId id="274"/>
            <p14:sldId id="268"/>
            <p14:sldId id="269"/>
            <p14:sldId id="275"/>
            <p14:sldId id="276"/>
            <p14:sldId id="277"/>
            <p14:sldId id="279"/>
            <p14:sldId id="297"/>
            <p14:sldId id="271"/>
            <p14:sldId id="261"/>
            <p14:sldId id="262"/>
            <p14:sldId id="26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86DDA-24F3-4EC6-B84C-6CFB22D3D1F5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E8A914-0FAE-4AEF-8422-272AB3AB7B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0849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8A914-0FAE-4AEF-8422-272AB3AB7B5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1292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372200" y="404664"/>
            <a:ext cx="3048000" cy="1828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67544" y="3501008"/>
            <a:ext cx="3810000" cy="2981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7710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8413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0331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4653136"/>
            <a:ext cx="2466975" cy="18478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4717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79512" y="4221088"/>
            <a:ext cx="2143125" cy="21431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3823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3685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8354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684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0762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4919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3693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8040732" y="6611779"/>
            <a:ext cx="1069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Ekaterina050466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7C0DDB-BB4F-4892-A2E0-D760CB244601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7444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214422"/>
            <a:ext cx="7772400" cy="250033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Урок математики</a:t>
            </a:r>
            <a:endParaRPr lang="ru-RU" sz="8000" b="1" dirty="0">
              <a:solidFill>
                <a:srgbClr val="C0000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5008" y="5286388"/>
            <a:ext cx="27146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 класс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346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41644" cy="6873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32252" y="980728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1</a:t>
            </a:r>
            <a:endParaRPr lang="ru-RU" sz="8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519895" y="1018163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9</a:t>
            </a:r>
            <a:endParaRPr lang="ru-RU" sz="8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532252" y="1991213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2</a:t>
            </a:r>
            <a:endParaRPr lang="ru-RU" sz="8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534663" y="1991213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8</a:t>
            </a:r>
            <a:endParaRPr lang="ru-RU" sz="8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32252" y="2996952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3</a:t>
            </a:r>
            <a:endParaRPr lang="ru-RU" sz="8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19895" y="2996952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7</a:t>
            </a:r>
            <a:endParaRPr lang="ru-RU" sz="8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478460" y="4149080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4</a:t>
            </a:r>
            <a:endParaRPr lang="ru-RU" sz="8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19895" y="4149080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6</a:t>
            </a:r>
            <a:endParaRPr lang="ru-RU" sz="8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478460" y="5208267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5</a:t>
            </a:r>
            <a:endParaRPr lang="ru-RU" sz="8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509164" y="5187918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5</a:t>
            </a:r>
            <a:endParaRPr lang="ru-RU" sz="88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2714488"/>
            <a:ext cx="31229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 вариант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058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11884" y="260648"/>
            <a:ext cx="3597972" cy="10156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Здоровье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5238" y="1404225"/>
            <a:ext cx="1617077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Спорт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040" y="2334432"/>
            <a:ext cx="29589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Спортом занимайся, бегай, прыгай, закаляйся!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трелка вниз 9"/>
          <p:cNvSpPr/>
          <p:nvPr/>
        </p:nvSpPr>
        <p:spPr>
          <a:xfrm rot="2829857">
            <a:off x="2406631" y="1243747"/>
            <a:ext cx="356064" cy="978408"/>
          </a:xfrm>
          <a:prstGeom prst="downArrow">
            <a:avLst>
              <a:gd name="adj1" fmla="val 34056"/>
              <a:gd name="adj2" fmla="val 845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021456" y="1628800"/>
            <a:ext cx="2486647" cy="138499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Отказ от </a:t>
            </a:r>
          </a:p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вредных </a:t>
            </a:r>
          </a:p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привычек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193482" y="1276309"/>
            <a:ext cx="217388" cy="589581"/>
          </a:xfrm>
          <a:prstGeom prst="downArrow">
            <a:avLst>
              <a:gd name="adj1" fmla="val 34056"/>
              <a:gd name="adj2" fmla="val 845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931386" y="3013795"/>
            <a:ext cx="2958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Привычка хуже болезни!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107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28798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Propisi" pitchFamily="2" charset="0"/>
              </a:rPr>
              <a:t>6</a:t>
            </a:r>
            <a:r>
              <a:rPr lang="ru-RU" sz="7200" dirty="0" smtClean="0">
                <a:latin typeface="Propisi" pitchFamily="2" charset="0"/>
              </a:rPr>
              <a:t> ф</a:t>
            </a:r>
            <a:r>
              <a:rPr lang="ru-RU" sz="7200" u="sng" dirty="0" smtClean="0">
                <a:solidFill>
                  <a:srgbClr val="FF0000"/>
                </a:solidFill>
                <a:latin typeface="Propisi" pitchFamily="2" charset="0"/>
              </a:rPr>
              <a:t>е</a:t>
            </a:r>
            <a:r>
              <a:rPr lang="ru-RU" sz="7200" dirty="0" smtClean="0">
                <a:latin typeface="Propisi" pitchFamily="2" charset="0"/>
              </a:rPr>
              <a:t>вр</a:t>
            </a:r>
            <a:r>
              <a:rPr lang="ru-RU" sz="7200" u="sng" dirty="0" smtClean="0">
                <a:solidFill>
                  <a:srgbClr val="FF0000"/>
                </a:solidFill>
                <a:latin typeface="Propisi" pitchFamily="2" charset="0"/>
              </a:rPr>
              <a:t>а</a:t>
            </a:r>
            <a:r>
              <a:rPr lang="ru-RU" sz="7200" dirty="0" smtClean="0">
                <a:latin typeface="Propisi" pitchFamily="2" charset="0"/>
              </a:rPr>
              <a:t>ля</a:t>
            </a:r>
            <a:endParaRPr lang="ru-RU" sz="7200" dirty="0">
              <a:latin typeface="Propisi" pitchFamily="2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92011" y="701824"/>
            <a:ext cx="8229600" cy="998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 smtClean="0">
                <a:latin typeface="Propisi" pitchFamily="2" charset="0"/>
              </a:rPr>
              <a:t>В кла</a:t>
            </a:r>
            <a:r>
              <a:rPr lang="ru-RU" sz="7200" u="sng" dirty="0" smtClean="0">
                <a:solidFill>
                  <a:srgbClr val="FF0000"/>
                </a:solidFill>
                <a:latin typeface="Propisi" pitchFamily="2" charset="0"/>
              </a:rPr>
              <a:t>сс</a:t>
            </a:r>
            <a:r>
              <a:rPr lang="ru-RU" sz="7200" dirty="0" smtClean="0">
                <a:latin typeface="Propisi" pitchFamily="2" charset="0"/>
              </a:rPr>
              <a:t>е</a:t>
            </a:r>
            <a:endParaRPr lang="ru-RU" sz="13800" dirty="0">
              <a:latin typeface="Propisi" pitchFamily="2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92887" y="135069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4800" b="1" dirty="0" smtClean="0">
                <a:latin typeface="Propisi" pitchFamily="2" charset="0"/>
              </a:rPr>
              <a:t> 10   6   8   2   4</a:t>
            </a:r>
            <a:r>
              <a:rPr lang="ru-RU" sz="8000" dirty="0" smtClean="0">
                <a:latin typeface="Propisi" pitchFamily="2" charset="0"/>
              </a:rPr>
              <a:t>   </a:t>
            </a:r>
            <a:endParaRPr lang="ru-RU" sz="16600" dirty="0">
              <a:latin typeface="Propisi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987824" y="2348880"/>
            <a:ext cx="3600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6600" dirty="0" smtClean="0">
                <a:latin typeface="Propisi" pitchFamily="2" charset="0"/>
              </a:rPr>
              <a:t> Зада</a:t>
            </a:r>
            <a:r>
              <a:rPr lang="ru-RU" sz="6600" u="sng" dirty="0" smtClean="0">
                <a:latin typeface="Propisi" pitchFamily="2" charset="0"/>
              </a:rPr>
              <a:t>ча</a:t>
            </a:r>
            <a:r>
              <a:rPr lang="ru-RU" sz="6600" dirty="0" smtClean="0">
                <a:latin typeface="Propisi" pitchFamily="2" charset="0"/>
              </a:rPr>
              <a:t> </a:t>
            </a:r>
            <a:r>
              <a:rPr lang="ru-RU" sz="3600" b="1" dirty="0" smtClean="0">
                <a:latin typeface="Propisi" pitchFamily="2" charset="0"/>
              </a:rPr>
              <a:t>5</a:t>
            </a:r>
            <a:r>
              <a:rPr lang="ru-RU" sz="6600" dirty="0" smtClean="0">
                <a:latin typeface="Propisi" pitchFamily="2" charset="0"/>
              </a:rPr>
              <a:t> </a:t>
            </a:r>
            <a:endParaRPr lang="ru-RU" sz="28700" dirty="0">
              <a:latin typeface="Propis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931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11884" y="260648"/>
            <a:ext cx="3597972" cy="10156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Здоровье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5238" y="1404225"/>
            <a:ext cx="1617077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Спорт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040" y="2334432"/>
            <a:ext cx="2958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Спортом занимайся, бегай, прыгай, закаляйся!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трелка вниз 9"/>
          <p:cNvSpPr/>
          <p:nvPr/>
        </p:nvSpPr>
        <p:spPr>
          <a:xfrm rot="2829857">
            <a:off x="2406631" y="1243747"/>
            <a:ext cx="356064" cy="978408"/>
          </a:xfrm>
          <a:prstGeom prst="downArrow">
            <a:avLst>
              <a:gd name="adj1" fmla="val 34056"/>
              <a:gd name="adj2" fmla="val 845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021456" y="1628800"/>
            <a:ext cx="2486647" cy="138499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Отказ от </a:t>
            </a:r>
          </a:p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вредных </a:t>
            </a:r>
          </a:p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привычек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193482" y="1276309"/>
            <a:ext cx="217388" cy="589581"/>
          </a:xfrm>
          <a:prstGeom prst="downArrow">
            <a:avLst>
              <a:gd name="adj1" fmla="val 34056"/>
              <a:gd name="adj2" fmla="val 845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931386" y="3013795"/>
            <a:ext cx="2958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Привычка хуже болезни!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09856" y="1422298"/>
            <a:ext cx="2741456" cy="1200329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Правильное </a:t>
            </a:r>
          </a:p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питание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2" name="Стрелка вниз 11"/>
          <p:cNvSpPr/>
          <p:nvPr/>
        </p:nvSpPr>
        <p:spPr>
          <a:xfrm rot="19877484">
            <a:off x="5726321" y="1235911"/>
            <a:ext cx="339194" cy="862104"/>
          </a:xfrm>
          <a:prstGeom prst="downArrow">
            <a:avLst>
              <a:gd name="adj1" fmla="val 34056"/>
              <a:gd name="adj2" fmla="val 845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185032" y="2622627"/>
            <a:ext cx="2958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Будешь правильно питаться, со здоровьем будешь знаться! </a:t>
            </a:r>
          </a:p>
        </p:txBody>
      </p:sp>
    </p:spTree>
    <p:extLst>
      <p:ext uri="{BB962C8B-B14F-4D97-AF65-F5344CB8AC3E}">
        <p14:creationId xmlns:p14="http://schemas.microsoft.com/office/powerpoint/2010/main" xmlns="" val="213948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28798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Propisi" pitchFamily="2" charset="0"/>
              </a:rPr>
              <a:t>6</a:t>
            </a:r>
            <a:r>
              <a:rPr lang="ru-RU" sz="7200" dirty="0" smtClean="0">
                <a:latin typeface="Propisi" pitchFamily="2" charset="0"/>
              </a:rPr>
              <a:t> ф</a:t>
            </a:r>
            <a:r>
              <a:rPr lang="ru-RU" sz="7200" u="sng" dirty="0" smtClean="0">
                <a:solidFill>
                  <a:srgbClr val="FF0000"/>
                </a:solidFill>
                <a:latin typeface="Propisi" pitchFamily="2" charset="0"/>
              </a:rPr>
              <a:t>е</a:t>
            </a:r>
            <a:r>
              <a:rPr lang="ru-RU" sz="7200" dirty="0" smtClean="0">
                <a:latin typeface="Propisi" pitchFamily="2" charset="0"/>
              </a:rPr>
              <a:t>вр</a:t>
            </a:r>
            <a:r>
              <a:rPr lang="ru-RU" sz="7200" u="sng" dirty="0" smtClean="0">
                <a:solidFill>
                  <a:srgbClr val="FF0000"/>
                </a:solidFill>
                <a:latin typeface="Propisi" pitchFamily="2" charset="0"/>
              </a:rPr>
              <a:t>а</a:t>
            </a:r>
            <a:r>
              <a:rPr lang="ru-RU" sz="7200" dirty="0" smtClean="0">
                <a:latin typeface="Propisi" pitchFamily="2" charset="0"/>
              </a:rPr>
              <a:t>ля</a:t>
            </a:r>
            <a:endParaRPr lang="ru-RU" sz="7200" dirty="0">
              <a:latin typeface="Propisi" pitchFamily="2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92011" y="701824"/>
            <a:ext cx="8229600" cy="998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 smtClean="0">
                <a:latin typeface="Propisi" pitchFamily="2" charset="0"/>
              </a:rPr>
              <a:t>В кла</a:t>
            </a:r>
            <a:r>
              <a:rPr lang="ru-RU" sz="7200" u="sng" dirty="0" smtClean="0">
                <a:solidFill>
                  <a:srgbClr val="FF0000"/>
                </a:solidFill>
                <a:latin typeface="Propisi" pitchFamily="2" charset="0"/>
              </a:rPr>
              <a:t>сс</a:t>
            </a:r>
            <a:r>
              <a:rPr lang="ru-RU" sz="7200" dirty="0" smtClean="0">
                <a:latin typeface="Propisi" pitchFamily="2" charset="0"/>
              </a:rPr>
              <a:t>е</a:t>
            </a:r>
            <a:endParaRPr lang="ru-RU" sz="13800" dirty="0">
              <a:latin typeface="Propisi" pitchFamily="2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924604" y="1370428"/>
            <a:ext cx="3600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6600" dirty="0" smtClean="0">
                <a:latin typeface="Propisi" pitchFamily="2" charset="0"/>
              </a:rPr>
              <a:t> </a:t>
            </a:r>
            <a:r>
              <a:rPr lang="ru-RU" b="1" dirty="0" smtClean="0">
                <a:latin typeface="Propisi" pitchFamily="2" charset="0"/>
              </a:rPr>
              <a:t>№14</a:t>
            </a:r>
            <a:r>
              <a:rPr lang="ru-RU" sz="6600" dirty="0" smtClean="0">
                <a:latin typeface="Propisi" pitchFamily="2" charset="0"/>
              </a:rPr>
              <a:t> </a:t>
            </a:r>
            <a:endParaRPr lang="ru-RU" sz="28700" dirty="0">
              <a:latin typeface="Propisi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02488" y="1703034"/>
            <a:ext cx="249432" cy="477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2513428"/>
            <a:ext cx="9144001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11760" y="2510096"/>
            <a:ext cx="11672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=10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8579" y="3140968"/>
            <a:ext cx="11672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=10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57760" y="2536075"/>
            <a:ext cx="11672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=10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71282" y="3130137"/>
            <a:ext cx="11672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= 8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72400" y="2536075"/>
            <a:ext cx="11672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= 9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72400" y="3130136"/>
            <a:ext cx="11672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= 7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3649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11884" y="260648"/>
            <a:ext cx="3597972" cy="10156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Здоровье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5238" y="1404225"/>
            <a:ext cx="1617077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Спорт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040" y="2334432"/>
            <a:ext cx="2958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Спортом занимайся, бегай, прыгай, закаляйся!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трелка вниз 9"/>
          <p:cNvSpPr/>
          <p:nvPr/>
        </p:nvSpPr>
        <p:spPr>
          <a:xfrm rot="2829857">
            <a:off x="2406631" y="1243747"/>
            <a:ext cx="356064" cy="978408"/>
          </a:xfrm>
          <a:prstGeom prst="downArrow">
            <a:avLst>
              <a:gd name="adj1" fmla="val 34056"/>
              <a:gd name="adj2" fmla="val 845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021456" y="1628800"/>
            <a:ext cx="2486647" cy="138499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Отказ от </a:t>
            </a:r>
          </a:p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вредных </a:t>
            </a:r>
          </a:p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привычек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193482" y="1276309"/>
            <a:ext cx="217388" cy="589581"/>
          </a:xfrm>
          <a:prstGeom prst="downArrow">
            <a:avLst>
              <a:gd name="adj1" fmla="val 34056"/>
              <a:gd name="adj2" fmla="val 845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931386" y="3013795"/>
            <a:ext cx="2958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Привычка хуже болезни!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09856" y="1422298"/>
            <a:ext cx="2741456" cy="1200329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Правильное </a:t>
            </a:r>
          </a:p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питание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2" name="Стрелка вниз 11"/>
          <p:cNvSpPr/>
          <p:nvPr/>
        </p:nvSpPr>
        <p:spPr>
          <a:xfrm rot="19877484">
            <a:off x="5726321" y="1235911"/>
            <a:ext cx="339194" cy="862104"/>
          </a:xfrm>
          <a:prstGeom prst="downArrow">
            <a:avLst>
              <a:gd name="adj1" fmla="val 34056"/>
              <a:gd name="adj2" fmla="val 845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185032" y="2622627"/>
            <a:ext cx="2958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Будешь правильно питаться, со здоровьем будешь знаться!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61627" y="3675221"/>
            <a:ext cx="2681375" cy="707886"/>
          </a:xfrm>
          <a:prstGeom prst="rect">
            <a:avLst/>
          </a:prstGeom>
          <a:solidFill>
            <a:schemeClr val="accent6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Режим дня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Стрелка вниз 13"/>
          <p:cNvSpPr/>
          <p:nvPr/>
        </p:nvSpPr>
        <p:spPr>
          <a:xfrm rot="679911">
            <a:off x="2762562" y="1521911"/>
            <a:ext cx="317873" cy="2022741"/>
          </a:xfrm>
          <a:prstGeom prst="downArrow">
            <a:avLst>
              <a:gd name="adj1" fmla="val 34056"/>
              <a:gd name="adj2" fmla="val 845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83568" y="4365104"/>
            <a:ext cx="2958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Знает вся моя семья,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Должен быть режим у дня!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788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 smtClean="0"/>
              <a:t>Неравенства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3568" y="1556792"/>
          <a:ext cx="7704856" cy="4392488"/>
        </p:xfrm>
        <a:graphic>
          <a:graphicData uri="http://schemas.openxmlformats.org/drawingml/2006/table">
            <a:tbl>
              <a:tblPr/>
              <a:tblGrid>
                <a:gridCol w="7704856"/>
              </a:tblGrid>
              <a:tr h="2018770">
                <a:tc>
                  <a:txBody>
                    <a:bodyPr/>
                    <a:lstStyle/>
                    <a:p>
                      <a:pPr indent="2159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4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                    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4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&gt;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&lt;    =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10…  8 + 1 </a:t>
                      </a:r>
                      <a:r>
                        <a:rPr lang="ru-RU" sz="3200" dirty="0" smtClean="0">
                          <a:latin typeface="Times New Roman"/>
                          <a:ea typeface="Calibri"/>
                          <a:cs typeface="Times New Roman"/>
                        </a:rPr>
                        <a:t>                 6 </a:t>
                      </a: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+ 2 … 6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2159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10 … 9 + 1                  7 – 2 … 7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</a:tr>
              <a:tr h="2373718">
                <a:tc>
                  <a:txBody>
                    <a:bodyPr/>
                    <a:lstStyle/>
                    <a:p>
                      <a:pPr marL="21590" indent="-2159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                             &gt;     &lt;    =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 indent="-2159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       </a:t>
                      </a: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6 … 6                  10 … 3                                       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 indent="-2159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                 2 … 8                  9 … 7   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1590" indent="-2159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                         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779912" y="1412776"/>
            <a:ext cx="5790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&gt;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1412776"/>
            <a:ext cx="5790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&lt;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08104" y="1412776"/>
            <a:ext cx="5790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=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851920" y="3356992"/>
            <a:ext cx="504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&gt;</a:t>
            </a:r>
            <a:endParaRPr lang="ru-RU" sz="3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3429000"/>
            <a:ext cx="6480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&lt;</a:t>
            </a:r>
            <a:endParaRPr lang="ru-RU" sz="3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220072" y="3429000"/>
            <a:ext cx="6480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=</a:t>
            </a: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779912" y="1412776"/>
            <a:ext cx="5790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&gt;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51920" y="3356992"/>
            <a:ext cx="504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&gt;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7 L -0.17327 0.111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7 L -0.3467 0.1847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" y="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7 L 0.29131 0.1111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7 L 0.1809 0.1951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" y="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-0.27951 0.0761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" y="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20868 0.1601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21667 0.0902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" y="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9289 0.1638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2" grpId="0"/>
      <p:bldP spid="13" grpId="0"/>
      <p:bldP spid="11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11884" y="260648"/>
            <a:ext cx="3597972" cy="10156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Здоровье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5238" y="1404225"/>
            <a:ext cx="1617077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Спорт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040" y="2334432"/>
            <a:ext cx="2958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Спортом занимайся, бегай, прыгай, закаляйся!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трелка вниз 9"/>
          <p:cNvSpPr/>
          <p:nvPr/>
        </p:nvSpPr>
        <p:spPr>
          <a:xfrm rot="2829857">
            <a:off x="2406631" y="1243747"/>
            <a:ext cx="356064" cy="978408"/>
          </a:xfrm>
          <a:prstGeom prst="downArrow">
            <a:avLst>
              <a:gd name="adj1" fmla="val 34056"/>
              <a:gd name="adj2" fmla="val 845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021456" y="1628800"/>
            <a:ext cx="2486647" cy="138499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Отказ от </a:t>
            </a:r>
          </a:p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вредных </a:t>
            </a:r>
          </a:p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привычек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193482" y="1276309"/>
            <a:ext cx="217388" cy="589581"/>
          </a:xfrm>
          <a:prstGeom prst="downArrow">
            <a:avLst>
              <a:gd name="adj1" fmla="val 34056"/>
              <a:gd name="adj2" fmla="val 845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931386" y="3013795"/>
            <a:ext cx="2958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Привычка хуже болезни!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09856" y="1422298"/>
            <a:ext cx="2741456" cy="1200329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Правильное </a:t>
            </a:r>
          </a:p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питание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2" name="Стрелка вниз 11"/>
          <p:cNvSpPr/>
          <p:nvPr/>
        </p:nvSpPr>
        <p:spPr>
          <a:xfrm rot="19877484">
            <a:off x="5726321" y="1235911"/>
            <a:ext cx="339194" cy="862104"/>
          </a:xfrm>
          <a:prstGeom prst="downArrow">
            <a:avLst>
              <a:gd name="adj1" fmla="val 34056"/>
              <a:gd name="adj2" fmla="val 845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185032" y="2622627"/>
            <a:ext cx="2958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Будешь правильно питаться, со здоровьем будешь знаться!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61627" y="3675221"/>
            <a:ext cx="2681375" cy="707886"/>
          </a:xfrm>
          <a:prstGeom prst="rect">
            <a:avLst/>
          </a:prstGeom>
          <a:solidFill>
            <a:schemeClr val="accent6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Режим дня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Стрелка вниз 13"/>
          <p:cNvSpPr/>
          <p:nvPr/>
        </p:nvSpPr>
        <p:spPr>
          <a:xfrm rot="679911">
            <a:off x="2762562" y="1521911"/>
            <a:ext cx="317873" cy="2022741"/>
          </a:xfrm>
          <a:prstGeom prst="downArrow">
            <a:avLst>
              <a:gd name="adj1" fmla="val 34056"/>
              <a:gd name="adj2" fmla="val 845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83568" y="4365104"/>
            <a:ext cx="2958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Знает вся моя семья,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Должен быть режим у дня!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0032" y="4005064"/>
            <a:ext cx="1921745" cy="707886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Гигиена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Стрелка вниз 16"/>
          <p:cNvSpPr/>
          <p:nvPr/>
        </p:nvSpPr>
        <p:spPr>
          <a:xfrm rot="21155130">
            <a:off x="5606061" y="1281624"/>
            <a:ext cx="387788" cy="2677648"/>
          </a:xfrm>
          <a:prstGeom prst="downArrow">
            <a:avLst>
              <a:gd name="adj1" fmla="val 34056"/>
              <a:gd name="adj2" fmla="val 845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4355976" y="4725144"/>
            <a:ext cx="2958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Руки мой перед едой и всегда дружи с водой!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788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500042"/>
            <a:ext cx="7772400" cy="1143008"/>
          </a:xfrm>
        </p:spPr>
        <p:txBody>
          <a:bodyPr/>
          <a:lstStyle/>
          <a:p>
            <a:r>
              <a:rPr lang="ru-RU" dirty="0" smtClean="0"/>
              <a:t>                  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притча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://900igr.net/up/datai/121094/0026-043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8643998" cy="50720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6400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71480"/>
            <a:ext cx="7772400" cy="1362075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Рефлексия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071538" y="1285860"/>
            <a:ext cx="1928826" cy="178595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285984" y="3857628"/>
            <a:ext cx="1928826" cy="17859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571868" y="1500174"/>
            <a:ext cx="4572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всё было понятно,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 было затруднений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4143380"/>
            <a:ext cx="40719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что-то не поняли, были затруднения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643050"/>
            <a:ext cx="7772400" cy="1362075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9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BOSS\Desktop\91801693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3929066"/>
            <a:ext cx="2188317" cy="1585915"/>
          </a:xfrm>
          <a:prstGeom prst="rect">
            <a:avLst/>
          </a:prstGeom>
          <a:noFill/>
        </p:spPr>
      </p:pic>
      <p:pic>
        <p:nvPicPr>
          <p:cNvPr id="1027" name="Picture 3" descr="C:\Users\BOSS\Desktop\461197727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571480"/>
            <a:ext cx="1000132" cy="1000132"/>
          </a:xfrm>
          <a:prstGeom prst="rect">
            <a:avLst/>
          </a:prstGeom>
          <a:noFill/>
        </p:spPr>
      </p:pic>
      <p:pic>
        <p:nvPicPr>
          <p:cNvPr id="1028" name="Picture 4" descr="C:\Users\BOSS\Desktop\30414052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1" y="598192"/>
            <a:ext cx="1571636" cy="1044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motrivsebja.ru/wp-content/uploads/2020/07/hali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035105" cy="622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avatars.mds.yandex.net/get-marketpic/172323/market_qkAQp18tgkQWLSQhWU1rpg/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BOSS\Desktop\102138795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1214422"/>
            <a:ext cx="6159506" cy="471715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500042"/>
            <a:ext cx="45005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Здоровье</a:t>
            </a:r>
            <a:r>
              <a:rPr lang="ru-RU" sz="6000" dirty="0" smtClean="0"/>
              <a:t> </a:t>
            </a:r>
            <a:endParaRPr lang="ru-RU" sz="6000" dirty="0"/>
          </a:p>
        </p:txBody>
      </p:sp>
      <p:sp>
        <p:nvSpPr>
          <p:cNvPr id="7" name="TextBox 6"/>
          <p:cNvSpPr txBox="1"/>
          <p:nvPr/>
        </p:nvSpPr>
        <p:spPr>
          <a:xfrm>
            <a:off x="5286380" y="2571744"/>
            <a:ext cx="121444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15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2575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Закрепление знаний по теме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«Сложение и вычитание в пределах 10»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4207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latin typeface="Propisi" pitchFamily="2" charset="0"/>
              </a:rPr>
              <a:t>6</a:t>
            </a:r>
            <a:r>
              <a:rPr lang="ru-RU" sz="7200" dirty="0" smtClean="0">
                <a:latin typeface="Propisi" pitchFamily="2" charset="0"/>
              </a:rPr>
              <a:t> ф</a:t>
            </a:r>
            <a:r>
              <a:rPr lang="ru-RU" sz="7200" u="sng" dirty="0" smtClean="0">
                <a:solidFill>
                  <a:srgbClr val="FF0000"/>
                </a:solidFill>
                <a:latin typeface="Propisi" pitchFamily="2" charset="0"/>
              </a:rPr>
              <a:t>е</a:t>
            </a:r>
            <a:r>
              <a:rPr lang="ru-RU" sz="7200" dirty="0" smtClean="0">
                <a:latin typeface="Propisi" pitchFamily="2" charset="0"/>
              </a:rPr>
              <a:t>вр</a:t>
            </a:r>
            <a:r>
              <a:rPr lang="ru-RU" sz="7200" u="sng" dirty="0" smtClean="0">
                <a:solidFill>
                  <a:srgbClr val="FF0000"/>
                </a:solidFill>
                <a:latin typeface="Propisi" pitchFamily="2" charset="0"/>
              </a:rPr>
              <a:t>а</a:t>
            </a:r>
            <a:r>
              <a:rPr lang="ru-RU" sz="7200" dirty="0" smtClean="0">
                <a:latin typeface="Propisi" pitchFamily="2" charset="0"/>
              </a:rPr>
              <a:t>ля</a:t>
            </a:r>
            <a:endParaRPr lang="ru-RU" sz="7200" dirty="0">
              <a:latin typeface="Propisi" pitchFamily="2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92011" y="92879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 smtClean="0">
                <a:latin typeface="Propisi" pitchFamily="2" charset="0"/>
              </a:rPr>
              <a:t>В кла</a:t>
            </a:r>
            <a:r>
              <a:rPr lang="ru-RU" sz="7200" u="sng" dirty="0" smtClean="0">
                <a:solidFill>
                  <a:srgbClr val="FF0000"/>
                </a:solidFill>
                <a:latin typeface="Propisi" pitchFamily="2" charset="0"/>
              </a:rPr>
              <a:t>сс</a:t>
            </a:r>
            <a:r>
              <a:rPr lang="ru-RU" sz="7200" dirty="0" smtClean="0">
                <a:latin typeface="Propisi" pitchFamily="2" charset="0"/>
              </a:rPr>
              <a:t>е</a:t>
            </a:r>
            <a:endParaRPr lang="ru-RU" sz="13800" dirty="0">
              <a:latin typeface="Propisi" pitchFamily="2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827584" y="2348880"/>
            <a:ext cx="144016" cy="1440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83568" y="170080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4800" b="1" dirty="0" smtClean="0">
                <a:latin typeface="Propisi" pitchFamily="2" charset="0"/>
              </a:rPr>
              <a:t> 10   6   8   2   4</a:t>
            </a:r>
            <a:r>
              <a:rPr lang="ru-RU" sz="8000" dirty="0" smtClean="0">
                <a:latin typeface="Propisi" pitchFamily="2" charset="0"/>
              </a:rPr>
              <a:t>   </a:t>
            </a:r>
            <a:endParaRPr lang="ru-RU" sz="16600" dirty="0">
              <a:latin typeface="Propis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884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11884" y="260648"/>
            <a:ext cx="3597972" cy="10156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Здоровье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628800"/>
            <a:ext cx="1858202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спорт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569773"/>
            <a:ext cx="29589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Спортом занимайся, бегай, прыгай, закаляйся!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трелка вниз 9"/>
          <p:cNvSpPr/>
          <p:nvPr/>
        </p:nvSpPr>
        <p:spPr>
          <a:xfrm rot="2222436">
            <a:off x="2467959" y="1264291"/>
            <a:ext cx="287854" cy="978408"/>
          </a:xfrm>
          <a:prstGeom prst="downArrow">
            <a:avLst>
              <a:gd name="adj1" fmla="val 34056"/>
              <a:gd name="adj2" fmla="val 845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535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214"/>
            <a:ext cx="8964487" cy="6927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60108" y="1519317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1</a:t>
            </a:r>
            <a:endParaRPr lang="ru-RU" sz="8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508104" y="1519736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8</a:t>
            </a:r>
            <a:endParaRPr lang="ru-RU" sz="8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320208" y="2636912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2</a:t>
            </a:r>
            <a:endParaRPr lang="ru-RU" sz="8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508104" y="2636912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7</a:t>
            </a:r>
            <a:endParaRPr lang="ru-RU" sz="8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339301" y="3713837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3</a:t>
            </a:r>
            <a:endParaRPr lang="ru-RU" sz="8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480574" y="3713837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6</a:t>
            </a:r>
            <a:endParaRPr lang="ru-RU" sz="8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318941" y="4941168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4</a:t>
            </a:r>
            <a:endParaRPr lang="ru-RU" sz="8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480574" y="4944237"/>
            <a:ext cx="87147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/>
              <a:t>5</a:t>
            </a:r>
            <a:endParaRPr lang="ru-RU" sz="88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2436857"/>
            <a:ext cx="31229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 вариант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163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3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316</Words>
  <Application>Microsoft Office PowerPoint</Application>
  <PresentationFormat>Экран (4:3)</PresentationFormat>
  <Paragraphs>114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Урок математики</vt:lpstr>
      <vt:lpstr>                   притча</vt:lpstr>
      <vt:lpstr>Слайд 3</vt:lpstr>
      <vt:lpstr>Слайд 4</vt:lpstr>
      <vt:lpstr>Тема урока:</vt:lpstr>
      <vt:lpstr>6 февраля</vt:lpstr>
      <vt:lpstr>Слайд 7</vt:lpstr>
      <vt:lpstr>Слайд 8</vt:lpstr>
      <vt:lpstr>Слайд 9</vt:lpstr>
      <vt:lpstr>Слайд 10</vt:lpstr>
      <vt:lpstr>Слайд 11</vt:lpstr>
      <vt:lpstr>Слайд 12</vt:lpstr>
      <vt:lpstr>6 февраля</vt:lpstr>
      <vt:lpstr>Слайд 14</vt:lpstr>
      <vt:lpstr>Слайд 15</vt:lpstr>
      <vt:lpstr>6 февраля</vt:lpstr>
      <vt:lpstr>Слайд 17</vt:lpstr>
      <vt:lpstr>Неравенства </vt:lpstr>
      <vt:lpstr>Слайд 19</vt:lpstr>
      <vt:lpstr>                   Рефлексия</vt:lpstr>
      <vt:lpstr>МОЛОДЦЫ!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</dc:creator>
  <cp:lastModifiedBy>user</cp:lastModifiedBy>
  <cp:revision>37</cp:revision>
  <dcterms:created xsi:type="dcterms:W3CDTF">2015-08-19T01:25:17Z</dcterms:created>
  <dcterms:modified xsi:type="dcterms:W3CDTF">2023-02-05T11:41:15Z</dcterms:modified>
</cp:coreProperties>
</file>