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2" r:id="rId5"/>
    <p:sldId id="258" r:id="rId6"/>
    <p:sldId id="269" r:id="rId7"/>
    <p:sldId id="260" r:id="rId8"/>
    <p:sldId id="263" r:id="rId9"/>
    <p:sldId id="264" r:id="rId10"/>
    <p:sldId id="268" r:id="rId11"/>
    <p:sldId id="270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26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35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38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78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86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501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02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2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2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073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4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B55F4-948A-4752-9AF9-0A7950852CA9}" type="datetimeFigureOut">
              <a:rPr lang="ru-RU" smtClean="0"/>
              <a:pPr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23A91-7879-47AE-88BB-4F252BEEE6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9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znanika.ru/contests/raz" TargetMode="External"/><Relationship Id="rId2" Type="http://schemas.openxmlformats.org/officeDocument/2006/relationships/hyperlink" Target="http://nsportal.ru/node/224809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эмблема школ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2870" y="2897472"/>
            <a:ext cx="3599509" cy="34039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70751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«Наставничество в проектно-исследовательской деятельности»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1061" y="3511825"/>
            <a:ext cx="3498575" cy="1730099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Новикова Т.Г., учитель английского языка, 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школьного научного общества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0100" y="431800"/>
            <a:ext cx="10477500" cy="6905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8957" y="212036"/>
            <a:ext cx="100186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общеобразовательное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 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З.А.Космодемьянской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поселения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поселок Чегдомын»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Верхнебуреинского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Хабаровского края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7444" y="6329642"/>
            <a:ext cx="4081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2021-2022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4" descr="Академическая шапочка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168" y="299416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лассная доска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555" y="1306582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0" descr="Открытая книга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486" y="219447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2" descr="Колокол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4126" y="318839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4" descr="Аудитория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6213" y="4275069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6" descr="Диплом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0611" y="542800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0331" y="34349550"/>
            <a:ext cx="2716694" cy="256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1684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57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Дорожная карта(вариант 1) организации исследовательской деятельности: учитель-ученик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25286" y="821635"/>
          <a:ext cx="11781183" cy="7886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9044"/>
                <a:gridCol w="9992139"/>
              </a:tblGrid>
              <a:tr h="224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Этапы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2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Погружение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Мотивация. Актуализация знаний и опыта.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42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Проектирование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Анализ исследуемой ситуации. Обоснование проблемы.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Определение объекта и предмета.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Формулирование целей и задач.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Установление исходного состояния и изучение теоретических положений.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Постановка гипотезы.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Разработка программы по проверке гипотезы.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Выбор методов исследования(инструментарий)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Обсуждение критериев успешности и факторов риска.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Определение целевых групп, заинтересованных в результатах исследования.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Выбор формы представления результатов исследования.</a:t>
                      </a:r>
                    </a:p>
                  </a:txBody>
                  <a:tcPr marL="68580" marR="68580" marT="0" marB="0"/>
                </a:tc>
              </a:tr>
              <a:tr h="17938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Реализация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Проведение исследования в группах или индивидуально.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Обмен новой информацией об объекте исследования.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Организация информации в соответствии с исследовательскими задачами.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 информации с точки зрения новизны, достоверности, теоретической и практической значимости.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Оформление отчета по итогам исследования.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Подготовка защиты.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Публичное выступление.</a:t>
                      </a:r>
                    </a:p>
                  </a:txBody>
                  <a:tcPr marL="68580" marR="68580" marT="0" marB="0"/>
                </a:tc>
              </a:tr>
              <a:tr h="1121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рефлексия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Анализ проведенного исследования.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Подведение итогов.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Рефлексия.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 успехов и неудач.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Постановка новых задач.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47" y="172279"/>
            <a:ext cx="11661913" cy="83488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Дорожная карта(вариант 2) организации исследовательской деятельности: учитель-ученик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5858344"/>
              </p:ext>
            </p:extLst>
          </p:nvPr>
        </p:nvGraphicFramePr>
        <p:xfrm>
          <a:off x="278298" y="1166813"/>
          <a:ext cx="11741423" cy="880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59"/>
                <a:gridCol w="2398643"/>
                <a:gridCol w="1086678"/>
                <a:gridCol w="2663687"/>
                <a:gridCol w="848139"/>
                <a:gridCol w="3101009"/>
                <a:gridCol w="96740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Этап работы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2017/2018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2018/2019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2019-2020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Индивидуальная консультация, беседа с родителями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 в течение года.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к олимпиаде.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 олимпиады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Призер школьного тура.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 в течение года.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 в течение года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Определение индивидуального маршрута ученика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Конкурс эссе на английском языке в рамках недели финансовой грамотности, организованный в рамках проекта Минфина России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к школьному и муниципальному туру олимпиады.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Призер школьной олимпиады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к олимпиаде.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Участие, анализ результатов.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Призер школьного тура.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Международный конкурс «Молодежное движение»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Посещение элективного курса по английскому языку: «Подготовка  к ГИА и ЕГЭ по английскому языку. Аудирование, чтение, письмо, говорение»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Решение вариантов ЕГЭ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Центр развития одаренности. Всероссийские молодежные предметные  чемпионаты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в молодежном чемпионате по английскому языку, участник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Проект для одаренных детей «Алые паруса» социальной сети работников образования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Публикация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11140" algn="l"/>
                        </a:tabLst>
                      </a:pPr>
                      <a:r>
                        <a:rPr lang="en-US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http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://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nsportal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.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ru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/</a:t>
                      </a:r>
                      <a:r>
                        <a:rPr lang="en-US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node</a:t>
                      </a:r>
                      <a:r>
                        <a:rPr lang="ru-RU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/2248093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311140" algn="l"/>
                        </a:tabLs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Беседы о выборе экзаменов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Выполнение проектной работы «</a:t>
                      </a: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My summer adventure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«отлично»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Чтение книг на английском языке О.Уайлд «Человек со шрамом», рассказы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Профильная смена в «Созвездии»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Мои достижения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завершил обучение седьмого класса на   «отлично»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Международный конкурс по иностранным языкам «Я-лингвист»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Занятия в «Телешколе» по английскому языку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участие в предметной неделе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Победитель интеллектуального марафона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 проекта по английскому языку в течение года.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в работе  секции «Английский язык» ШНОУ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Помощь в подготовке работ для ШНОУ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Защита проекта «Литературная Британия» на школьном НОУ.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Победитель школьной научно-практической конференции НОУ «ОВиД» «Кафедра лингвистики»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Участие во всероссийском конкурсе по английскому языку, организованном Электронной школой Знаника и онлайн-школой английского языка Skyeng.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http://znanika.ru/contests/raz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Результаты ЕГЭ-72 балла по английскому языку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Защита проекта «Литературная Британия» на муниципальном НОУ.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Победитель </a:t>
                      </a:r>
                      <a:r>
                        <a:rPr lang="en-US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X </a:t>
                      </a: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районной научно-практической конференции НОУ «Кафедра иностранных языков»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Поступление в Биробиджанский Педагогический институт, факультет иностранных языков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0242" y="2892070"/>
            <a:ext cx="4047297" cy="3793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85530"/>
            <a:ext cx="10515600" cy="63610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Ожидаемый результат программы наставничества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914401"/>
            <a:ext cx="10570334" cy="3843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Учитель-ученик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39788" y="1431235"/>
            <a:ext cx="5157787" cy="47849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уровня мотивации учебной деятельности;</a:t>
            </a:r>
          </a:p>
          <a:p>
            <a:pPr algn="just"/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улучшения образовательных результатов;</a:t>
            </a:r>
          </a:p>
          <a:p>
            <a:pPr algn="just"/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участие в мероприятиях, конкурсах и олимпиадах разного уровня;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осознанный выбор будущей личностной, образовательной и профессиональной траекторий развития;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качественный рост успеваемости;</a:t>
            </a:r>
          </a:p>
          <a:p>
            <a:endParaRPr lang="ru-RU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49009" y="1444488"/>
            <a:ext cx="5777948" cy="4745176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остроение индивидуальной образовательной траектории;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оступление на специальности, связанные с изучением иностранных языков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2278"/>
            <a:ext cx="10515600" cy="3313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38503"/>
              </p:ext>
            </p:extLst>
          </p:nvPr>
        </p:nvGraphicFramePr>
        <p:xfrm>
          <a:off x="185531" y="583097"/>
          <a:ext cx="11820938" cy="6304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3457"/>
                <a:gridCol w="3953899"/>
                <a:gridCol w="4293582"/>
              </a:tblGrid>
              <a:tr h="67126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Нормативная база программы наставничества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Обоснование выбора формата наставничества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Проблема наставляемых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603635">
                <a:tc>
                  <a:txBody>
                    <a:bodyPr/>
                    <a:lstStyle/>
                    <a:p>
                      <a:pPr algn="just"/>
                      <a:r>
                        <a:rPr lang="ru-RU" sz="18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«Целевая модель наставничества опирается на </a:t>
                      </a:r>
                      <a:r>
                        <a:rPr lang="ru-RU" sz="1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нормативные правовые акты </a:t>
                      </a:r>
                      <a:r>
                        <a:rPr lang="ru-RU" sz="18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Российской Федерации 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разработана с целью формирования организационно-методической основы для внедрения в субъектах Российской Федерации и последующего развития механизмов наставничества обучающихся образовательных организаций…»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См. «Методология (целевая модель) наставничества обучающихся для организаций, осуществляющих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образовательную деятельность по общеобразовательным, дополнительным общеобразовательным и программам среднего профессионального образования, в том числе с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применением лучших практик обмена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опытом между обучающимися»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«Учитель-учитель»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появление нового сотрудника (при смене места работы), необходимость профессиональной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адаптации в образовательной организации, успешного закрепления и раскрытие творческого потенциала с целью реализации актуальных педагогических задач</a:t>
                      </a: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aseline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«Учитель-ученик»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(высоко мотивированный ученик), необходимость раскрытия творческого, личностного, профессионального  потенциала личности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осознанной позиции, необходимой для выбора образовательной траектории и будущей профессиональной реализации; </a:t>
                      </a:r>
                    </a:p>
                    <a:p>
                      <a:pPr algn="just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-ознакомление с д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окументами, регламентирующими деятельность ОО; особенностями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организации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осуществления проектно-исследовательской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в школе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</a:p>
                    <a:p>
                      <a:pPr algn="just"/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рофессиональная адаптация педагога;</a:t>
                      </a:r>
                    </a:p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-развитие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педагогических талантов и инициатив</a:t>
                      </a:r>
                    </a:p>
                    <a:p>
                      <a:pPr algn="just"/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 организации самостоятельной работы; снижение мотивации к учебной деятельности; отсутствие мотивации к участию в мероприятиях различного уровня, саморазвитию и самосовершенствованию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38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863" y="1256422"/>
            <a:ext cx="10515600" cy="167993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Нормативно-правовое обеспечение наставнической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2" y="243791"/>
            <a:ext cx="866775" cy="828675"/>
          </a:xfrm>
        </p:spPr>
      </p:pic>
      <p:sp>
        <p:nvSpPr>
          <p:cNvPr id="4" name="Прямоугольник 3"/>
          <p:cNvSpPr/>
          <p:nvPr/>
        </p:nvSpPr>
        <p:spPr>
          <a:xfrm>
            <a:off x="1803590" y="215134"/>
            <a:ext cx="9182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6421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Краевое государственное автономное образовательное учреждение </a:t>
            </a:r>
            <a:br>
              <a:rPr lang="ru-RU" b="1" dirty="0">
                <a:solidFill>
                  <a:srgbClr val="06421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rgbClr val="06421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дополнительного профессионального образования </a:t>
            </a:r>
            <a:br>
              <a:rPr lang="ru-RU" b="1" dirty="0">
                <a:solidFill>
                  <a:srgbClr val="06421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rgbClr val="06421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«Хабаровский краевой институт развития образования»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0113"/>
            <a:ext cx="5909481" cy="2367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428" y="4394578"/>
            <a:ext cx="6564572" cy="2463422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2083981" y="2849526"/>
            <a:ext cx="733647" cy="69111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64021" y="2821398"/>
            <a:ext cx="3545" cy="89183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995144" y="2679405"/>
            <a:ext cx="600001" cy="89943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60362" y="3997842"/>
            <a:ext cx="2882568" cy="8399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ФЕДЕРАЛЬНОГО УРОВНЯ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018662" y="4022360"/>
            <a:ext cx="2742513" cy="83997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МУНИЦИПАЛЬНОГО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УРОВНЯ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8987264" y="3974592"/>
            <a:ext cx="2882568" cy="83997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ОБРАЗОВАТЕЛЬНОГО УЧРЕЖДЕНИЯ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7529622" y="2833905"/>
            <a:ext cx="3545" cy="891836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3370521" y="4022360"/>
            <a:ext cx="2607439" cy="83997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РЕГИОНАЛЬНОГО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УРОВНЯ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7670" y="6480313"/>
            <a:ext cx="7991060" cy="377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См.стр.7,8 «Региональная методология(целевая модель наставничества)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8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8939" y="3482053"/>
            <a:ext cx="4678018" cy="31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85531"/>
            <a:ext cx="10515600" cy="4770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«Учитель-учитель»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84313" y="874644"/>
            <a:ext cx="11423373" cy="53023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привлечение нового педагога к активному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осуществлению проектно-исследовательской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школе как в должности классного руководителя, так и в должности учителя-предметника </a:t>
            </a:r>
          </a:p>
          <a:p>
            <a:pPr marL="0" indent="0" algn="just"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 процесса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педагогов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их способности самостоятельно, качественно и ответственно выполнять возложенные функциональные обязанности в соответствии с занимаемой должностью;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 помощь в организации и планировании проектно-исследовательской деятельности классного руководителя и учителя-предметника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профессиональных талантов и инициатив;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восполнение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 педагогической среды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0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наставничества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Опытный педагог- молодой специалист, неопытный предметник, педагог с недостатком определенных компетенций (индивидуально, группа наставляемых)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«равный – равному», в процессе которого происходит обмен навыками, например, когда наставник обладает критическим мышлением, а наставляемый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креативным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взаимная поддержка,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совместная работа над проектом.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«педагог-новатор – консервативный педагог», «малоопытный педагог, «молодой специалист совместное овладение  современными программами, цифровыми навыками и технологиями);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методическая поддержка педагогов по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предмету(на основе использования метода проектов);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методическая поддержка малоопытного классного руководителя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составление программы проектно-исследовательской деятельности, организация работы с классом)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0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72279"/>
            <a:ext cx="10515600" cy="6493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Дорожная карта организации исследовательской деятельности: учитель-учитель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65042" y="966788"/>
          <a:ext cx="11741428" cy="585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7341"/>
                <a:gridCol w="7116417"/>
                <a:gridCol w="25576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Сроки реализации программы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Подготовительный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Беседа/знакомство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 трудовым распорядком/информирование педагогического сообщества/ознакомление с Положением по индивидуальной 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проектной деятельности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август-сентябрь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Диагностический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анкетирование, формирование пар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Проектировочный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Формирование пар, микро-групп, определение точек роста/обучение наставника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Реализационный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Сопровождение/проведение индивидуальных консультаций/помощь в установлении контакта с коллегами/оказание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методической помощи/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психоэмоциональная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поддержка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ноябрь-март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Рефлексивно-аналитический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Мониторинг процесса реализации программы/влияния программы на всех</a:t>
                      </a:r>
                      <a:r>
                        <a:rPr lang="ru-RU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участников/развития гибких навыков/</a:t>
                      </a: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тестирование/сильные</a:t>
                      </a:r>
                      <a:r>
                        <a:rPr lang="ru-RU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слабые стороны программы/ угроза реализации/</a:t>
                      </a:r>
                      <a:r>
                        <a:rPr lang="ru-RU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процент</a:t>
                      </a:r>
                      <a:r>
                        <a:rPr lang="ru-RU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реализации проектов</a:t>
                      </a:r>
                      <a:endParaRPr lang="ru-RU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Результативный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Презентация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портфолио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наставника и наставляемого/качественный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количественный результат реализованных проектов/активность наставляемых(участие в конкурсах, мероприятиях и олимпиадах разного уровня)/методический инструментарий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62121" y="3653830"/>
            <a:ext cx="3355700" cy="3204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59026"/>
            <a:ext cx="10515600" cy="55659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Ожидаемый результат программы наставничества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39788" y="768626"/>
            <a:ext cx="10504073" cy="34455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Учитель-учитель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839788" y="1219201"/>
            <a:ext cx="5157787" cy="49704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высокий уровень включенности коллег в проектно-исследовательскую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культурную жизнь образовательной организации, усиление уверенности в собственных силах и развитие личного, творческого и педагогического потенциалов;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рост количества работ-участников муниципального НОУ;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72200" y="1179443"/>
            <a:ext cx="5183188" cy="5010221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 числа собственных профессиональных работ: статей, исследований, методических практик;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уровня удовлетворенности собственной работой и улучшение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состояния;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стабильный педагогический коллектив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0568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026" y="4871485"/>
            <a:ext cx="1550987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5288"/>
            <a:ext cx="10515600" cy="5830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«Учитель-ученик»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460" y="1060174"/>
            <a:ext cx="10508973" cy="5116789"/>
          </a:xfrm>
        </p:spPr>
        <p:txBody>
          <a:bodyPr/>
          <a:lstStyle/>
          <a:p>
            <a:pPr marL="0" lvl="0" indent="0" algn="just">
              <a:spcBef>
                <a:spcPts val="600"/>
              </a:spcBef>
              <a:buNone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эффективной системы поддержки высокомотивированного ученика для улучшения образовательных результатов,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осознанного выбора будущей личностной, образовательной и профессиональной траекторий развития. </a:t>
            </a:r>
            <a:endParaRPr lang="ru-RU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600"/>
              </a:spcBef>
              <a:buNone/>
            </a:pPr>
            <a:r>
              <a:rPr lang="ru-RU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spcBef>
                <a:spcPts val="6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повышение уровня мотивации учебной деятельности;</a:t>
            </a:r>
          </a:p>
          <a:p>
            <a:pPr algn="just">
              <a:spcBef>
                <a:spcPts val="6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поддержка инициатив: привлечение к участию в мероприятиях, конкурсах и олимпиадах разного уровня;</a:t>
            </a:r>
          </a:p>
          <a:p>
            <a:pPr lvl="0" algn="just">
              <a:spcBef>
                <a:spcPts val="6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обучающегося к самостоятельной, осознанной и социально продуктивной деятельности в современном мире, развитие гибких навыков: коммуникация,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планирование, организация</a:t>
            </a:r>
          </a:p>
          <a:p>
            <a:pPr algn="just">
              <a:spcBef>
                <a:spcPts val="60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Вид наставничества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Учитель- ученик (обучающийся с особыми образовательными потребностями,  увлеченный предметом, нуждающийся в профессиональной поддержке или ресурсах для обмена мнениями и 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реализации собственных проектов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индивидуально, группа наставляемых ).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7881730" cy="4351338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«учитель -талантливый обучающийся», в процессе которого происходит обмен навыками, взаимная поддержка,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совместная работа над проектом;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режиме внеурочной деятельности (классные часы,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проектная деятельность,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совместные конкурсы, участие в олимпиадах, интеграция в сообщество (группа детей, имеющих схожие увлечения). </a:t>
            </a:r>
          </a:p>
          <a:p>
            <a:pPr>
              <a:buNone/>
            </a:pPr>
            <a:endParaRPr lang="ru-RU" sz="2400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0504" y="2780239"/>
            <a:ext cx="2597426" cy="287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1270</Words>
  <Application>Microsoft Office PowerPoint</Application>
  <PresentationFormat>Произвольный</PresentationFormat>
  <Paragraphs>212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Программа  «Наставничество в проектно-исследовательской деятельности» </vt:lpstr>
      <vt:lpstr>Актуальность </vt:lpstr>
      <vt:lpstr>Нормативно-правовое обеспечение наставнической деятельности</vt:lpstr>
      <vt:lpstr>«Учитель-учитель»</vt:lpstr>
      <vt:lpstr>Вид наставничества Опытный педагог- молодой специалист, неопытный предметник, педагог с недостатком определенных компетенций (индивидуально, группа наставляемых)</vt:lpstr>
      <vt:lpstr>Дорожная карта организации исследовательской деятельности: учитель-учитель</vt:lpstr>
      <vt:lpstr>Ожидаемый результат программы наставничества</vt:lpstr>
      <vt:lpstr>«Учитель-ученик»</vt:lpstr>
      <vt:lpstr>    Вид наставничества Учитель- ученик (обучающийся с особыми образовательными потребностями,  увлеченный предметом, нуждающийся в профессиональной поддержке или ресурсах для обмена мнениями и реализации собственных проектов, индивидуально, группа наставляемых ).   ,</vt:lpstr>
      <vt:lpstr>Дорожная карта(вариант 1) организации исследовательской деятельности: учитель-ученик </vt:lpstr>
      <vt:lpstr>Дорожная карта(вариант 2) организации исследовательской деятельности: учитель-ученик</vt:lpstr>
      <vt:lpstr>Ожидаемый результат программы наставничества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наставничества</dc:title>
  <dc:creator>Ольга Вичканова Федоровна</dc:creator>
  <cp:lastModifiedBy>user</cp:lastModifiedBy>
  <cp:revision>48</cp:revision>
  <dcterms:created xsi:type="dcterms:W3CDTF">2021-03-01T00:30:47Z</dcterms:created>
  <dcterms:modified xsi:type="dcterms:W3CDTF">2024-02-28T23:56:28Z</dcterms:modified>
</cp:coreProperties>
</file>