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305" r:id="rId3"/>
    <p:sldId id="280" r:id="rId4"/>
    <p:sldId id="294" r:id="rId5"/>
    <p:sldId id="309" r:id="rId6"/>
    <p:sldId id="265" r:id="rId7"/>
    <p:sldId id="293" r:id="rId8"/>
    <p:sldId id="262" r:id="rId9"/>
    <p:sldId id="301" r:id="rId10"/>
    <p:sldId id="278" r:id="rId11"/>
    <p:sldId id="276" r:id="rId12"/>
    <p:sldId id="266" r:id="rId13"/>
    <p:sldId id="303" r:id="rId14"/>
    <p:sldId id="272" r:id="rId15"/>
    <p:sldId id="291" r:id="rId16"/>
    <p:sldId id="283" r:id="rId17"/>
    <p:sldId id="282" r:id="rId18"/>
    <p:sldId id="298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C" initials="K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76" autoAdjust="0"/>
    <p:restoredTop sz="94660"/>
  </p:normalViewPr>
  <p:slideViewPr>
    <p:cSldViewPr snapToGrid="0">
      <p:cViewPr>
        <p:scale>
          <a:sx n="96" d="100"/>
          <a:sy n="96" d="100"/>
        </p:scale>
        <p:origin x="-240" y="-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4-01T07:14:25.334" idx="1">
    <p:pos x="2543" y="3137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D256B-B666-4703-AA8D-5C5093278A0A}" type="datetimeFigureOut">
              <a:rPr lang="ru-RU" smtClean="0"/>
              <a:t>01.07.2024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EECA5-E53F-43E6-86C6-6A5AB926F3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8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909FD9-C3AD-4949-A11F-ED78C841C50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9A5AAFF-4D32-49C5-83BD-3CCDFC43C9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26C99F59-4F8C-8ED5-A0C7-F9DF795BCF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71C677E-A09A-37F2-77F2-00525C176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43FA4C4-15F5-CCBC-7E53-88A66D046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F6472FC-A90D-8F13-510A-3835522F74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3461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6490E66-6D60-845A-41F0-E67F7EC89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E97C0BB6-8392-5FFB-BAA6-33F57A243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EE65320-054E-C269-40CA-3E1DEE100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ABFEEF-C32D-590A-B3EB-88FCB9571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780CFD7-5639-D769-7A65-8E168D3C0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721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EEA5B43-184B-45C3-EFBF-F61430CAB3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B80444D-985A-FBF9-EE22-58AFB47BAA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EF934CA-6ECF-9834-C6C0-AC1EB2A76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5FECBB1-629C-F4EC-BA5C-C0187A4D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DE87ADB-7462-4C40-0EA4-850D984B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7927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49834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4211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4729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3177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455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12710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8102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751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91C9065-C71C-18DC-E2F5-8C985BC0B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65A0170-BD92-A742-8C34-6F7536E98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EF2B74D-0C14-9BCA-49C4-E43C776B0A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C6CF037-0310-1375-D7B3-556AA0CDB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2B19210E-2213-3686-767B-6670F032F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0579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28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6630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235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A862E8F-0926-EE7F-50D9-59467B8162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EE57479-A582-7FAF-C5CD-C16F62CD1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75A3311-3EE7-D3D4-BA96-D66D9E578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6CFC47B-B804-6EC9-A80D-D47BCF841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E14740D-4F0A-2D6D-65CD-17462EFC3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456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D4019C7-FDFB-8AC3-65CD-DB76F5BE10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BC8FE57-0611-2AB2-775F-9214893439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E21F1E45-AE32-5031-FDD1-77BE71CC9A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27E72FA-14A1-351D-FFA9-6C5DBF657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C5A37280-1E31-40EE-87BE-0907607C0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EDC009A-5A06-0417-4FC3-4BD060E3F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521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2A5198-0F79-2803-979B-E547006EC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DA6D597-0DE1-59D8-5022-EA736AF25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BA37677-BFEE-0C8E-1E60-FA704953E0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B82E3BEE-BAD6-D691-EC0F-642CE91434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590B3E5-2003-1986-4637-AFC1AE12B6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B51AED98-55FD-E585-F14E-9F0411465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7BC17F6-EF9C-79EE-F7A1-000BE8D9B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690BBE46-7A0C-E283-EA36-DE547CEF3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081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657AED-62D9-D4CF-567B-5F29F6019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4FA69282-8B6A-1620-1064-F17FE121C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E06142A0-040E-640C-FE84-134C3DB97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B2A7F97-239B-1198-2A6E-16D4B60EF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3788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56F516E-E349-EFAE-6E86-60B3FB088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225F513-EC65-DE2C-5E8A-F3C5FE402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7AA98B72-384F-1AC0-B80F-FB5B826DD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8637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8C37BA-8DF3-D784-51B7-3D336FC55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6DA9590-EB49-578C-90A1-677616430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47FB7A1-82D7-3C95-56B9-3E706D3B15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F169830-2769-C711-8B13-B23F5D2F1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4447773-2E3D-BD12-EE49-A86BC6F16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8F129DE2-A031-0D19-4759-26E34723F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471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55242DE-75F2-3F1B-4985-07C10237F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FC5B153-18C8-2E5B-90EF-53DD36E9D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4BF2A58-3250-8913-0D0D-7F5179FF01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33C3181-09A3-B95E-DA79-F8FC41404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782320B-6B4B-FD27-1D8D-23E763335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C14623C-184B-F901-14D8-31C3472A8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7767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38136AC-3905-2067-2B36-2130AEE3E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5BBD272-A5D0-177A-D067-1C7D43F4E3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457F5F1-8519-0A02-6439-523E85504F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CBDFD-97D9-4C31-AC05-3400478F36B3}" type="datetimeFigureOut">
              <a:rPr lang="ru-RU" smtClean="0"/>
              <a:t>01.07.2024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B03DDBE-6469-25FA-056C-10B340BDC1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F057F05-EE23-AF26-5B92-D5BEE5D679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234EF-83C9-4700-881C-4740007107C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5890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9BFBA7-0DCB-4051-9FCB-52CBDD196003}" type="datetimeFigureOut">
              <a:rPr lang="ru-RU" smtClean="0"/>
              <a:pPr/>
              <a:t>01.07.2024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422F0-ABCB-4D6B-9C76-44DB9841ED4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4291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youtube.com/watch?v=iPyTOZfyZK8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3445" y="740701"/>
            <a:ext cx="10629376" cy="151061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>
                <a:solidFill>
                  <a:srgbClr val="C00000"/>
                </a:solidFill>
              </a:rPr>
              <a:t>БИОЛОГИЯ. 6 КЛАСС</a:t>
            </a:r>
            <a:r>
              <a:rPr lang="ru-RU" sz="4800" b="1" dirty="0">
                <a:solidFill>
                  <a:schemeClr val="accent2"/>
                </a:solidFill>
              </a:rPr>
              <a:t/>
            </a:r>
            <a:br>
              <a:rPr lang="ru-RU" sz="4800" b="1" dirty="0">
                <a:solidFill>
                  <a:schemeClr val="accent2"/>
                </a:solidFill>
              </a:rPr>
            </a:br>
            <a:r>
              <a:rPr lang="ru-RU" sz="4800" b="1" dirty="0">
                <a:solidFill>
                  <a:schemeClr val="accent2"/>
                </a:solidFill>
              </a:rPr>
              <a:t/>
            </a:r>
            <a:br>
              <a:rPr lang="ru-RU" sz="4800" b="1" dirty="0">
                <a:solidFill>
                  <a:schemeClr val="accent2"/>
                </a:solidFill>
              </a:rPr>
            </a:br>
            <a:r>
              <a:rPr lang="ru-RU" sz="4800" b="1" dirty="0"/>
              <a:t>Урок №63.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338" y="2084851"/>
            <a:ext cx="11589484" cy="4716005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160000"/>
              </a:lnSpc>
            </a:pPr>
            <a:r>
              <a:rPr lang="ru-RU" sz="4600" b="1" dirty="0">
                <a:solidFill>
                  <a:srgbClr val="C00000"/>
                </a:solidFill>
                <a:latin typeface="+mj-lt"/>
              </a:rPr>
              <a:t>Основные экологические факторы </a:t>
            </a:r>
            <a:br>
              <a:rPr lang="ru-RU" sz="4600" b="1" dirty="0">
                <a:solidFill>
                  <a:srgbClr val="C00000"/>
                </a:solidFill>
                <a:latin typeface="+mj-lt"/>
              </a:rPr>
            </a:br>
            <a:r>
              <a:rPr lang="ru-RU" sz="4600" b="1" dirty="0">
                <a:solidFill>
                  <a:srgbClr val="C00000"/>
                </a:solidFill>
                <a:latin typeface="+mj-lt"/>
              </a:rPr>
              <a:t>и их влияние на растения.</a:t>
            </a:r>
          </a:p>
          <a:p>
            <a:pPr algn="l">
              <a:lnSpc>
                <a:spcPct val="160000"/>
              </a:lnSpc>
            </a:pPr>
            <a:r>
              <a:rPr lang="ru-RU" sz="3200" dirty="0">
                <a:latin typeface="+mj-lt"/>
              </a:rPr>
              <a:t>    </a:t>
            </a:r>
          </a:p>
          <a:p>
            <a:pPr algn="l">
              <a:lnSpc>
                <a:spcPct val="160000"/>
              </a:lnSpc>
            </a:pPr>
            <a:r>
              <a:rPr lang="ru-RU" sz="3200" dirty="0">
                <a:latin typeface="+mj-lt"/>
              </a:rPr>
              <a:t> Автор: </a:t>
            </a:r>
            <a:r>
              <a:rPr lang="ru-RU" sz="3200" b="1" dirty="0">
                <a:latin typeface="+mj-lt"/>
              </a:rPr>
              <a:t>учитель биологии высшей категории </a:t>
            </a:r>
            <a:r>
              <a:rPr lang="ru-RU" sz="3200" b="1" dirty="0" smtClean="0">
                <a:latin typeface="+mj-lt"/>
              </a:rPr>
              <a:t>ГКОУ </a:t>
            </a:r>
            <a:r>
              <a:rPr lang="ru-RU" sz="3200" b="1" dirty="0">
                <a:latin typeface="+mj-lt"/>
              </a:rPr>
              <a:t>«Донецкая СШИ №17»</a:t>
            </a:r>
          </a:p>
          <a:p>
            <a:pPr algn="l"/>
            <a:r>
              <a:rPr lang="ru-RU" sz="3200" b="1" dirty="0">
                <a:latin typeface="+mj-lt"/>
              </a:rPr>
              <a:t>Трусова Татьяна Сергеевна</a:t>
            </a:r>
          </a:p>
          <a:p>
            <a:r>
              <a:rPr lang="ru-RU" sz="3200" dirty="0">
                <a:latin typeface="+mj-lt"/>
              </a:rPr>
              <a:t>                       </a:t>
            </a:r>
            <a:r>
              <a:rPr lang="ru-RU" sz="3200" dirty="0">
                <a:solidFill>
                  <a:srgbClr val="C00000"/>
                </a:solidFill>
                <a:latin typeface="+mj-lt"/>
              </a:rPr>
              <a:t>2023-2024 учебный год</a:t>
            </a:r>
          </a:p>
        </p:txBody>
      </p:sp>
      <p:pic>
        <p:nvPicPr>
          <p:cNvPr id="1026" name="Picture 2" descr="http://dombiology.ru/_nw/0/75025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39" y="57144"/>
            <a:ext cx="2231365" cy="219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688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52284D8-AB1F-FDD9-A812-C8C74F6EC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40704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Хемотропизм</a:t>
            </a:r>
            <a:endParaRPr lang="ru-RU" sz="3200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91FD4289-B26F-5694-B86C-CF47ABE3C2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44270" y="1682326"/>
            <a:ext cx="6313267" cy="1717157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Хемотропизм </a:t>
            </a:r>
            <a:r>
              <a:rPr lang="ru-RU" dirty="0">
                <a:solidFill>
                  <a:srgbClr val="002060"/>
                </a:solidFill>
                <a:cs typeface="Times New Roman" panose="02020603050405020304" pitchFamily="18" charset="0"/>
              </a:rPr>
              <a:t>-  рост или движение растения, вызванные реакцией на химический раздражитель (</a:t>
            </a:r>
            <a:r>
              <a:rPr lang="ru-RU" u="sng" dirty="0">
                <a:solidFill>
                  <a:srgbClr val="002060"/>
                </a:solidFill>
                <a:cs typeface="Times New Roman" panose="02020603050405020304" pitchFamily="18" charset="0"/>
              </a:rPr>
              <a:t>воду, минеральные вещества). </a:t>
            </a:r>
          </a:p>
        </p:txBody>
      </p:sp>
      <p:pic>
        <p:nvPicPr>
          <p:cNvPr id="5" name="object 3">
            <a:extLst>
              <a:ext uri="{FF2B5EF4-FFF2-40B4-BE49-F238E27FC236}">
                <a16:creationId xmlns:a16="http://schemas.microsoft.com/office/drawing/2014/main" xmlns="" id="{1F30C633-1107-AFF7-077E-09DA7A6F72A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7280" y="1378634"/>
            <a:ext cx="3938954" cy="43328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2834C07-52C5-FD2D-F468-BCBC61C36527}"/>
              </a:ext>
            </a:extLst>
          </p:cNvPr>
          <p:cNvSpPr txBox="1"/>
          <p:nvPr/>
        </p:nvSpPr>
        <p:spPr>
          <a:xfrm>
            <a:off x="4684542" y="4783015"/>
            <a:ext cx="66178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  <a:cs typeface="Times New Roman" panose="02020603050405020304" pitchFamily="18" charset="0"/>
              </a:rPr>
              <a:t>1. Положительный хемотропизм</a:t>
            </a:r>
          </a:p>
        </p:txBody>
      </p:sp>
    </p:spTree>
    <p:extLst>
      <p:ext uri="{BB962C8B-B14F-4D97-AF65-F5344CB8AC3E}">
        <p14:creationId xmlns:p14="http://schemas.microsoft.com/office/powerpoint/2010/main" val="850913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>
            <a:extLst>
              <a:ext uri="{FF2B5EF4-FFF2-40B4-BE49-F238E27FC236}">
                <a16:creationId xmlns:a16="http://schemas.microsoft.com/office/drawing/2014/main" xmlns="" id="{4831B7B3-1DFE-82F8-1D4D-ADC3CCDD4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1052514"/>
            <a:ext cx="7950200" cy="554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FC98C3-9496-842E-6490-7A36B8AF9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0487" y="22225"/>
            <a:ext cx="6035040" cy="1143000"/>
          </a:xfrm>
        </p:spPr>
        <p:txBody>
          <a:bodyPr/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  <a:latin typeface="+mn-lt"/>
              </a:rPr>
              <a:t>ХЕМОТРОПИЗМ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328544"/>
              </p:ext>
            </p:extLst>
          </p:nvPr>
        </p:nvGraphicFramePr>
        <p:xfrm>
          <a:off x="182880" y="1098328"/>
          <a:ext cx="11648049" cy="40082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6880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411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21887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649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 раздражения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тропизма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положительного и отрицательного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тропизмов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64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Свет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Фототропизм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13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Сила  земного притяжения</a:t>
                      </a: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649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cap="none" spc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Химические вещества</a:t>
                      </a:r>
                      <a:endParaRPr lang="ru-RU" sz="2000" b="0" cap="none" spc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cap="none" spc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0607EEF-7798-B757-6A41-57AB45D82B01}"/>
              </a:ext>
            </a:extLst>
          </p:cNvPr>
          <p:cNvSpPr txBox="1"/>
          <p:nvPr/>
        </p:nvSpPr>
        <p:spPr>
          <a:xfrm>
            <a:off x="3376246" y="267286"/>
            <a:ext cx="57712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j-ea"/>
                <a:cs typeface="Times New Roman" panose="02020603050405020304" pitchFamily="18" charset="0"/>
              </a:rPr>
              <a:t>Заполните таблицу: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663140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2763" y="1122919"/>
            <a:ext cx="11202572" cy="4757376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3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>
                <a:solidFill>
                  <a:srgbClr val="C00000"/>
                </a:solidFill>
                <a:cs typeface="Times New Roman" panose="02020603050405020304" pitchFamily="18" charset="0"/>
              </a:rPr>
              <a:t>Н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астии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ea typeface="+mn-ea"/>
                <a:cs typeface="Times New Roman" panose="02020603050405020304" pitchFamily="18" charset="0"/>
              </a:rPr>
              <a:t> - ответ растения на действие раздражителей, не имеющих определённого направления — термонастии, фотонастии и т. д.</a:t>
            </a:r>
          </a:p>
          <a:p>
            <a:endParaRPr lang="ru-RU" dirty="0"/>
          </a:p>
        </p:txBody>
      </p:sp>
      <p:pic>
        <p:nvPicPr>
          <p:cNvPr id="2052" name="Picture 4" descr="http://schooled.ru/textbook/biology/6klas/6klas.files/image1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7100" y="2320411"/>
            <a:ext cx="6329558" cy="2510728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0465D28-5FFE-8AC2-9D31-7AF38CCD3F96}"/>
              </a:ext>
            </a:extLst>
          </p:cNvPr>
          <p:cNvSpPr txBox="1"/>
          <p:nvPr/>
        </p:nvSpPr>
        <p:spPr>
          <a:xfrm>
            <a:off x="323556" y="168812"/>
            <a:ext cx="111556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j-ea"/>
                <a:cs typeface="+mj-cs"/>
              </a:rPr>
              <a:t>       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Помимо тропизмов, у растений наблюдаются движения иного типа – </a:t>
            </a:r>
            <a:r>
              <a:rPr kumimoji="0" lang="ru-RU" sz="280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настии. </a:t>
            </a:r>
            <a:endParaRPr lang="ru-RU" sz="2800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4DA62A-1BB8-06B0-AD19-C9BB03049D1F}"/>
              </a:ext>
            </a:extLst>
          </p:cNvPr>
          <p:cNvSpPr txBox="1"/>
          <p:nvPr/>
        </p:nvSpPr>
        <p:spPr>
          <a:xfrm>
            <a:off x="323556" y="5050302"/>
            <a:ext cx="11591778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+mj-ea"/>
                <a:cs typeface="+mj-cs"/>
              </a:rPr>
              <a:t>   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</a:rPr>
              <a:t>Настии – движения органов растения, вызываемые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(в отличие от тропизмов) раздражителями, действующими равномерно на все растения, например, изменениями температуры, влажности, освещенности и т. п.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6599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D1D3803-D3A7-2658-2B79-7D2BF228A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5" y="188913"/>
            <a:ext cx="7272338" cy="79216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</a:rPr>
              <a:t>Положительная    </a:t>
            </a:r>
            <a:r>
              <a:rPr lang="ru-RU" dirty="0" err="1">
                <a:solidFill>
                  <a:srgbClr val="002060"/>
                </a:solidFill>
              </a:rPr>
              <a:t>фотонастия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22531" name="Picture 2">
            <a:extLst>
              <a:ext uri="{FF2B5EF4-FFF2-40B4-BE49-F238E27FC236}">
                <a16:creationId xmlns:a16="http://schemas.microsoft.com/office/drawing/2014/main" xmlns="" id="{4FEFDB2C-4B60-1B59-F122-F39AC03DBE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369" y="1166019"/>
            <a:ext cx="4533681" cy="3586166"/>
          </a:xfrm>
          <a:noFill/>
        </p:spPr>
      </p:pic>
      <p:pic>
        <p:nvPicPr>
          <p:cNvPr id="22532" name="Picture 3">
            <a:extLst>
              <a:ext uri="{FF2B5EF4-FFF2-40B4-BE49-F238E27FC236}">
                <a16:creationId xmlns:a16="http://schemas.microsoft.com/office/drawing/2014/main" xmlns="" id="{F15FF069-0E62-CA05-5488-84F8D78820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947" y="1166019"/>
            <a:ext cx="4101060" cy="3476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C605957-4CCC-E57D-D218-6E3E96415740}"/>
              </a:ext>
            </a:extLst>
          </p:cNvPr>
          <p:cNvSpPr txBox="1"/>
          <p:nvPr/>
        </p:nvSpPr>
        <p:spPr>
          <a:xfrm>
            <a:off x="365760" y="4783834"/>
            <a:ext cx="5801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dirty="0"/>
              <a:t>Утром, при ярком солнечном свете, открываются соцветия (корзинки) одуванчика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D85464A-8B20-0AEC-D45E-0289EF4E48C2}"/>
              </a:ext>
            </a:extLst>
          </p:cNvPr>
          <p:cNvSpPr/>
          <p:nvPr/>
        </p:nvSpPr>
        <p:spPr>
          <a:xfrm>
            <a:off x="6710288" y="4783834"/>
            <a:ext cx="548171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800" dirty="0">
                <a:latin typeface="Corbel"/>
                <a:ea typeface="+mj-ea"/>
                <a:cs typeface="+mj-cs"/>
              </a:rPr>
              <a:t>При уменьшением освещенности  соцветия закрываются. </a:t>
            </a:r>
          </a:p>
          <a:p>
            <a:pPr eaLnBrk="1" hangingPunct="1">
              <a:defRPr/>
            </a:pPr>
            <a:r>
              <a:rPr lang="ru-RU" sz="2800" dirty="0">
                <a:latin typeface="Corbel"/>
                <a:ea typeface="+mj-ea"/>
                <a:cs typeface="+mj-cs"/>
              </a:rPr>
              <a:t/>
            </a:r>
            <a:br>
              <a:rPr lang="ru-RU" sz="2800" dirty="0">
                <a:latin typeface="Corbel"/>
                <a:ea typeface="+mj-ea"/>
                <a:cs typeface="+mj-cs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63835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AD028A1-29AC-3788-107D-9AFFFAC97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1249" y="-574123"/>
            <a:ext cx="11146302" cy="2182030"/>
          </a:xfrm>
        </p:spPr>
        <p:txBody>
          <a:bodyPr anchor="ctr">
            <a:normAutofit/>
          </a:bodyPr>
          <a:lstStyle/>
          <a:p>
            <a:pPr algn="l"/>
            <a:r>
              <a:rPr lang="ru-RU" sz="2800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     </a:t>
            </a:r>
            <a:r>
              <a:rPr lang="ru-RU" sz="3200" b="1" dirty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Термонастии</a:t>
            </a:r>
            <a:r>
              <a:rPr lang="ru-RU" sz="3200" dirty="0">
                <a:solidFill>
                  <a:srgbClr val="002060"/>
                </a:solidFill>
                <a:latin typeface="+mn-lt"/>
                <a:cs typeface="Times New Roman" panose="02020603050405020304" pitchFamily="18" charset="0"/>
              </a:rPr>
              <a:t>–движения, вызванные сменой температуры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830C469-A212-6F93-33E3-9D0D0CDDFD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 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1D9A7DF-0C6C-208C-E41B-4DED4AE8B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9675" y="995290"/>
            <a:ext cx="2752906" cy="2603293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9D95F93-D5E5-0E77-8064-B7018366A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836" y="3327779"/>
            <a:ext cx="4773842" cy="3173033"/>
          </a:xfrm>
          <a:prstGeom prst="rect">
            <a:avLst/>
          </a:prstGeom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120FA9F1-8E8F-CA87-3D2F-1FA943CA669C}"/>
              </a:ext>
            </a:extLst>
          </p:cNvPr>
          <p:cNvSpPr txBox="1">
            <a:spLocks/>
          </p:cNvSpPr>
          <p:nvPr/>
        </p:nvSpPr>
        <p:spPr>
          <a:xfrm>
            <a:off x="5241029" y="4841111"/>
            <a:ext cx="6341370" cy="1659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550" indent="0">
              <a:buFont typeface="Arial" pitchFamily="34" charset="0"/>
              <a:buNone/>
              <a:defRPr/>
            </a:pPr>
            <a:r>
              <a:rPr lang="ru-RU" dirty="0"/>
              <a:t> У шафрана цветки закрываются при снижении температуры воздуха.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8AF605A-1E65-E2C9-12A8-9BA172C02B2A}"/>
              </a:ext>
            </a:extLst>
          </p:cNvPr>
          <p:cNvSpPr txBox="1"/>
          <p:nvPr/>
        </p:nvSpPr>
        <p:spPr>
          <a:xfrm>
            <a:off x="421249" y="1225553"/>
            <a:ext cx="770987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   Например, у тюльпана от тепла ускоряется рост внутренней стороны лепестков и цветок раскрывается, а от холода ускоряется рост их внешней стороны и цветок закрывается.</a:t>
            </a:r>
          </a:p>
        </p:txBody>
      </p:sp>
    </p:spTree>
    <p:extLst>
      <p:ext uri="{BB962C8B-B14F-4D97-AF65-F5344CB8AC3E}">
        <p14:creationId xmlns:p14="http://schemas.microsoft.com/office/powerpoint/2010/main" val="17190369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428920"/>
              </p:ext>
            </p:extLst>
          </p:nvPr>
        </p:nvGraphicFramePr>
        <p:xfrm>
          <a:off x="604911" y="2152357"/>
          <a:ext cx="11254153" cy="291738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5362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372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5805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955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Источник раздражения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Вид настии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88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Свет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609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aseline="0" dirty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Температура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6795" marR="56795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0FD8C453-44EF-8C63-31F9-B51DBCAB29D2}"/>
              </a:ext>
            </a:extLst>
          </p:cNvPr>
          <p:cNvSpPr txBox="1"/>
          <p:nvPr/>
        </p:nvSpPr>
        <p:spPr>
          <a:xfrm>
            <a:off x="2912012" y="984738"/>
            <a:ext cx="623550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Заполните таблицу: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57" y="181331"/>
            <a:ext cx="12192000" cy="7636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Реакция растений  на смену времен года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2678706" y="911521"/>
            <a:ext cx="9334675" cy="4704523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pPr algn="ctr"/>
            <a:r>
              <a:rPr lang="ru-RU" sz="2667" dirty="0">
                <a:latin typeface="Calibri" panose="020F0502020204030204" pitchFamily="34" charset="0"/>
                <a:cs typeface="Calibri" panose="020F0502020204030204" pitchFamily="34" charset="0"/>
              </a:rPr>
              <a:t>        </a:t>
            </a:r>
            <a:r>
              <a:rPr lang="ru-RU" sz="2667" b="1" dirty="0">
                <a:latin typeface="Calibri" panose="020F0502020204030204" pitchFamily="34" charset="0"/>
                <a:cs typeface="Calibri" panose="020F0502020204030204" pitchFamily="34" charset="0"/>
              </a:rPr>
              <a:t>Растения</a:t>
            </a:r>
          </a:p>
          <a:p>
            <a:pPr algn="ctr"/>
            <a:r>
              <a:rPr lang="ru-RU" sz="2667" dirty="0">
                <a:latin typeface="Calibri" panose="020F0502020204030204" pitchFamily="34" charset="0"/>
                <a:cs typeface="Calibri" panose="020F0502020204030204" pitchFamily="34" charset="0"/>
              </a:rPr>
              <a:t>Запишите то, как реагируют растения на смену времен года, используя изображения на слайде в качестве подсказок.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3C9B259-F05A-BED2-3905-928A121003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786596"/>
            <a:ext cx="2678707" cy="343347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00EDCEF-2E72-FD2A-AC7C-68286F791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237" y="2814426"/>
            <a:ext cx="3155357" cy="368133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7692607-F820-0CE6-8947-FFB1413400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102" y="4129536"/>
            <a:ext cx="3764294" cy="25992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E18B4B4-129B-A7AA-7F2B-97F8CE965C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709" y="2403050"/>
            <a:ext cx="3155358" cy="3943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06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DB9A585-A2BB-CDA0-6A93-8F1B047785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498" y="1507675"/>
            <a:ext cx="10669902" cy="152081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>
                <a:solidFill>
                  <a:srgbClr val="002060"/>
                </a:solidFill>
                <a:latin typeface="Tisa Offc Serif Pro" panose="02010504030101020102" pitchFamily="2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sa Offc Serif Pro" panose="02010504030101020102" pitchFamily="2" charset="0"/>
              </a:rPr>
            </a:br>
            <a:r>
              <a:rPr lang="ru-RU" dirty="0">
                <a:solidFill>
                  <a:srgbClr val="002060"/>
                </a:solidFill>
                <a:latin typeface="+mn-lt"/>
              </a:rPr>
              <a:t>Тема урока: </a:t>
            </a:r>
            <a:r>
              <a:rPr lang="ru-RU" dirty="0">
                <a:solidFill>
                  <a:srgbClr val="C00000"/>
                </a:solidFill>
                <a:latin typeface="+mn-lt"/>
              </a:rPr>
              <a:t>Раздражимость. Способы  движений растений. </a:t>
            </a:r>
          </a:p>
        </p:txBody>
      </p:sp>
      <p:sp>
        <p:nvSpPr>
          <p:cNvPr id="9219" name="Содержимое 2">
            <a:extLst>
              <a:ext uri="{FF2B5EF4-FFF2-40B4-BE49-F238E27FC236}">
                <a16:creationId xmlns:a16="http://schemas.microsoft.com/office/drawing/2014/main" xmlns="" id="{B22219B9-D9E5-D084-A373-88C5BA663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498" y="3429000"/>
            <a:ext cx="9523682" cy="2112236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ü"/>
              <a:defRPr/>
            </a:pPr>
            <a:r>
              <a:rPr lang="ru-RU" altLang="ru-RU" b="1" u="sng" dirty="0">
                <a:solidFill>
                  <a:srgbClr val="002060"/>
                </a:solidFill>
              </a:rPr>
              <a:t>Цель обучения:</a:t>
            </a:r>
          </a:p>
          <a:p>
            <a:pPr marL="82550" indent="0">
              <a:buNone/>
              <a:defRPr/>
            </a:pPr>
            <a:r>
              <a:rPr lang="ru-RU" altLang="ru-RU" dirty="0"/>
              <a:t>описывать значение и объяснять причины движений у растений.</a:t>
            </a:r>
          </a:p>
        </p:txBody>
      </p:sp>
      <p:pic>
        <p:nvPicPr>
          <p:cNvPr id="9220" name="Picture 5">
            <a:extLst>
              <a:ext uri="{FF2B5EF4-FFF2-40B4-BE49-F238E27FC236}">
                <a16:creationId xmlns:a16="http://schemas.microsoft.com/office/drawing/2014/main" xmlns="" id="{81D41E12-C38D-5B1A-85CD-47E0CD61A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2253" y="104160"/>
            <a:ext cx="2984547" cy="373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3953327-2095-606E-BB35-26DB64E97D15}"/>
              </a:ext>
            </a:extLst>
          </p:cNvPr>
          <p:cNvSpPr txBox="1"/>
          <p:nvPr/>
        </p:nvSpPr>
        <p:spPr>
          <a:xfrm>
            <a:off x="728662" y="5285295"/>
            <a:ext cx="1030128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800" b="1" dirty="0">
                <a:solidFill>
                  <a:schemeClr val="tx1"/>
                </a:solidFill>
              </a:rPr>
              <a:t>Автор:</a:t>
            </a:r>
            <a:r>
              <a:rPr lang="ru-RU" sz="2800" dirty="0">
                <a:solidFill>
                  <a:schemeClr val="tx1"/>
                </a:solidFill>
              </a:rPr>
              <a:t> учитель биологии высшей категории ГБОУ «Донецкая СШИ №17», Трусова Татьяна Сергеевна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31DDE6D-8679-80CB-B7FD-AD8CBEE2B6C9}"/>
              </a:ext>
            </a:extLst>
          </p:cNvPr>
          <p:cNvSpPr txBox="1"/>
          <p:nvPr/>
        </p:nvSpPr>
        <p:spPr>
          <a:xfrm>
            <a:off x="2257425" y="525861"/>
            <a:ext cx="68830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БИОЛОГИЯ. 6 </a:t>
            </a:r>
            <a:r>
              <a:rPr lang="ru-RU" sz="3600" b="1" dirty="0">
                <a:solidFill>
                  <a:srgbClr val="002060"/>
                </a:solidFill>
                <a:latin typeface="Calibri Light" panose="020F0302020204030204"/>
                <a:ea typeface="+mj-ea"/>
                <a:cs typeface="+mj-cs"/>
              </a:rPr>
              <a:t>класс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BCA76E4-71ED-AFD5-2599-F96C62468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45" y="104160"/>
            <a:ext cx="1724333" cy="16960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812" y="0"/>
            <a:ext cx="12023188" cy="983739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РАЗДРАЖИМОСТЬ</a:t>
            </a:r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354" y="3225018"/>
            <a:ext cx="5091619" cy="28311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65" y="3429000"/>
            <a:ext cx="3230436" cy="305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5403" y="3393804"/>
            <a:ext cx="3094893" cy="3214468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FC6C7BC6-EEA6-7F86-E01E-C3BBCB3CB8AC}"/>
              </a:ext>
            </a:extLst>
          </p:cNvPr>
          <p:cNvSpPr txBox="1">
            <a:spLocks/>
          </p:cNvSpPr>
          <p:nvPr/>
        </p:nvSpPr>
        <p:spPr>
          <a:xfrm flipV="1">
            <a:off x="407963" y="3242550"/>
            <a:ext cx="11240086" cy="3025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1875"/>
              </a:lnSpc>
              <a:spcAft>
                <a:spcPts val="800"/>
              </a:spcAft>
            </a:pPr>
            <a:r>
              <a:rPr lang="ru-RU" sz="1800" kern="0" spc="15" dirty="0">
                <a:solidFill>
                  <a:srgbClr val="000000"/>
                </a:solidFill>
                <a:latin typeface="Roboto Slab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800" dirty="0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0335576-899D-4E80-7808-1CF492118D1E}"/>
              </a:ext>
            </a:extLst>
          </p:cNvPr>
          <p:cNvSpPr txBox="1"/>
          <p:nvPr/>
        </p:nvSpPr>
        <p:spPr>
          <a:xfrm>
            <a:off x="168812" y="801858"/>
            <a:ext cx="11854376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       Каждое живое существо обменивается с окружающим миром не только веществами и энергией, но и информацией.</a:t>
            </a: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ru-RU" sz="28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kumimoji="0" lang="ru-RU" sz="2800" b="1" i="0" u="none" strike="noStrike" kern="0" cap="none" spc="15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Раздражимость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rgbClr val="111111"/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— это свойство живых организмов воспринимать различные воздействия </a:t>
            </a:r>
            <a:r>
              <a:rPr kumimoji="0" lang="ru-RU" sz="2800" i="0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i="1" kern="0" spc="15" dirty="0"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факторы окружающей среды</a:t>
            </a:r>
            <a:r>
              <a:rPr kumimoji="0" lang="ru-RU" sz="2800" i="0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и реагировать на них </a:t>
            </a:r>
            <a:r>
              <a:rPr lang="ru-RU" sz="2800" kern="0" spc="15" dirty="0">
                <a:solidFill>
                  <a:schemeClr val="accent1">
                    <a:lumMod val="50000"/>
                  </a:schemeClr>
                </a:solidFill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различными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 изменениями организма 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ru-RU" sz="2800" b="0" i="1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движениями)</a:t>
            </a:r>
            <a:r>
              <a:rPr kumimoji="0" lang="ru-RU" sz="2800" b="0" i="0" u="none" strike="noStrike" kern="0" cap="none" spc="15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sz="2800" kern="0" spc="15" dirty="0">
                <a:solidFill>
                  <a:srgbClr val="111111"/>
                </a:solidFill>
                <a:latin typeface="Calibri" panose="020F0502020204030204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85672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EDEA4EEE-A9FB-DA25-3245-DAE955EB8648}"/>
              </a:ext>
            </a:extLst>
          </p:cNvPr>
          <p:cNvSpPr txBox="1"/>
          <p:nvPr/>
        </p:nvSpPr>
        <p:spPr>
          <a:xfrm>
            <a:off x="562708" y="126609"/>
            <a:ext cx="1124946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      Если животные при изменении условий среды способны активно перемещаться, например в поисках укрытия или пищи, </a:t>
            </a:r>
            <a:r>
              <a:rPr lang="ru-RU" sz="2800" u="sng" dirty="0"/>
              <a:t>то для растений это невозможно</a:t>
            </a:r>
            <a:r>
              <a:rPr lang="ru-RU" sz="2800" dirty="0"/>
              <a:t>. В таком случае </a:t>
            </a:r>
            <a:r>
              <a:rPr lang="ru-RU" sz="2800" u="sng" dirty="0"/>
              <a:t>движение начинают их отдельные органы (корень, листья, стебли</a:t>
            </a:r>
            <a:r>
              <a:rPr lang="ru-RU" sz="2800" dirty="0"/>
              <a:t>). Эти  движения растений называют - </a:t>
            </a:r>
            <a:r>
              <a:rPr lang="ru-RU" sz="2800" b="1" dirty="0"/>
              <a:t>тропизмы(</a:t>
            </a:r>
            <a:r>
              <a:rPr lang="ru-RU" sz="2800" dirty="0"/>
              <a:t>от греч. </a:t>
            </a:r>
            <a:r>
              <a:rPr lang="ru-RU" sz="2800" dirty="0" err="1"/>
              <a:t>тропос</a:t>
            </a:r>
            <a:r>
              <a:rPr lang="ru-RU" sz="2800" dirty="0"/>
              <a:t> — поворот).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0D2FD36-B919-201D-6B4E-A470A5FE681C}"/>
              </a:ext>
            </a:extLst>
          </p:cNvPr>
          <p:cNvSpPr txBox="1"/>
          <p:nvPr/>
        </p:nvSpPr>
        <p:spPr>
          <a:xfrm>
            <a:off x="96129" y="4716229"/>
            <a:ext cx="119997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    </a:t>
            </a:r>
            <a:endParaRPr lang="ru-RU" sz="2400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F4521B24-19DD-B7BE-A6FD-AB83EDFEDB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333" y="2577618"/>
            <a:ext cx="3015178" cy="40093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B3F31B7-70C9-E76E-F51C-1BF07AE2B351}"/>
              </a:ext>
            </a:extLst>
          </p:cNvPr>
          <p:cNvSpPr txBox="1"/>
          <p:nvPr/>
        </p:nvSpPr>
        <p:spPr>
          <a:xfrm>
            <a:off x="4332849" y="3742006"/>
            <a:ext cx="716514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       </a:t>
            </a:r>
            <a:r>
              <a:rPr lang="ru-RU" sz="2800" dirty="0"/>
              <a:t>Начало изучению причин, вызывающих тропизмы, положил великий английский ученый </a:t>
            </a:r>
            <a:r>
              <a:rPr lang="ru-RU" sz="2800" b="1" dirty="0"/>
              <a:t>Ч. Дарвин.</a:t>
            </a:r>
          </a:p>
        </p:txBody>
      </p:sp>
    </p:spTree>
    <p:extLst>
      <p:ext uri="{BB962C8B-B14F-4D97-AF65-F5344CB8AC3E}">
        <p14:creationId xmlns:p14="http://schemas.microsoft.com/office/powerpoint/2010/main" val="742314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608" y="309488"/>
            <a:ext cx="12065391" cy="572555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       </a:t>
            </a: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Тропизмы – </a:t>
            </a:r>
            <a:r>
              <a:rPr lang="ru-RU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движения растений, вызванные воздействием какого-либо фактора внешней среды в результате чего возникает изгиб органа растения.        </a:t>
            </a:r>
          </a:p>
          <a:p>
            <a:pPr>
              <a:buNone/>
            </a:pPr>
            <a:r>
              <a:rPr lang="ru-RU" sz="3400" dirty="0">
                <a:latin typeface="Calibri" panose="020F0502020204030204" pitchFamily="34" charset="0"/>
              </a:rPr>
              <a:t>         Они необходимы растению для того, чтобы приспособить положение своих органов к этим внешним факторам, </a:t>
            </a:r>
            <a:r>
              <a:rPr lang="ru-RU" sz="3400" u="sng" dirty="0">
                <a:latin typeface="Calibri" panose="020F0502020204030204" pitchFamily="34" charset="0"/>
              </a:rPr>
              <a:t>максимально использовать факторы среды: свет, воду, минеральные вещества из почвы.</a:t>
            </a:r>
          </a:p>
          <a:p>
            <a:pPr>
              <a:buNone/>
            </a:pPr>
            <a:r>
              <a:rPr lang="ru-RU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  </a:t>
            </a:r>
            <a:r>
              <a:rPr lang="ru-RU" sz="3400" dirty="0">
                <a:latin typeface="Calibri" panose="020F0502020204030204" pitchFamily="34" charset="0"/>
              </a:rPr>
              <a:t>В зависимости от действия фактора среды, тропизмы делятся на:</a:t>
            </a:r>
          </a:p>
          <a:p>
            <a:pPr>
              <a:buNone/>
            </a:pPr>
            <a:r>
              <a:rPr lang="ru-RU" sz="3400" dirty="0">
                <a:latin typeface="Calibri" panose="020F0502020204030204" pitchFamily="34" charset="0"/>
              </a:rPr>
              <a:t>              - фототропизмы;</a:t>
            </a:r>
          </a:p>
          <a:p>
            <a:pPr>
              <a:buNone/>
            </a:pPr>
            <a:r>
              <a:rPr lang="ru-RU" sz="3400" dirty="0">
                <a:latin typeface="Calibri" panose="020F0502020204030204" pitchFamily="34" charset="0"/>
              </a:rPr>
              <a:t>              - геотропизмы;</a:t>
            </a:r>
          </a:p>
          <a:p>
            <a:pPr>
              <a:buNone/>
            </a:pPr>
            <a:r>
              <a:rPr lang="ru-RU" sz="3400" dirty="0">
                <a:latin typeface="Calibri" panose="020F0502020204030204" pitchFamily="34" charset="0"/>
              </a:rPr>
              <a:t>              - хемотропизмы.</a:t>
            </a:r>
          </a:p>
          <a:p>
            <a:pPr marL="412750" lvl="1" indent="0">
              <a:lnSpc>
                <a:spcPct val="110000"/>
              </a:lnSpc>
              <a:spcBef>
                <a:spcPts val="130"/>
              </a:spcBef>
              <a:buNone/>
              <a:defRPr/>
            </a:pPr>
            <a:r>
              <a:rPr lang="ru-RU" sz="3400" dirty="0">
                <a:latin typeface="Calibri" panose="020F0502020204030204" pitchFamily="34" charset="0"/>
              </a:rPr>
              <a:t>  </a:t>
            </a:r>
            <a:r>
              <a:rPr lang="ru-RU" sz="3400" u="sng" dirty="0">
                <a:solidFill>
                  <a:srgbClr val="002060"/>
                </a:solidFill>
                <a:latin typeface="Calibri" panose="020F0502020204030204" pitchFamily="34" charset="0"/>
              </a:rPr>
              <a:t>Любой тропизм может быть положительным или отрицательным. </a:t>
            </a:r>
          </a:p>
          <a:p>
            <a:pPr marL="412750" lvl="1" indent="0">
              <a:lnSpc>
                <a:spcPct val="110000"/>
              </a:lnSpc>
              <a:spcBef>
                <a:spcPts val="130"/>
              </a:spcBef>
              <a:buNone/>
              <a:defRPr/>
            </a:pP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Положительные тропизм</a:t>
            </a:r>
            <a:r>
              <a:rPr lang="ru-RU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ы – движения,  направленные к источнику воздействия.</a:t>
            </a:r>
          </a:p>
          <a:p>
            <a:pPr marL="412750" lvl="1" indent="0">
              <a:lnSpc>
                <a:spcPct val="110000"/>
              </a:lnSpc>
              <a:spcBef>
                <a:spcPts val="130"/>
              </a:spcBef>
              <a:buNone/>
              <a:defRPr/>
            </a:pPr>
            <a:r>
              <a:rPr lang="ru-RU" sz="3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      Отрицательные тропизмы </a:t>
            </a:r>
            <a:r>
              <a:rPr lang="ru-RU" sz="3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</a:rPr>
              <a:t>– движения, направленные от источника воздействия</a:t>
            </a:r>
            <a:r>
              <a:rPr lang="ru-RU" sz="3400" dirty="0">
                <a:latin typeface="Calibri" panose="020F0502020204030204" pitchFamily="34" charset="0"/>
              </a:rPr>
              <a:t>.</a:t>
            </a:r>
          </a:p>
          <a:p>
            <a:pPr marL="412750" lvl="1" indent="0">
              <a:lnSpc>
                <a:spcPct val="110000"/>
              </a:lnSpc>
              <a:spcBef>
                <a:spcPts val="130"/>
              </a:spcBef>
              <a:buNone/>
              <a:defRPr/>
            </a:pPr>
            <a:r>
              <a:rPr lang="ru-RU" sz="2400" dirty="0">
                <a:latin typeface="Calibri" panose="020F0502020204030204" pitchFamily="34" charset="0"/>
              </a:rPr>
              <a:t> </a:t>
            </a:r>
          </a:p>
          <a:p>
            <a:pPr>
              <a:buNone/>
            </a:pPr>
            <a:r>
              <a:rPr lang="ru-RU" sz="2400" dirty="0">
                <a:latin typeface="Calibri" panose="020F0502020204030204" pitchFamily="34" charset="0"/>
              </a:rPr>
              <a:t>                                                                   </a:t>
            </a:r>
          </a:p>
          <a:p>
            <a:pPr>
              <a:buNone/>
            </a:pPr>
            <a:endParaRPr lang="ru-RU" sz="2400" dirty="0">
              <a:latin typeface="Calibri" panose="020F0502020204030204" pitchFamily="34" charset="0"/>
            </a:endParaRPr>
          </a:p>
          <a:p>
            <a:pPr>
              <a:buNone/>
            </a:pPr>
            <a:r>
              <a:rPr lang="ru-RU" sz="2400" dirty="0">
                <a:latin typeface="Calibri" panose="020F0502020204030204" pitchFamily="34" charset="0"/>
              </a:rPr>
              <a:t>                                                      </a:t>
            </a:r>
            <a:endParaRPr lang="ru-RU" dirty="0">
              <a:latin typeface="Calibri" panose="020F0502020204030204" pitchFamily="34" charset="0"/>
            </a:endParaRPr>
          </a:p>
          <a:p>
            <a:pPr>
              <a:buNone/>
            </a:pPr>
            <a:r>
              <a:rPr lang="ru-RU" dirty="0">
                <a:latin typeface="Calibri" panose="020F0502020204030204" pitchFamily="34" charset="0"/>
              </a:rPr>
              <a:t>                                                                        </a:t>
            </a:r>
            <a:endParaRPr lang="ru-RU" sz="2400" dirty="0">
              <a:solidFill>
                <a:srgbClr val="45484D"/>
              </a:solidFill>
              <a:latin typeface="Calibri" panose="020F0502020204030204" pitchFamily="34" charset="0"/>
            </a:endParaRPr>
          </a:p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400" u="sng" dirty="0"/>
          </a:p>
          <a:p>
            <a:pPr>
              <a:buNone/>
            </a:pPr>
            <a:endParaRPr lang="ru-RU" sz="2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6116ED4-DF45-56CA-8C01-544EEFCCCD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633" y="4585790"/>
            <a:ext cx="4395952" cy="22722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063F5F9-5942-ECAB-71C5-743084F0A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0821" y="4308755"/>
            <a:ext cx="2167996" cy="24177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5913235-D62E-D171-FB6D-73F70E76F5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337" y="4519524"/>
            <a:ext cx="2706859" cy="220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7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А какие еще движения растений вы знаете?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Давайте посмотрим фильм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71635" y="1825625"/>
            <a:ext cx="48200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2"/>
              </a:rPr>
              <a:t>https://www.youtube.com/watch?v=iPyTOZfyZK8</a:t>
            </a:r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267" y="2471956"/>
            <a:ext cx="8222812" cy="411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8961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ADDB7A-230F-5045-7C06-F3CDAF3AB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7" y="0"/>
            <a:ext cx="11422965" cy="229303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2800" dirty="0">
                <a:solidFill>
                  <a:srgbClr val="002060"/>
                </a:solidFill>
              </a:rPr>
              <a:t>    </a:t>
            </a:r>
            <a:r>
              <a:rPr lang="ru-RU" sz="2800" b="1" dirty="0">
                <a:solidFill>
                  <a:srgbClr val="002060"/>
                </a:solidFill>
                <a:latin typeface="+mn-lt"/>
              </a:rPr>
              <a:t>Фототропизм</a:t>
            </a:r>
            <a:r>
              <a:rPr lang="ru-RU" sz="2800" dirty="0">
                <a:solidFill>
                  <a:srgbClr val="002060"/>
                </a:solidFill>
                <a:latin typeface="+mn-lt"/>
              </a:rPr>
              <a:t> – </a:t>
            </a:r>
            <a:r>
              <a:rPr lang="ru-RU" sz="2800" dirty="0">
                <a:latin typeface="+mn-lt"/>
              </a:rPr>
              <a:t>это одна из разновидностей тропизма</a:t>
            </a:r>
            <a:r>
              <a:rPr lang="ru-RU" sz="2800" dirty="0">
                <a:solidFill>
                  <a:srgbClr val="002060"/>
                </a:solidFill>
                <a:latin typeface="+mn-lt"/>
              </a:rPr>
              <a:t>, изменение направления роста органов растения в зависимости от </a:t>
            </a:r>
            <a:r>
              <a:rPr lang="ru-RU" sz="2800" u="sng" dirty="0">
                <a:solidFill>
                  <a:srgbClr val="002060"/>
                </a:solidFill>
                <a:latin typeface="+mn-lt"/>
              </a:rPr>
              <a:t>направления падающего света.</a:t>
            </a:r>
            <a:r>
              <a:rPr lang="ru-RU" sz="2800" dirty="0">
                <a:solidFill>
                  <a:srgbClr val="002060"/>
                </a:solidFill>
                <a:latin typeface="+mn-lt"/>
              </a:rPr>
              <a:t/>
            </a:r>
            <a:br>
              <a:rPr lang="ru-RU" sz="2800" dirty="0">
                <a:solidFill>
                  <a:srgbClr val="002060"/>
                </a:solidFill>
                <a:latin typeface="+mn-lt"/>
              </a:rPr>
            </a:b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11267" name="Picture 2">
            <a:extLst>
              <a:ext uri="{FF2B5EF4-FFF2-40B4-BE49-F238E27FC236}">
                <a16:creationId xmlns:a16="http://schemas.microsoft.com/office/drawing/2014/main" xmlns="" id="{CEB68087-33F6-3CB3-E463-F56E39B238D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5183" y="1699993"/>
            <a:ext cx="2658793" cy="1990114"/>
          </a:xfrm>
          <a:noFill/>
        </p:spPr>
      </p:pic>
      <p:pic>
        <p:nvPicPr>
          <p:cNvPr id="11269" name="Picture 4">
            <a:extLst>
              <a:ext uri="{FF2B5EF4-FFF2-40B4-BE49-F238E27FC236}">
                <a16:creationId xmlns:a16="http://schemas.microsoft.com/office/drawing/2014/main" xmlns="" id="{93ECDB0F-C560-5060-F64A-8FBFEBA32D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6"/>
          <a:stretch/>
        </p:blipFill>
        <p:spPr bwMode="auto">
          <a:xfrm>
            <a:off x="729444" y="1564154"/>
            <a:ext cx="2157895" cy="2027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C26FA6F-AB14-61BE-596A-2DCEB46B544B}"/>
              </a:ext>
            </a:extLst>
          </p:cNvPr>
          <p:cNvSpPr txBox="1"/>
          <p:nvPr/>
        </p:nvSpPr>
        <p:spPr>
          <a:xfrm>
            <a:off x="2039815" y="3857188"/>
            <a:ext cx="896375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Подсолнечник всегда поворачивает корзинку к солнцу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AEA2A85-5EAE-02F2-7E06-61280061B2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7938" y="1294228"/>
            <a:ext cx="3729444" cy="253171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D6B6F4A-340D-A90C-1339-75214E282BE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907" r="22088"/>
          <a:stretch/>
        </p:blipFill>
        <p:spPr>
          <a:xfrm>
            <a:off x="0" y="4485007"/>
            <a:ext cx="3170769" cy="23332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B2BB7BE-7C8F-EF3F-5D15-BE9D4D5F85A3}"/>
              </a:ext>
            </a:extLst>
          </p:cNvPr>
          <p:cNvSpPr txBox="1"/>
          <p:nvPr/>
        </p:nvSpPr>
        <p:spPr>
          <a:xfrm>
            <a:off x="2887339" y="4740813"/>
            <a:ext cx="919680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/>
              <a:t>    </a:t>
            </a:r>
            <a:r>
              <a:rPr lang="ru-RU" sz="2800" dirty="0">
                <a:solidFill>
                  <a:srgbClr val="002060"/>
                </a:solidFill>
              </a:rPr>
              <a:t>Стебель с листьями проявляют </a:t>
            </a:r>
            <a:r>
              <a:rPr lang="ru-RU" sz="2800" b="1" dirty="0">
                <a:solidFill>
                  <a:srgbClr val="002060"/>
                </a:solidFill>
              </a:rPr>
              <a:t>положительный фототропизм </a:t>
            </a:r>
            <a:r>
              <a:rPr lang="ru-RU" sz="2800" dirty="0">
                <a:solidFill>
                  <a:srgbClr val="002060"/>
                </a:solidFill>
              </a:rPr>
              <a:t>и растут по направлению к свету, а корень – </a:t>
            </a:r>
            <a:r>
              <a:rPr lang="ru-RU" sz="2800" b="1" dirty="0">
                <a:solidFill>
                  <a:srgbClr val="002060"/>
                </a:solidFill>
              </a:rPr>
              <a:t>отрицательный фототропизм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684472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9206" y="2250208"/>
            <a:ext cx="1141358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   </a:t>
            </a:r>
            <a:r>
              <a:rPr lang="ru-RU" sz="2800" b="1" dirty="0">
                <a:solidFill>
                  <a:srgbClr val="C00000"/>
                </a:solidFill>
              </a:rPr>
              <a:t>Различают  геотропизмы:</a:t>
            </a:r>
          </a:p>
          <a:p>
            <a:pPr algn="just"/>
            <a:r>
              <a:rPr lang="ru-RU" sz="2800" b="1" dirty="0">
                <a:solidFill>
                  <a:srgbClr val="002060"/>
                </a:solidFill>
              </a:rPr>
              <a:t>1)положительный </a:t>
            </a:r>
            <a:r>
              <a:rPr lang="ru-RU" sz="2800" dirty="0"/>
              <a:t>(когда орган растет вертикально вниз – главный корень);</a:t>
            </a:r>
            <a:endParaRPr lang="ru-RU" sz="2800" b="1" dirty="0"/>
          </a:p>
          <a:p>
            <a:pPr algn="just"/>
            <a:r>
              <a:rPr lang="ru-RU" sz="2800" b="1" dirty="0">
                <a:solidFill>
                  <a:srgbClr val="002060"/>
                </a:solidFill>
              </a:rPr>
              <a:t>2)отрицательный </a:t>
            </a:r>
            <a:r>
              <a:rPr lang="ru-RU" sz="2800" dirty="0"/>
              <a:t>(когда направление движения противоположно, т. е. вверх - стебель)</a:t>
            </a:r>
          </a:p>
          <a:p>
            <a:pPr algn="just"/>
            <a:endParaRPr lang="ru-RU" sz="2800" b="1" dirty="0"/>
          </a:p>
          <a:p>
            <a:pPr algn="just"/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72956" y="422031"/>
            <a:ext cx="115298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    </a:t>
            </a:r>
            <a:r>
              <a:rPr lang="ru-RU" sz="2800" b="1" dirty="0">
                <a:solidFill>
                  <a:srgbClr val="C00000"/>
                </a:solidFill>
              </a:rPr>
              <a:t>Геотропизм</a:t>
            </a:r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rgbClr val="002060"/>
                </a:solidFill>
              </a:rPr>
              <a:t>– это ростовая реакция отдельных органов растений на воздействие силы земного притяжения. </a:t>
            </a:r>
            <a:r>
              <a:rPr lang="ru-RU" sz="2800" dirty="0"/>
              <a:t>В каком бы положении ни находилось семя в почве, корешок его проростка устремляется вниз, а стебелек вверх.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E7F899C-C550-D5C1-3CAF-5D8353ECC1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863" y="4191536"/>
            <a:ext cx="5054022" cy="29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9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xmlns="" id="{BBF46161-9D3C-CFF2-8924-0D814BAC6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417638"/>
          </a:xfrm>
        </p:spPr>
        <p:txBody>
          <a:bodyPr>
            <a:noAutofit/>
          </a:bodyPr>
          <a:lstStyle/>
          <a:p>
            <a:pPr marL="12700" marR="0" lvl="0" indent="0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tabLst/>
              <a:defRPr/>
            </a:pPr>
            <a:r>
              <a:rPr kumimoji="0" lang="ru-RU" sz="4000" b="0" i="0" u="none" strike="noStrike" kern="1200" cap="none" spc="-5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Болотный</a:t>
            </a:r>
            <a:r>
              <a:rPr kumimoji="0" lang="ru-RU" sz="4000" b="0" i="0" u="none" strike="noStrike" kern="1200" cap="none" spc="-55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Times New Roman" panose="02020603050405020304" pitchFamily="18" charset="0"/>
              </a:rPr>
              <a:t>кипарис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object 6" descr="Изображение выглядит как дерево, на открытом воздухе, растение, область&#10;&#10;Автоматически созданное описание">
            <a:extLst>
              <a:ext uri="{FF2B5EF4-FFF2-40B4-BE49-F238E27FC236}">
                <a16:creationId xmlns:a16="http://schemas.microsoft.com/office/drawing/2014/main" xmlns="" id="{6AEAB0FB-AA36-C488-534B-D6017FC37FD8}"/>
              </a:ext>
            </a:extLst>
          </p:cNvPr>
          <p:cNvPicPr/>
          <p:nvPr/>
        </p:nvPicPr>
        <p:blipFill rotWithShape="1">
          <a:blip r:embed="rId2" cstate="print"/>
          <a:srcRect l="4448" r="16236" b="1"/>
          <a:stretch/>
        </p:blipFill>
        <p:spPr>
          <a:xfrm>
            <a:off x="357945" y="1031026"/>
            <a:ext cx="5839655" cy="5640827"/>
          </a:xfrm>
          <a:prstGeom prst="rect">
            <a:avLst/>
          </a:prstGeom>
          <a:noFill/>
        </p:spPr>
      </p:pic>
      <p:sp>
        <p:nvSpPr>
          <p:cNvPr id="11" name="Content Placeholder 3">
            <a:extLst>
              <a:ext uri="{FF2B5EF4-FFF2-40B4-BE49-F238E27FC236}">
                <a16:creationId xmlns:a16="http://schemas.microsoft.com/office/drawing/2014/main" xmlns="" id="{F2DEC54E-FCF7-564D-AD71-3A9C1DD32E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1547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0" lang="ru-RU" sz="3200" b="0" i="0" u="none" strike="noStrike" kern="0" cap="none" spc="-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  Отрицательный</a:t>
            </a:r>
            <a:r>
              <a:rPr kumimoji="0" lang="ru-RU" sz="3200" b="0" i="0" u="none" strike="noStrike" kern="0" cap="none" spc="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-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геотропизм</a:t>
            </a:r>
            <a:r>
              <a:rPr kumimoji="0" lang="ru-RU" sz="3200" b="0" i="0" u="none" strike="noStrike" kern="0" cap="none" spc="-2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у</a:t>
            </a:r>
            <a:r>
              <a:rPr kumimoji="0" lang="ru-RU" sz="3200" b="0" i="0" u="none" strike="noStrike" kern="0" cap="none" spc="-1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-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дыхательных</a:t>
            </a:r>
            <a:r>
              <a:rPr kumimoji="0" lang="ru-RU" sz="3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3200" b="0" i="0" u="none" strike="noStrike" kern="0" cap="none" spc="-5" normalizeH="0" baseline="0" noProof="0" dirty="0">
                <a:ln>
                  <a:noFill/>
                </a:ln>
                <a:effectLst/>
                <a:uLnTx/>
                <a:uFillTx/>
                <a:ea typeface="+mj-ea"/>
                <a:cs typeface="Times New Roman" panose="02020603050405020304" pitchFamily="18" charset="0"/>
              </a:rPr>
              <a:t>корней</a:t>
            </a:r>
            <a:endParaRPr lang="en-US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9143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472</Words>
  <Application>Microsoft Office PowerPoint</Application>
  <PresentationFormat>Произвольный</PresentationFormat>
  <Paragraphs>79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БИОЛОГИЯ. 6 КЛАСС  Урок №63.</vt:lpstr>
      <vt:lpstr> Тема урока: Раздражимость. Способы  движений растений. </vt:lpstr>
      <vt:lpstr>РАЗДРАЖИМОСТЬ</vt:lpstr>
      <vt:lpstr>Презентация PowerPoint</vt:lpstr>
      <vt:lpstr>Презентация PowerPoint</vt:lpstr>
      <vt:lpstr>А какие еще движения растений вы знаете?</vt:lpstr>
      <vt:lpstr>    Фототропизм – это одна из разновидностей тропизма, изменение направления роста органов растения в зависимости от направления падающего света. </vt:lpstr>
      <vt:lpstr>Презентация PowerPoint</vt:lpstr>
      <vt:lpstr>Болотный кипарис </vt:lpstr>
      <vt:lpstr>Хемотропизм</vt:lpstr>
      <vt:lpstr>ХЕМОТРОПИЗМ</vt:lpstr>
      <vt:lpstr>Презентация PowerPoint</vt:lpstr>
      <vt:lpstr>Презентация PowerPoint</vt:lpstr>
      <vt:lpstr>Положительная    фотонастия</vt:lpstr>
      <vt:lpstr>     Термонастии–движения, вызванные сменой температуры</vt:lpstr>
      <vt:lpstr>Презентация PowerPoint</vt:lpstr>
      <vt:lpstr>Реакция растений  на смену времен года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Движение</dc:title>
  <dc:creator>ираида черанева</dc:creator>
  <cp:lastModifiedBy>User</cp:lastModifiedBy>
  <cp:revision>14</cp:revision>
  <dcterms:created xsi:type="dcterms:W3CDTF">2023-04-13T18:00:11Z</dcterms:created>
  <dcterms:modified xsi:type="dcterms:W3CDTF">2024-07-01T08:52:27Z</dcterms:modified>
</cp:coreProperties>
</file>