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83" r:id="rId4"/>
    <p:sldId id="279" r:id="rId5"/>
    <p:sldId id="280" r:id="rId6"/>
    <p:sldId id="287" r:id="rId7"/>
    <p:sldId id="293" r:id="rId8"/>
    <p:sldId id="281" r:id="rId9"/>
    <p:sldId id="288" r:id="rId10"/>
    <p:sldId id="289" r:id="rId11"/>
    <p:sldId id="296" r:id="rId12"/>
    <p:sldId id="294" r:id="rId13"/>
    <p:sldId id="295" r:id="rId14"/>
    <p:sldId id="290" r:id="rId15"/>
    <p:sldId id="297" r:id="rId16"/>
    <p:sldId id="298" r:id="rId17"/>
    <p:sldId id="299" r:id="rId18"/>
    <p:sldId id="300" r:id="rId19"/>
    <p:sldId id="301" r:id="rId20"/>
    <p:sldId id="305" r:id="rId21"/>
    <p:sldId id="303" r:id="rId22"/>
    <p:sldId id="292" r:id="rId23"/>
    <p:sldId id="286" r:id="rId24"/>
    <p:sldId id="282" r:id="rId25"/>
    <p:sldId id="291" r:id="rId26"/>
    <p:sldId id="302" r:id="rId27"/>
    <p:sldId id="304" r:id="rId28"/>
    <p:sldId id="306" r:id="rId29"/>
    <p:sldId id="285" r:id="rId30"/>
    <p:sldId id="284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2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2F2505-66B5-4AE6-8A3E-7C1C6A062E3D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349C4-B7D8-4DE0-9132-188A653B5F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173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C349C4-B7D8-4DE0-9132-188A653B5FA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489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F63039-C8D2-4F35-88CC-5D6310142C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64B0DD6-D78D-4D6C-8871-50AB1BF156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832BE5B-9867-4BA0-ADA6-BF65FAE0A6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3D07-A371-4AB3-8273-9EB72FAFE2AB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9763BD-DCF4-4293-8FBE-BAB7CEE02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2A91CEB-19E3-47FF-B25E-1D496F92F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4075-EF84-4FDD-85BB-E432932F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409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E3D046-790D-439D-908E-050B8640F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F0E8B30-26C7-4A91-804D-2D52D34012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9F3467-3BC0-43AD-812D-C4E49A527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3D07-A371-4AB3-8273-9EB72FAFE2AB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D568724-6BAB-4191-9CFC-CECB18CD51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8BD759-67DE-474D-B863-4E097762E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4075-EF84-4FDD-85BB-E432932F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17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65F6B93-E675-4CBF-857B-AE03D8D5F8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0BC7D38-CF55-4255-AE48-0E0C3EC877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6F5663-804A-47E7-A5F7-BE1784FC1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3D07-A371-4AB3-8273-9EB72FAFE2AB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AAAA60-28F1-4D22-97AF-1509F10D3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C29EF4-D012-4F37-9DA1-DF7D7AD7C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4075-EF84-4FDD-85BB-E432932F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362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8DB304-047A-45A0-B8AA-C92787E29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079E35-5D7E-4109-A945-0CCE6874A3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7196966-3AC8-487E-BFBD-3D99B37A0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3D07-A371-4AB3-8273-9EB72FAFE2AB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890459-A5EA-423B-9F14-7FC0F9E76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E195F2-081F-43C5-ACB1-87F14A351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4075-EF84-4FDD-85BB-E432932F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663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0F4C3C-2FE1-42EE-B18D-1CFFBD284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5DC021A-4C5A-4819-83EC-95C3388307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188C6E9-4373-4C2E-B975-D3BB743B9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3D07-A371-4AB3-8273-9EB72FAFE2AB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7C1AF5-1686-4E6B-ACDA-21B5662CE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7782521-BB71-45D8-A920-6416F78EF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4075-EF84-4FDD-85BB-E432932F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677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0B3E2C-FB7E-4BD8-B425-EF77E41DA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C28262-ED85-470D-B56A-87A06FFCE4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86DCEE6-F5A4-4AD5-8F3E-49DAE165E4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E676C09-EAC7-4110-A968-8CE598207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3D07-A371-4AB3-8273-9EB72FAFE2AB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2B22E19-AECD-472F-B1C6-9563B99A4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C79D39A-CDE8-4DE9-BDDE-49B77CED4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4075-EF84-4FDD-85BB-E432932F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800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D06D63-C680-4F01-8F04-7094A9BD7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4B7F368-49AB-4783-89C6-C77B586B3B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E6CC900-BA58-4A90-AD49-FDA1AEBB09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D415F57-B4ED-4888-A532-B3D11C5381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7ACB812-70B7-4FFA-BB52-184A1C3FC7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C5DE535-B94B-40A1-A002-7837A73CC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3D07-A371-4AB3-8273-9EB72FAFE2AB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48318F5-7550-451E-A3E1-E411EB4FC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1F6837F-1232-42C6-8C53-B6A595C68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4075-EF84-4FDD-85BB-E432932F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333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879341-765F-462B-82D7-12DC28B9A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2878983-8FA0-4D78-84DD-C0B0CB46A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3D07-A371-4AB3-8273-9EB72FAFE2AB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9D27C8A-F454-40AE-AE1A-3A750F342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E5364F9-8BB6-419C-A1F3-14A7434FE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4075-EF84-4FDD-85BB-E432932F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188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282F085-CC58-44A2-8F16-098B40E96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3D07-A371-4AB3-8273-9EB72FAFE2AB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9285A7B-63B9-419B-8391-4DABDC407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39E18B5-071C-4534-8B96-96BD5676E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4075-EF84-4FDD-85BB-E432932F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775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7B1092-EAE8-4DBE-A475-DCD056D78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B71AEF2-03EF-4C7E-AE9A-EF996D55A8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7167354-6710-4006-AC6F-A153902673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91115CC-3758-4AB3-8419-C62E88E79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3D07-A371-4AB3-8273-9EB72FAFE2AB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8701F8F-B87A-4155-846C-697A036F5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2314645-085D-45ED-AEB6-0AF240404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4075-EF84-4FDD-85BB-E432932F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618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05B7CC-3702-48E2-9ADC-4D76E2CB7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A15A50D-A8F2-4E94-BEBE-53A307B632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4C8B934-2727-4F85-A9E2-EF8070D153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F7FCD5E-0E26-4E8E-98CE-52A66A32D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3D07-A371-4AB3-8273-9EB72FAFE2AB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86C3E58-4465-4BA8-89CF-210F1E0D5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476D3A1-5008-4409-87FB-17212D02E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4075-EF84-4FDD-85BB-E432932F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427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00180C-6D89-4894-8B80-8758C491A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8ADEA49-7CD8-4B34-B62C-33D2DD293F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1C42A8A-E71B-4810-B764-4BF473BE01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53D07-A371-4AB3-8273-9EB72FAFE2AB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063833-2263-491C-A7F4-3B23962072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D342907-5592-40DB-9B7F-605A269314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BE4075-EF84-4FDD-85BB-E432932F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24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5E67907-38EA-4932-9F29-8D6BB986A0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16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305BD38-D8A9-4308-BA92-2041E303B9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AA6481-108F-4AED-9D87-E67C3E8CB1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1009821"/>
            <a:ext cx="10710202" cy="3063415"/>
          </a:xfrm>
        </p:spPr>
        <p:txBody>
          <a:bodyPr>
            <a:noAutofit/>
          </a:bodyPr>
          <a:lstStyle/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разработка</a:t>
            </a:r>
            <a:b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«Квест-игра» по профилактике употребления наркотических и психотропных веществ на тему: «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НезависиМЫ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5B1A104-F325-4681-B8C5-31AF9155AB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2363" y="4272742"/>
            <a:ext cx="10100603" cy="1462894"/>
          </a:xfrm>
        </p:spPr>
        <p:txBody>
          <a:bodyPr>
            <a:noAutofit/>
          </a:bodyPr>
          <a:lstStyle/>
          <a:p>
            <a:r>
              <a:rPr lang="ru-RU" sz="2000" b="1" dirty="0"/>
              <a:t>Авторы:</a:t>
            </a:r>
          </a:p>
          <a:p>
            <a:r>
              <a:rPr lang="ru-RU" sz="2000" b="1" dirty="0"/>
              <a:t>О.В. Круглова, О.М. </a:t>
            </a:r>
            <a:r>
              <a:rPr lang="ru-RU" sz="2000" b="1" dirty="0" err="1"/>
              <a:t>Сердюкова</a:t>
            </a:r>
            <a:endParaRPr lang="ru-RU" sz="2000" b="1" dirty="0"/>
          </a:p>
          <a:p>
            <a:r>
              <a:rPr lang="ru-RU" sz="1800" b="1" dirty="0"/>
              <a:t>Социальный педагог, педагог-психолог</a:t>
            </a:r>
          </a:p>
          <a:p>
            <a:r>
              <a:rPr lang="ru-RU" sz="1400" b="1" dirty="0"/>
              <a:t>МБОУ «Школа № 22», Г. о. Балашиха, декабрь, 2024 г.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68691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3BAA6B4-2C6F-4019-8358-6807008030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BAFED63-67C2-439D-BC8D-F643235A1F05}"/>
              </a:ext>
            </a:extLst>
          </p:cNvPr>
          <p:cNvSpPr/>
          <p:nvPr/>
        </p:nvSpPr>
        <p:spPr>
          <a:xfrm>
            <a:off x="-25791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4353BA-857D-4FA5-8D9C-EE291037D428}"/>
              </a:ext>
            </a:extLst>
          </p:cNvPr>
          <p:cNvSpPr txBox="1"/>
          <p:nvPr/>
        </p:nvSpPr>
        <p:spPr>
          <a:xfrm>
            <a:off x="57443" y="-133434"/>
            <a:ext cx="11830929" cy="7363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340" lvl="0" algn="ctr">
              <a:lnSpc>
                <a:spcPct val="107000"/>
              </a:lnSpc>
            </a:pPr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2.4. Квест-игра</a:t>
            </a: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2800" b="1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Блок 1. Квартал «Броуновское движение»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Цель этой игры создать соответствующую обстановку, способствовать положительному эмоциональному настрою, заряжать группу положительной энергией. Подготовить группу к предстоящей совместной работе.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Оборудование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-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Время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5 минут.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 игры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По хлопку ведущий предлагает участникам игры объединиться по 2, 3, 4, 5, 6 человек. 6-е объединение – это сформированные команды для проведения квеста. Причем, каждое объединение участников дополнительно сопровождается заданиями – пожать друг другу руки, похлопать друг друга по плечу, обнять друг друга, «Познакомиться», т.е. произнести: «Привет, я «имя», рад тебя видеть», стукнуться кулачками в знак приветствия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и.т.д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После объединения ребят в команды по 6 человек, ведущий предлагает сформировавшимся командам придумать себе название и выбрать ответственного капитана).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Баллы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за прохождение задания начисляется 1 балл.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lvl="0">
              <a:lnSpc>
                <a:spcPct val="107000"/>
              </a:lnSpc>
            </a:pPr>
            <a:endParaRPr lang="ru-RU" sz="36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2460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82F3DBB-4C82-46BE-9EB6-6F82BD2387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2C9BBA6-45B9-44F8-B35E-634CFF719AD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7AE103-14EE-44D7-8D8C-1D5AD9F3E2BD}"/>
              </a:ext>
            </a:extLst>
          </p:cNvPr>
          <p:cNvSpPr txBox="1"/>
          <p:nvPr/>
        </p:nvSpPr>
        <p:spPr>
          <a:xfrm>
            <a:off x="194603" y="0"/>
            <a:ext cx="11802794" cy="6680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4800" b="1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Блок 2. Квартал «</a:t>
            </a:r>
            <a:r>
              <a:rPr lang="ru-RU" sz="4800" b="1" i="1" u="sng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Информер</a:t>
            </a:r>
            <a:r>
              <a:rPr lang="ru-RU" sz="4800" b="1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Оценка уровня информированности участников в данном вопросе, их личного опыта.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Оборудование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карточки жёлтого, зеленого и красного цвета по количеству участников обеих команд.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Время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5 минут.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 игры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Перед занятием необходимо раздать каждому участнику комплекты карточек зелёного, жёлтого и красного цветов. После каждого утверждения обучающиеся должны проголосовать карточкой соответствующего цвета. Обе команды участвуют одновременно. Ведущий отмечает, какие из утверждений являются наиболее спорными для данной аудитории и каков общий уровень знаний участников в данной области.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Баллы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за прохождение задания начисляется 1 балл.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9828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F26CEA8-1D2C-49A1-9C79-E29135DE04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04EDB5F-785B-404E-99B4-B543ECFDA87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51AEDB-9C00-4121-85F3-280C2167A6B7}"/>
              </a:ext>
            </a:extLst>
          </p:cNvPr>
          <p:cNvSpPr txBox="1"/>
          <p:nvPr/>
        </p:nvSpPr>
        <p:spPr>
          <a:xfrm>
            <a:off x="187569" y="407963"/>
            <a:ext cx="11816861" cy="5758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4800" b="1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Блок 3. Квартал «Кинематограф»</a:t>
            </a: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Показ видеофильма для 8-9 классов «Жестокая правда» (</a:t>
            </a:r>
            <a:r>
              <a:rPr lang="en-US" sz="2800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https://www.youtube.com/watch?v=ZlqANFlPkzI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 для 5-7 классов «Мы против наркотиков» (</a:t>
            </a:r>
            <a:r>
              <a:rPr lang="en-US" sz="2800" u="sng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https://youtu.be/O_Nw-nH7a_I?si=SIVwHRtI3-cSMp3u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Оборудование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проектор, монитор, мультимедийная установка с аудиовыходом, для демонстрации фильма.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Время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для 8-9 классов 15 минут, 5-7 классов 5 минут.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 игры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Обсуждение фильма. На поставленные вопросы команды отвечают по очереди (при обсуждении участвует вся команда, но окончательный ответ даёт Капитан) 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Баллы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за прохождение задания начисляется 1 балл.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9855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3BAA6B4-2C6F-4019-8358-6807008030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BAFED63-67C2-439D-BC8D-F643235A1F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AB40927-3B15-4987-BC14-BDBB649E9E51}"/>
              </a:ext>
            </a:extLst>
          </p:cNvPr>
          <p:cNvSpPr txBox="1"/>
          <p:nvPr/>
        </p:nvSpPr>
        <p:spPr>
          <a:xfrm>
            <a:off x="159432" y="407963"/>
            <a:ext cx="11873133" cy="5758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4800" b="1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Блок 4. Квартал «Марионетка»</a:t>
            </a: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игра, которая имитирует некоторые аспекты нашей жизни.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Оборудование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проектор и  монитор. 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Время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 минут.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 игры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Участники каждой команды разбиваются на «тройки». Каждой тройке дается задание: два участника играют роль кукловодов – полностью управляют всеми движениями куклы-марионетки, третий участник играет роль куклы. В роли куклы должен побывать каждый. Цель кукловодов – перевести куклу из одной точки в другую. Одновременно могут работать «тройки» обоих команд.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Баллы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за прохождение задания начисляется 1 балл.</a:t>
            </a:r>
          </a:p>
        </p:txBody>
      </p:sp>
    </p:spTree>
    <p:extLst>
      <p:ext uri="{BB962C8B-B14F-4D97-AF65-F5344CB8AC3E}">
        <p14:creationId xmlns:p14="http://schemas.microsoft.com/office/powerpoint/2010/main" val="17988937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82F3DBB-4C82-46BE-9EB6-6F82BD2387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2C9BBA6-45B9-44F8-B35E-634CFF719AD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B2FB2D-A476-48F9-B7ED-C339AF0C5F3C}"/>
              </a:ext>
            </a:extLst>
          </p:cNvPr>
          <p:cNvSpPr txBox="1"/>
          <p:nvPr/>
        </p:nvSpPr>
        <p:spPr>
          <a:xfrm>
            <a:off x="182880" y="351692"/>
            <a:ext cx="11816862" cy="5387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5400" b="1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Блок 5. Квартал «Фотографы»</a:t>
            </a:r>
            <a:endParaRPr lang="ru-RU" sz="5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endParaRPr lang="ru-RU" b="1" dirty="0">
              <a:highlight>
                <a:srgbClr val="D3D3D3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сравнить внешний вид наркомана до начала употребления наркотиков и через некоторое время. Увидеть, как сильно меняется внешность и здоровье.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Оборудование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проектор и  монитор.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Время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5 минут.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 игры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Показ слайдов.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Баллы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за прохождение задания начисляется 1 балл.</a:t>
            </a:r>
          </a:p>
        </p:txBody>
      </p:sp>
    </p:spTree>
    <p:extLst>
      <p:ext uri="{BB962C8B-B14F-4D97-AF65-F5344CB8AC3E}">
        <p14:creationId xmlns:p14="http://schemas.microsoft.com/office/powerpoint/2010/main" val="12401546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F26CEA8-1D2C-49A1-9C79-E29135DE04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04EDB5F-785B-404E-99B4-B543ECFDA87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5FAA325-9FCA-49F3-A432-E581FFE36B01}"/>
              </a:ext>
            </a:extLst>
          </p:cNvPr>
          <p:cNvSpPr txBox="1"/>
          <p:nvPr/>
        </p:nvSpPr>
        <p:spPr>
          <a:xfrm>
            <a:off x="194603" y="0"/>
            <a:ext cx="11802794" cy="6680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4800" b="1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Блок 6. Квартал «Отказ»</a:t>
            </a: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дать возможность участникам овладеть навыками уверенного поведения, аргументированного отказа в ситуации выбора.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Оборудование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карточки с описанием ситуации, проектор, монитор.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Время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15 минут.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 игры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Каждой команде предлагается на выбор в закрытом виде одна из карточек с ситуацией:</a:t>
            </a:r>
          </a:p>
          <a:p>
            <a:pPr indent="270510" algn="just"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одноклассник (знакомый, сосед, лидер двора) просит разрешения приготовить наркотик у </a:t>
            </a:r>
          </a:p>
          <a:p>
            <a:pPr indent="270510" algn="just"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тебя дома;</a:t>
            </a:r>
          </a:p>
          <a:p>
            <a:pPr marL="457200" indent="-457200" algn="just">
              <a:lnSpc>
                <a:spcPct val="107000"/>
              </a:lnSpc>
              <a:spcAft>
                <a:spcPts val="0"/>
              </a:spcAft>
              <a:buFontTx/>
              <a:buChar char="-"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одноклассник (знакомый, сосед, лидер двора) просит оставить у тебя дома какие-то вещи; и т.д. </a:t>
            </a:r>
          </a:p>
          <a:p>
            <a:pPr lvl="0" indent="450215" algn="just">
              <a:lnSpc>
                <a:spcPct val="107000"/>
              </a:lnSpc>
            </a:pP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Баллы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за прохождение задания начисляется 1 балл.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8032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3BAA6B4-2C6F-4019-8358-6807008030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BAFED63-67C2-439D-BC8D-F643235A1F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8F99384-66D5-4C5B-9C6C-73A75A8C6188}"/>
              </a:ext>
            </a:extLst>
          </p:cNvPr>
          <p:cNvSpPr txBox="1"/>
          <p:nvPr/>
        </p:nvSpPr>
        <p:spPr>
          <a:xfrm>
            <a:off x="201635" y="267287"/>
            <a:ext cx="11788727" cy="5758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4800" b="1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Блок 7. Квартал «Бутылочка»</a:t>
            </a: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сбить бутылку и правильно ответить на вопросы.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Оборудование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веревка 7-10 метров, губки для мытья посуды – 8 штук,  8 пластиковых бутылок (по 0,5 л) с этикетками:  №1, №2 и т.д. до 10, карточки с вопросами для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5-7 классов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соответствии с № бутылки, для </a:t>
            </a:r>
            <a:r>
              <a:rPr lang="ru-RU" sz="2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8-9 классов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набор карточек с вопросами без нумерации.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Время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15 минут.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 игры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Вдоль стены стоят несколько парт, на которых размещены 8 пластиковых бутылок. На расстоянии 4-5 шагов от парт верёвкой обозначена линия, от которой нужно будет сбивать бутылки. Ведущий просит команду встать вдоль линии.</a:t>
            </a:r>
          </a:p>
        </p:txBody>
      </p:sp>
    </p:spTree>
    <p:extLst>
      <p:ext uri="{BB962C8B-B14F-4D97-AF65-F5344CB8AC3E}">
        <p14:creationId xmlns:p14="http://schemas.microsoft.com/office/powerpoint/2010/main" val="34585787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82F3DBB-4C82-46BE-9EB6-6F82BD2387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2C9BBA6-45B9-44F8-B35E-634CFF719AD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E294EEE-5015-46ED-BA98-71EFED7AE7C4}"/>
              </a:ext>
            </a:extLst>
          </p:cNvPr>
          <p:cNvSpPr txBox="1"/>
          <p:nvPr/>
        </p:nvSpPr>
        <p:spPr>
          <a:xfrm>
            <a:off x="194603" y="401728"/>
            <a:ext cx="11802794" cy="6054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180340" algn="just">
              <a:lnSpc>
                <a:spcPct val="107000"/>
              </a:lnSpc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Участники команды должны сбить губками для мытья посуды как можно больше бутылок. Каждому участнику дается по две попытки. </a:t>
            </a:r>
            <a:r>
              <a:rPr lang="ru-RU" sz="2800" b="1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5-7 классов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каждой бутылке соответствует определенный вопрос, </a:t>
            </a:r>
            <a:r>
              <a:rPr lang="ru-RU" sz="2800" b="1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7-9 классов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карточка выбирается вслепую из общей пачки. Как только сбивается бутылка, ведущий зачитывает вопрос. Думать и подсказывать может вся команда, но окончательный ответ остается за тем, кто сбил бутылку.</a:t>
            </a:r>
          </a:p>
          <a:p>
            <a:pPr lvl="0" indent="180340" algn="just">
              <a:lnSpc>
                <a:spcPct val="107000"/>
              </a:lnSpc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Первый ход выбирается жеребьевкой. Далее по очереди каждая команда делает свой хо. Ход завершается при использовании 2-х попыток или при сбивании бутылки. Если за 2 попытки сбить бутылку не удалось, ход переходит к команде соперника.</a:t>
            </a:r>
          </a:p>
          <a:p>
            <a:pPr lvl="0" indent="180340" algn="just">
              <a:lnSpc>
                <a:spcPct val="107000"/>
              </a:lnSpc>
            </a:pP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Баллы</a:t>
            </a: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за каждую сбитую бутылку дается 1 балл, за каждый правильный ответ – 2 балла.</a:t>
            </a:r>
          </a:p>
        </p:txBody>
      </p:sp>
    </p:spTree>
    <p:extLst>
      <p:ext uri="{BB962C8B-B14F-4D97-AF65-F5344CB8AC3E}">
        <p14:creationId xmlns:p14="http://schemas.microsoft.com/office/powerpoint/2010/main" val="4777859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F26CEA8-1D2C-49A1-9C79-E29135DE04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04EDB5F-785B-404E-99B4-B543ECFDA87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560551-5828-40B2-B9BD-126745EDC212}"/>
              </a:ext>
            </a:extLst>
          </p:cNvPr>
          <p:cNvSpPr txBox="1"/>
          <p:nvPr/>
        </p:nvSpPr>
        <p:spPr>
          <a:xfrm>
            <a:off x="196948" y="211015"/>
            <a:ext cx="11844997" cy="6089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6000" b="1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Блок 8. Квартал «Держи меня»</a:t>
            </a: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почувствовать друг друга, помочь друг другу.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Оборудование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газета 2 шт., монета 2 шт. 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Время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не более 7 минут на одну команду.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 игры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Участники команды  становятся на газету, ведущий кладет между ногами ребят монетку. Задача команды – не сойдя с газеты поднять монетку. Задание команды выполняют по очереди.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Баллы</a:t>
            </a:r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за прохождение задания начисляется 1 балл.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8795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3BAA6B4-2C6F-4019-8358-6807008030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BAFED63-67C2-439D-BC8D-F643235A1F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4A76E6-17B2-4E9F-986F-6BC235483B31}"/>
              </a:ext>
            </a:extLst>
          </p:cNvPr>
          <p:cNvSpPr txBox="1"/>
          <p:nvPr/>
        </p:nvSpPr>
        <p:spPr>
          <a:xfrm>
            <a:off x="211014" y="112542"/>
            <a:ext cx="11788727" cy="6219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algn="ctr">
              <a:lnSpc>
                <a:spcPct val="107000"/>
              </a:lnSpc>
              <a:spcAft>
                <a:spcPts val="0"/>
              </a:spcAft>
            </a:pPr>
            <a:r>
              <a:rPr lang="ru-RU" sz="4800" b="1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Блок 9. Квартал «Крестики нолики»</a:t>
            </a:r>
          </a:p>
          <a:p>
            <a:pPr marL="457200" algn="ctr">
              <a:lnSpc>
                <a:spcPct val="107000"/>
              </a:lnSpc>
              <a:spcAft>
                <a:spcPts val="0"/>
              </a:spcAft>
            </a:pP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выстроить в ряд 3 своих фигур по вертикали, горизонтали или диагонали.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Оборудование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таблички название команд “Крестики” и “Нолики”; игровое поле на ватмане; карточки с номером задания тура, закрывающие ячейки (9 шт.); карточки с обозначением «Х» и «0» по 5 шт.; мультимедийная установка с аудиовыходом, для проигрывания аудио файлов. 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Время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30 мин.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 игры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на игровое поле выкладываются карточки с номером задания тура надписью вниз. Игра проводится в 5 туров. Победитель определяется по большинству баллов.</a:t>
            </a:r>
          </a:p>
        </p:txBody>
      </p:sp>
    </p:spTree>
    <p:extLst>
      <p:ext uri="{BB962C8B-B14F-4D97-AF65-F5344CB8AC3E}">
        <p14:creationId xmlns:p14="http://schemas.microsoft.com/office/powerpoint/2010/main" val="1290365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A2D6679-D3CB-4853-91AE-046478DC2D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861"/>
            <a:ext cx="12191999" cy="6890861"/>
          </a:xfrm>
          <a:prstGeom prst="rect">
            <a:avLst/>
          </a:prstGeom>
          <a:noFill/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E9147FA-CFF5-46A5-ADEC-CC85BCBD9E28}"/>
              </a:ext>
            </a:extLst>
          </p:cNvPr>
          <p:cNvSpPr/>
          <p:nvPr/>
        </p:nvSpPr>
        <p:spPr>
          <a:xfrm>
            <a:off x="0" y="-32861"/>
            <a:ext cx="12192000" cy="6890861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AA6481-108F-4AED-9D87-E67C3E8CB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425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/>
              <a:t>Актуальность разработки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5B1A104-F325-4681-B8C5-31AF9155AB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91508"/>
            <a:ext cx="10515600" cy="339415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Данное мероприятие  затрагивает актуальную тему проблемы профилактики наркомании, которая определяется ситуацией в нашей стране, основной тенденцией которой является катастрофический рост числа наркозависимых, прежде всего, среди детей и подростков.</a:t>
            </a:r>
          </a:p>
          <a:p>
            <a:pPr marL="0" indent="0" algn="just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Распространение наркомании, особенно среди молодого населения России, приняло за последнее десятилетие угрожающие размеры и приобрело черты социального бедствия. Происходит неуклонное «омоложение» наркомании. Возраст приобщения к наркотикам снижается до 8-10 лет. Отмечены случаи употребления наркотиков и детьми 6-7 лет.</a:t>
            </a:r>
          </a:p>
        </p:txBody>
      </p:sp>
    </p:spTree>
    <p:extLst>
      <p:ext uri="{BB962C8B-B14F-4D97-AF65-F5344CB8AC3E}">
        <p14:creationId xmlns:p14="http://schemas.microsoft.com/office/powerpoint/2010/main" val="10786085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82F3DBB-4C82-46BE-9EB6-6F82BD2387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2C9BBA6-45B9-44F8-B35E-634CFF719AD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D43684-953A-44ED-AD5B-77A8A89B900B}"/>
              </a:ext>
            </a:extLst>
          </p:cNvPr>
          <p:cNvSpPr txBox="1"/>
          <p:nvPr/>
        </p:nvSpPr>
        <p:spPr>
          <a:xfrm>
            <a:off x="222738" y="98474"/>
            <a:ext cx="11746523" cy="694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180340" algn="just">
              <a:lnSpc>
                <a:spcPct val="107000"/>
              </a:lnSpc>
            </a:pPr>
            <a:r>
              <a:rPr lang="ru-RU" sz="27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Название команды, и соответственно, первый ход выбирается жеребьевкой. Первый ход </a:t>
            </a:r>
          </a:p>
          <a:p>
            <a:pPr lvl="0" indent="180340" algn="just">
              <a:lnSpc>
                <a:spcPct val="107000"/>
              </a:lnSpc>
            </a:pPr>
            <a:r>
              <a:rPr lang="ru-RU" sz="27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делают игроки, ставящие крестики. Игроки команды открывают ячейку поля, где бы они </a:t>
            </a:r>
          </a:p>
          <a:p>
            <a:pPr lvl="0" indent="180340" algn="just">
              <a:lnSpc>
                <a:spcPct val="107000"/>
              </a:lnSpc>
            </a:pPr>
            <a:r>
              <a:rPr lang="ru-RU" sz="27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хотели поставить свой знак. В этой ячейке размещен номер задания тура. Если команда верно отвечает на задание ячейки, то она кладет карточку своего знака в эту ячейку (“крестик Х” или “нолик 0”), если ответ не верный, то право ответа переходит другой команде. Знаки ставят на свободные клетки поля.</a:t>
            </a:r>
          </a:p>
          <a:p>
            <a:pPr lvl="0" indent="180340" algn="just">
              <a:lnSpc>
                <a:spcPct val="107000"/>
              </a:lnSpc>
            </a:pPr>
            <a:r>
              <a:rPr lang="ru-RU" sz="27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Первая команда, выстроившая в ряд 3 своих фигуры по вертикали, горизонтали или диагонали, выигрывает. Если одна из команд выигрывает с явным преимуществом (счет 3:0), то игра прекращается. И победа отдается победителю.</a:t>
            </a:r>
          </a:p>
          <a:p>
            <a:pPr lvl="0"/>
            <a:r>
              <a:rPr lang="ru-RU" sz="27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Баллы</a:t>
            </a:r>
            <a:r>
              <a:rPr lang="ru-RU" sz="27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за прохождение 1 тура начисляется 1 балл. За победу в игре начисляется 5 </a:t>
            </a:r>
            <a:endParaRPr lang="ru-RU" sz="2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2993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F26CEA8-1D2C-49A1-9C79-E29135DE04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04EDB5F-785B-404E-99B4-B543ECFDA87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5E4C4C-2E5E-43DD-954A-7E842B93192C}"/>
              </a:ext>
            </a:extLst>
          </p:cNvPr>
          <p:cNvSpPr txBox="1"/>
          <p:nvPr/>
        </p:nvSpPr>
        <p:spPr>
          <a:xfrm>
            <a:off x="182880" y="126609"/>
            <a:ext cx="11859065" cy="745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340" lvl="0">
              <a:lnSpc>
                <a:spcPct val="107000"/>
              </a:lnSpc>
            </a:pP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2.5. Рефлексия: Упражнение «Я выбираю жизнь!»</a:t>
            </a:r>
          </a:p>
          <a:p>
            <a:pPr marL="180340" lvl="0">
              <a:lnSpc>
                <a:spcPct val="107000"/>
              </a:lnSpc>
            </a:pPr>
            <a:endParaRPr lang="ru-RU" sz="10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lvl="0">
              <a:lnSpc>
                <a:spcPct val="107000"/>
              </a:lnSpc>
            </a:pPr>
            <a:r>
              <a:rPr lang="ru-RU" sz="2800" b="1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800" b="1" i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5-7 классов: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Изготовление социального плаката</a:t>
            </a:r>
          </a:p>
          <a:p>
            <a:pPr marL="180340" lvl="0">
              <a:lnSpc>
                <a:spcPct val="107000"/>
              </a:lnSpc>
            </a:pPr>
            <a:r>
              <a:rPr lang="ru-RU" sz="2800" b="1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2800" b="1" i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8-9 классов: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Приём незаконченного  предложения</a:t>
            </a:r>
          </a:p>
          <a:p>
            <a:pPr marL="180340" lvl="0">
              <a:lnSpc>
                <a:spcPct val="107000"/>
              </a:lnSpc>
            </a:pP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lvl="0">
              <a:lnSpc>
                <a:spcPct val="107000"/>
              </a:lnSpc>
            </a:pP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2.6. Заключение.</a:t>
            </a:r>
          </a:p>
          <a:p>
            <a:pPr marL="180340" lvl="0">
              <a:lnSpc>
                <a:spcPct val="107000"/>
              </a:lnSpc>
            </a:pP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Используемые источники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 algn="ctr">
              <a:lnSpc>
                <a:spcPct val="107000"/>
              </a:lnSpc>
              <a:spcAft>
                <a:spcPts val="0"/>
              </a:spcAft>
            </a:pPr>
            <a:r>
              <a:rPr lang="ru-RU" sz="2800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(в том числе интернет ресурсы)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lnSpc>
                <a:spcPct val="107000"/>
              </a:lnSpc>
              <a:spcAft>
                <a:spcPts val="0"/>
              </a:spcAft>
            </a:pPr>
            <a:r>
              <a:rPr lang="ru-RU" sz="2800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sz="14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https://xn--d1abbusdciv.xn--p1ai/%D0%BF%D0%B0%D0%B9%D0%BA%D0%BE%D0%B2%D0%B0-%D1%82-%D0%B8-%D0%BA%D0%B2%D0%B5%D1%81%D1%82-%D0%B8%D0%B3%D1%80%D0%B0/</a:t>
            </a:r>
          </a:p>
          <a:p>
            <a:pPr indent="180340"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14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https://xn--j1ahfl.xn--p1ai/library/stcenarij_vneklassnogo_meropriyatiya_narkotiki_kak_o_113316.html</a:t>
            </a:r>
          </a:p>
          <a:p>
            <a:pPr indent="180340"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en-US" sz="14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https://urok.1sept.ru/articles/583658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n-US" sz="14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https://multiurok.ru/index.php/files/vneklassnoe-meropriiatie-antinarkoticheskoi-naprav.html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</a:t>
            </a:r>
            <a:r>
              <a:rPr lang="en-US" sz="1400" u="sng" dirty="0">
                <a:solidFill>
                  <a:srgbClr val="0563C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https://nsportal.ru/shkola/sotsialnaya-pedagogika/library/2017/11/24/vneklassnoe-meropriyatie-po-profilaktike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0340" lvl="0">
              <a:lnSpc>
                <a:spcPct val="107000"/>
              </a:lnSpc>
            </a:pP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450215" algn="just">
              <a:lnSpc>
                <a:spcPct val="107000"/>
              </a:lnSpc>
            </a:pPr>
            <a:endParaRPr lang="ru-RU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4313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BF3B440-3204-428E-B8B5-72B1F77614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8F0515A-0607-44AB-A6BF-F425F1DE40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70F72E-420D-4543-8789-B6CD8ABDC402}"/>
              </a:ext>
            </a:extLst>
          </p:cNvPr>
          <p:cNvSpPr txBox="1"/>
          <p:nvPr/>
        </p:nvSpPr>
        <p:spPr>
          <a:xfrm>
            <a:off x="211015" y="196948"/>
            <a:ext cx="117324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Образец грамоты для команды-победителя квест-игры на тему: «</a:t>
            </a:r>
            <a:r>
              <a:rPr lang="ru-RU" sz="4400" b="1" dirty="0" err="1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НезависиМЫ</a:t>
            </a:r>
            <a:r>
              <a:rPr lang="ru-RU" sz="44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BC48DF7-D0BF-40BC-863A-14C881048D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1432" y="1789565"/>
            <a:ext cx="3121423" cy="4279763"/>
          </a:xfrm>
          <a:prstGeom prst="rect">
            <a:avLst/>
          </a:prstGeo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3AD5EAB9-316E-4533-9FC9-314FC5ADDEEA}"/>
              </a:ext>
            </a:extLst>
          </p:cNvPr>
          <p:cNvSpPr/>
          <p:nvPr/>
        </p:nvSpPr>
        <p:spPr>
          <a:xfrm>
            <a:off x="6759146" y="3150972"/>
            <a:ext cx="3558746" cy="1556951"/>
          </a:xfrm>
          <a:prstGeom prst="roundRect">
            <a:avLst/>
          </a:prstGeom>
          <a:gradFill>
            <a:gsLst>
              <a:gs pos="36000">
                <a:schemeClr val="accent6">
                  <a:lumMod val="20000"/>
                  <a:lumOff val="80000"/>
                </a:schemeClr>
              </a:gs>
              <a:gs pos="97000">
                <a:schemeClr val="accent6">
                  <a:shade val="50000"/>
                  <a:hueOff val="0"/>
                  <a:satOff val="0"/>
                  <a:lumOff val="0"/>
                  <a:alphaOff val="0"/>
                  <a:lumMod val="105000"/>
                  <a:satMod val="109000"/>
                  <a:tint val="81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При создании использовалась программа </a:t>
            </a:r>
            <a:r>
              <a:rPr lang="ru-RU" dirty="0" err="1">
                <a:solidFill>
                  <a:schemeClr val="tx1"/>
                </a:solidFill>
              </a:rPr>
              <a:t>Canva</a:t>
            </a:r>
            <a:r>
              <a:rPr lang="ru-RU" dirty="0">
                <a:solidFill>
                  <a:schemeClr val="tx1"/>
                </a:solidFill>
              </a:rPr>
              <a:t> для разработки собственного дизайна грамоты</a:t>
            </a:r>
          </a:p>
        </p:txBody>
      </p:sp>
    </p:spTree>
    <p:extLst>
      <p:ext uri="{BB962C8B-B14F-4D97-AF65-F5344CB8AC3E}">
        <p14:creationId xmlns:p14="http://schemas.microsoft.com/office/powerpoint/2010/main" val="8473397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0E6539-83E4-4D32-965A-69744A174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314CE37-C471-4615-A504-E1CDA24D3C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виток: горизонтальный 5">
            <a:extLst>
              <a:ext uri="{FF2B5EF4-FFF2-40B4-BE49-F238E27FC236}">
                <a16:creationId xmlns:a16="http://schemas.microsoft.com/office/drawing/2014/main" id="{A8AA2608-DD38-42A7-B2AE-16297A14C98B}"/>
              </a:ext>
            </a:extLst>
          </p:cNvPr>
          <p:cNvSpPr/>
          <p:nvPr/>
        </p:nvSpPr>
        <p:spPr>
          <a:xfrm>
            <a:off x="1868658" y="1656471"/>
            <a:ext cx="8454683" cy="3108960"/>
          </a:xfrm>
          <a:prstGeom prst="horizontalScroll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  <a:ln cap="rnd">
            <a:solidFill>
              <a:schemeClr val="accent2">
                <a:lumMod val="75000"/>
              </a:schemeClr>
            </a:solidFill>
          </a:ln>
          <a:scene3d>
            <a:camera prst="orthographicFront">
              <a:rot lat="777157" lon="20752021" rev="757836"/>
            </a:camera>
            <a:lightRig rig="threePt" dir="t">
              <a:rot lat="0" lon="0" rev="0"/>
            </a:lightRig>
          </a:scene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Благодарю за внимание!</a:t>
            </a:r>
          </a:p>
          <a:p>
            <a:pPr algn="ctr"/>
            <a:endParaRPr lang="ru-RU" sz="3600" dirty="0">
              <a:solidFill>
                <a:schemeClr val="accent2">
                  <a:lumMod val="75000"/>
                </a:schemeClr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3600" dirty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Буду рада ответить на ваши вопросы!</a:t>
            </a:r>
          </a:p>
        </p:txBody>
      </p:sp>
    </p:spTree>
    <p:extLst>
      <p:ext uri="{BB962C8B-B14F-4D97-AF65-F5344CB8AC3E}">
        <p14:creationId xmlns:p14="http://schemas.microsoft.com/office/powerpoint/2010/main" val="26061967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63399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FE613F6-9A4B-42E6-904F-C914FD74AB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345EE3B-C70F-4520-9720-E86F7A78C6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6281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82F3DBB-4C82-46BE-9EB6-6F82BD2387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2C9BBA6-45B9-44F8-B35E-634CFF719AD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1481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3BAA6B4-2C6F-4019-8358-6807008030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BAFED63-67C2-439D-BC8D-F643235A1F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5305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F26CEA8-1D2C-49A1-9C79-E29135DE04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04EDB5F-785B-404E-99B4-B543ECFDA87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5018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D346327-CF47-4EB6-8129-0A99824BB2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50CF3E1-B979-426E-9C10-18804CA4DD2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327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E6ED9A-DBDE-498E-AA1F-678C32F438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DED52E2-B161-4102-AC5E-59905A2935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6BB9FC-8BCA-42A4-8557-5A3269525DA4}"/>
              </a:ext>
            </a:extLst>
          </p:cNvPr>
          <p:cNvSpPr txBox="1"/>
          <p:nvPr/>
        </p:nvSpPr>
        <p:spPr>
          <a:xfrm>
            <a:off x="211015" y="0"/>
            <a:ext cx="1177466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аудитория воспитательного мероприятия:</a:t>
            </a:r>
          </a:p>
          <a:p>
            <a:pPr algn="ctr"/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 5-9 классов, 11-17 лет</a:t>
            </a:r>
          </a:p>
          <a:p>
            <a:pPr algn="ctr"/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(количество участников: 25-30 человек)</a:t>
            </a:r>
          </a:p>
        </p:txBody>
      </p:sp>
    </p:spTree>
    <p:extLst>
      <p:ext uri="{BB962C8B-B14F-4D97-AF65-F5344CB8AC3E}">
        <p14:creationId xmlns:p14="http://schemas.microsoft.com/office/powerpoint/2010/main" val="3001886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E6ED9A-DBDE-498E-AA1F-678C32F438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DED52E2-B161-4102-AC5E-59905A2935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946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6D44BED-59FC-4FFE-8EE8-3CAD645108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E92B4E5-3EE4-4AE9-B04E-DEE4CC469A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закрепить у школьников первоначальные минимально необходимые знания о полезных и вредных привычках, о здоровом образе жизни;</a:t>
            </a:r>
          </a:p>
          <a:p>
            <a:pPr algn="ctr"/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формирование у подростков негативного отношения к табакокурению, к употреблению спиртных напитков, наркотических и психотропных веществ;</a:t>
            </a:r>
          </a:p>
          <a:p>
            <a:pPr algn="ctr"/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помочь обучающимся осознать пагубность зависимости от психоактивных веществ и ее последствия;</a:t>
            </a:r>
          </a:p>
          <a:p>
            <a:pPr algn="ctr"/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формирование жизненных ценностей и ответственного отношения к своему здоровью.</a:t>
            </a:r>
          </a:p>
        </p:txBody>
      </p:sp>
    </p:spTree>
    <p:extLst>
      <p:ext uri="{BB962C8B-B14F-4D97-AF65-F5344CB8AC3E}">
        <p14:creationId xmlns:p14="http://schemas.microsoft.com/office/powerpoint/2010/main" val="1973295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6102DF8-605E-4513-A990-E249439C255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50800" dist="50800" dir="5400000" algn="ctr" rotWithShape="0">
                  <a:schemeClr val="bg1">
                    <a:alpha val="17000"/>
                  </a:schemeClr>
                </a:outerShdw>
              </a:effectLst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5E75C02-8327-43D1-B51B-463B404E7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FABD64D-F589-4CBA-A20F-DAADAACD493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49580" algn="ctr">
              <a:lnSpc>
                <a:spcPct val="107000"/>
              </a:lnSpc>
              <a:spcAft>
                <a:spcPts val="0"/>
              </a:spcAft>
            </a:pPr>
            <a:r>
              <a:rPr lang="ru-RU" sz="4800" b="1" i="1" u="sng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</a:t>
            </a:r>
            <a:r>
              <a:rPr lang="ru-RU" sz="4000" b="1" i="1" u="sng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 algn="just">
              <a:lnSpc>
                <a:spcPct val="107000"/>
              </a:lnSpc>
              <a:spcAft>
                <a:spcPts val="0"/>
              </a:spcAft>
            </a:pP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пропагандировать и формировать мотивации к здоровому образу жизни, сознательному отказу от вредных привычек и зависимостей, способствующих развитию различных соматических и психических заболеваний;</a:t>
            </a:r>
          </a:p>
          <a:p>
            <a:pPr indent="180340" algn="just">
              <a:lnSpc>
                <a:spcPct val="107000"/>
              </a:lnSpc>
              <a:spcAft>
                <a:spcPts val="0"/>
              </a:spcAft>
            </a:pP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учить подростков делать правильный выбор в различных жизненных ситуациях;</a:t>
            </a:r>
          </a:p>
          <a:p>
            <a:pPr indent="180340" algn="just">
              <a:lnSpc>
                <a:spcPct val="107000"/>
              </a:lnSpc>
              <a:spcAft>
                <a:spcPts val="0"/>
              </a:spcAft>
            </a:pP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помочь сформировать активную жизненную позицию и развить рост самосознания;</a:t>
            </a:r>
          </a:p>
          <a:p>
            <a:pPr indent="180340" algn="just">
              <a:lnSpc>
                <a:spcPct val="107000"/>
              </a:lnSpc>
              <a:spcAft>
                <a:spcPts val="0"/>
              </a:spcAft>
            </a:pP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закрепить в сознании учащихся понимание того, что здоровье – важнейшая социальная ценность, оно формируется на протяжении всей жизни;</a:t>
            </a:r>
          </a:p>
          <a:p>
            <a:pPr indent="180340" algn="just">
              <a:lnSpc>
                <a:spcPct val="107000"/>
              </a:lnSpc>
              <a:spcAft>
                <a:spcPts val="0"/>
              </a:spcAft>
            </a:pP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вооружить учащихся знаниями о вреде наркотиков на здоровье человека и знаниями об опасности различных форм зависимостей;</a:t>
            </a:r>
          </a:p>
          <a:p>
            <a:pPr indent="180340" algn="just">
              <a:lnSpc>
                <a:spcPct val="107000"/>
              </a:lnSpc>
              <a:spcAft>
                <a:spcPts val="0"/>
              </a:spcAft>
            </a:pP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развивать умение анализировать и применять полученные знания в жизни.</a:t>
            </a:r>
          </a:p>
        </p:txBody>
      </p:sp>
    </p:spTree>
    <p:extLst>
      <p:ext uri="{BB962C8B-B14F-4D97-AF65-F5344CB8AC3E}">
        <p14:creationId xmlns:p14="http://schemas.microsoft.com/office/powerpoint/2010/main" val="34832260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BF3B440-3204-428E-B8B5-72B1F77614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8F0515A-0607-44AB-A6BF-F425F1DE40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1CAB29-A585-401B-82C1-2AA08CCD133F}"/>
              </a:ext>
            </a:extLst>
          </p:cNvPr>
          <p:cNvSpPr txBox="1"/>
          <p:nvPr/>
        </p:nvSpPr>
        <p:spPr>
          <a:xfrm>
            <a:off x="140677" y="225083"/>
            <a:ext cx="11943471" cy="6897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80340" algn="ctr">
              <a:lnSpc>
                <a:spcPct val="107000"/>
              </a:lnSpc>
              <a:spcAft>
                <a:spcPts val="0"/>
              </a:spcAft>
            </a:pPr>
            <a:r>
              <a:rPr lang="ru-RU" sz="4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Форма проведения воспитательного мероприятия:</a:t>
            </a:r>
          </a:p>
          <a:p>
            <a:pPr indent="180340" algn="ctr">
              <a:lnSpc>
                <a:spcPct val="107000"/>
              </a:lnSpc>
              <a:spcAft>
                <a:spcPts val="0"/>
              </a:spcAft>
            </a:pPr>
            <a:endParaRPr lang="ru-RU" sz="12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 algn="ctr"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Квест-игра в проводится в актовом зале или фойе.</a:t>
            </a:r>
          </a:p>
          <a:p>
            <a:pPr indent="180340" algn="ctr"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формате комплекса ролевых игр, показа видеофильма, слайдов, аудио записей, тестирование.</a:t>
            </a:r>
          </a:p>
          <a:p>
            <a:pPr indent="180340" algn="ctr">
              <a:lnSpc>
                <a:spcPct val="107000"/>
              </a:lnSpc>
              <a:spcAft>
                <a:spcPts val="0"/>
              </a:spcAft>
            </a:pPr>
            <a:endParaRPr lang="ru-RU" sz="32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 algn="just">
              <a:lnSpc>
                <a:spcPct val="107000"/>
              </a:lnSpc>
              <a:spcAft>
                <a:spcPts val="0"/>
              </a:spcAft>
            </a:pPr>
            <a:endParaRPr lang="ru-RU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 algn="ctr">
              <a:lnSpc>
                <a:spcPct val="107000"/>
              </a:lnSpc>
              <a:spcAft>
                <a:spcPts val="0"/>
              </a:spcAft>
            </a:pPr>
            <a:r>
              <a:rPr lang="ru-RU" sz="48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Продолжительность:</a:t>
            </a:r>
          </a:p>
          <a:p>
            <a:pPr indent="180340" algn="ctr">
              <a:lnSpc>
                <a:spcPct val="107000"/>
              </a:lnSpc>
              <a:spcAft>
                <a:spcPts val="0"/>
              </a:spcAft>
            </a:pPr>
            <a:endParaRPr lang="ru-RU" sz="12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 algn="ctr">
              <a:lnSpc>
                <a:spcPct val="107000"/>
              </a:lnSpc>
              <a:spcAft>
                <a:spcPts val="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5-7 классов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 ч. 15 мин.</a:t>
            </a:r>
          </a:p>
          <a:p>
            <a:pPr indent="180340" algn="ctr">
              <a:lnSpc>
                <a:spcPct val="107000"/>
              </a:lnSpc>
              <a:spcAft>
                <a:spcPts val="0"/>
              </a:spcAft>
            </a:pPr>
            <a:r>
              <a:rPr lang="ru-RU" sz="4000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8-9 классов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 ч. 30 мин.</a:t>
            </a:r>
          </a:p>
          <a:p>
            <a:pPr indent="180340" algn="just">
              <a:lnSpc>
                <a:spcPct val="107000"/>
              </a:lnSpc>
              <a:spcAft>
                <a:spcPts val="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 algn="just">
              <a:lnSpc>
                <a:spcPct val="107000"/>
              </a:lnSpc>
              <a:spcAft>
                <a:spcPts val="0"/>
              </a:spcAft>
            </a:pP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1098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D346327-CF47-4EB6-8129-0A99824BB2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50CF3E1-B979-426E-9C10-18804CA4DD2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CCBDFD-E50D-4461-8810-BF3922B6834B}"/>
              </a:ext>
            </a:extLst>
          </p:cNvPr>
          <p:cNvSpPr txBox="1"/>
          <p:nvPr/>
        </p:nvSpPr>
        <p:spPr>
          <a:xfrm>
            <a:off x="166467" y="264031"/>
            <a:ext cx="11859065" cy="6329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180340" algn="ctr">
              <a:lnSpc>
                <a:spcPct val="107000"/>
              </a:lnSpc>
            </a:pPr>
            <a:r>
              <a:rPr lang="ru-RU" sz="3600" b="1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Педагогические технологии:</a:t>
            </a: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0" indent="180340" algn="ctr">
              <a:lnSpc>
                <a:spcPct val="107000"/>
              </a:lnSpc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180340" algn="just">
              <a:lnSpc>
                <a:spcPct val="107000"/>
              </a:lnSpc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информационно-коммуникативные, личностно-ориентированная технология, интерактивная технология, коммуникативно-диалоговая, игровая технология, элементы технологий критического мышления, проблемного обучения.</a:t>
            </a:r>
          </a:p>
          <a:p>
            <a:pPr lvl="0" indent="180340" algn="just">
              <a:lnSpc>
                <a:spcPct val="107000"/>
              </a:lnSpc>
            </a:pPr>
            <a:endParaRPr lang="ru-RU" sz="1200" b="1" i="1" u="sng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180340" algn="ctr">
              <a:lnSpc>
                <a:spcPct val="107000"/>
              </a:lnSpc>
            </a:pPr>
            <a:r>
              <a:rPr lang="ru-RU" sz="3600" b="1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Педагогические методы:</a:t>
            </a:r>
            <a:endParaRPr lang="ru-RU" sz="1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algn="just">
              <a:lnSpc>
                <a:spcPct val="107000"/>
              </a:lnSpc>
              <a:buFontTx/>
              <a:buChar char="-"/>
            </a:pPr>
            <a:r>
              <a:rPr lang="ru-RU" sz="2800" b="1" i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словесные: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метод проблемного диалога, беседы, дискуссии, интерактивная беседа, рассказ; </a:t>
            </a:r>
          </a:p>
          <a:p>
            <a:pPr marL="342900" lvl="0" indent="-342900" algn="just">
              <a:lnSpc>
                <a:spcPct val="107000"/>
              </a:lnSpc>
              <a:buFontTx/>
              <a:buChar char="-"/>
            </a:pPr>
            <a:endParaRPr lang="ru-RU" sz="8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Tx/>
              <a:buChar char="-"/>
            </a:pPr>
            <a:r>
              <a:rPr lang="ru-RU" sz="2400" b="1" i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наглядные: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презентация, видеоролики, аудио записи;</a:t>
            </a:r>
          </a:p>
          <a:p>
            <a:pPr marL="342900" lvl="0" indent="-342900" algn="just">
              <a:lnSpc>
                <a:spcPct val="107000"/>
              </a:lnSpc>
              <a:buFontTx/>
              <a:buChar char="-"/>
            </a:pPr>
            <a:endParaRPr lang="ru-RU" sz="8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buFontTx/>
              <a:buChar char="-"/>
            </a:pPr>
            <a:r>
              <a:rPr lang="ru-RU" sz="2400" b="1" i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практические:</a:t>
            </a: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элементы игры, групповая работа, практическая деятельность, воспитывающая ситуация.</a:t>
            </a:r>
          </a:p>
          <a:p>
            <a:pPr marL="342900" lvl="0" indent="-342900" algn="just">
              <a:lnSpc>
                <a:spcPct val="107000"/>
              </a:lnSpc>
              <a:buFontTx/>
              <a:buChar char="-"/>
            </a:pP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180340" algn="ctr">
              <a:lnSpc>
                <a:spcPct val="107000"/>
              </a:lnSpc>
            </a:pPr>
            <a:r>
              <a:rPr lang="ru-RU" sz="3600" b="1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Педагогические приемы:</a:t>
            </a:r>
            <a:endParaRPr lang="ru-RU" sz="1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180340" algn="just">
              <a:lnSpc>
                <a:spcPct val="107000"/>
              </a:lnSpc>
            </a:pPr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анализ поведения, игровые ситуации, рефлексия.</a:t>
            </a:r>
            <a:endParaRPr lang="ru-RU" sz="2400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3030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70F8D63-32E4-4704-AE92-7BE5E49B6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44DAD57-5D96-43A7-BCD7-1C26EE51D0F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76DBDE2-18DD-4CCA-B975-1A609AAD6CEC}"/>
              </a:ext>
            </a:extLst>
          </p:cNvPr>
          <p:cNvSpPr txBox="1"/>
          <p:nvPr/>
        </p:nvSpPr>
        <p:spPr>
          <a:xfrm>
            <a:off x="99391" y="99391"/>
            <a:ext cx="11996531" cy="6360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80340" algn="ctr">
              <a:lnSpc>
                <a:spcPct val="107000"/>
              </a:lnSpc>
              <a:spcAft>
                <a:spcPts val="0"/>
              </a:spcAft>
            </a:pPr>
            <a:endParaRPr lang="ru-RU" sz="12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 algn="ctr">
              <a:lnSpc>
                <a:spcPct val="107000"/>
              </a:lnSpc>
              <a:spcAft>
                <a:spcPts val="0"/>
              </a:spcAft>
            </a:pPr>
            <a:r>
              <a:rPr lang="ru-RU" sz="3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Ресурсы, необходимые для подготовки и проведения мероприятия:</a:t>
            </a:r>
            <a:endParaRPr lang="ru-RU" sz="3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 algn="just">
              <a:lnSpc>
                <a:spcPct val="107000"/>
              </a:lnSpc>
              <a:spcAft>
                <a:spcPts val="0"/>
              </a:spcAft>
            </a:pPr>
            <a:endParaRPr lang="ru-RU" sz="20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проектор, монитор; мультимедийная установка с аудиовыходом, для демонстрации фильма и проигрывания аудио файлов;</a:t>
            </a:r>
          </a:p>
          <a:p>
            <a:pPr indent="180340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подготовленная презентация;</a:t>
            </a:r>
          </a:p>
          <a:p>
            <a:pPr indent="180340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маркеры 2 шт., разноцветные карандаши и фломастеры, ручки, бумага А4, ватман 2шт.;</a:t>
            </a:r>
          </a:p>
          <a:p>
            <a:pPr indent="180340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карточки желтого, зеленого и красного цвета (каждого цвета по количеству игроков в команде) для Блока 2;</a:t>
            </a:r>
          </a:p>
          <a:p>
            <a:pPr indent="180340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карточки с описанием ситуации для Блока 6;</a:t>
            </a:r>
          </a:p>
          <a:p>
            <a:pPr indent="180340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веревка 7-10 метров, губки для мытья посуды – 8 штук,  8 пластиковых бутылок (по 0,5 л) с этикетками:  №1, №2 и т.д. до 10, карточки с вопросами для 5-7 классов в соответствии с № бутылки, для 8-9 классов набор карточек с вопросами без нумерации для Блока 7;</a:t>
            </a:r>
          </a:p>
          <a:p>
            <a:pPr indent="180340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газета 2 шт., монета 2 шт. для Блока 8;</a:t>
            </a:r>
          </a:p>
          <a:p>
            <a:pPr indent="180340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таблички название команд “Крестики” и “Нолики”; игровое поле на ватмане; карточки с номером задания тура, закрывающие ячейки (9 шт.); карточки с обозначением «Х» и «0» по 5 шт. для Блока 9;</a:t>
            </a:r>
          </a:p>
          <a:p>
            <a:pPr indent="180340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бланки с незаконченными предложениями, в которых они допишут (закончат) предложения для Рефлексии;</a:t>
            </a:r>
          </a:p>
          <a:p>
            <a:pPr indent="180340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финальные листовки.</a:t>
            </a:r>
          </a:p>
        </p:txBody>
      </p:sp>
    </p:spTree>
    <p:extLst>
      <p:ext uri="{BB962C8B-B14F-4D97-AF65-F5344CB8AC3E}">
        <p14:creationId xmlns:p14="http://schemas.microsoft.com/office/powerpoint/2010/main" val="21902878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F26CEA8-1D2C-49A1-9C79-E29135DE04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04EDB5F-785B-404E-99B4-B543ECFDA87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C75D02-CB89-40D9-A35E-A5DC83A8AB9C}"/>
              </a:ext>
            </a:extLst>
          </p:cNvPr>
          <p:cNvSpPr txBox="1"/>
          <p:nvPr/>
        </p:nvSpPr>
        <p:spPr>
          <a:xfrm>
            <a:off x="182880" y="0"/>
            <a:ext cx="11859065" cy="6194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6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Основная часть</a:t>
            </a:r>
            <a:endParaRPr lang="ru-RU" sz="6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Ход мероприятия:</a:t>
            </a:r>
            <a:endParaRPr lang="ru-RU" sz="3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180340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Квест-игра проводится с двумя командами (количество игроков по усмотрению организатора) в 9 блоков. Каждый блок – это квартал города (игроки проходят кварталы). Каждый квартал – отдельное задание, за которое начисляются баллы. Победитель определяется по большинству заработанных баллов.</a:t>
            </a:r>
          </a:p>
          <a:p>
            <a:pPr lvl="0">
              <a:lnSpc>
                <a:spcPct val="107000"/>
              </a:lnSpc>
            </a:pPr>
            <a:r>
              <a:rPr lang="ru-RU" sz="3600" b="1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Сценарий мероприятия:</a:t>
            </a:r>
          </a:p>
          <a:p>
            <a:pPr marL="180340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2.1. Приветствие</a:t>
            </a:r>
          </a:p>
          <a:p>
            <a:pPr marL="180340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2.2.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Погружение</a:t>
            </a:r>
          </a:p>
          <a:p>
            <a:pPr marL="180340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2.3. Постановка темы и проблемы</a:t>
            </a:r>
          </a:p>
        </p:txBody>
      </p:sp>
    </p:spTree>
    <p:extLst>
      <p:ext uri="{BB962C8B-B14F-4D97-AF65-F5344CB8AC3E}">
        <p14:creationId xmlns:p14="http://schemas.microsoft.com/office/powerpoint/2010/main" val="6957611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3429</TotalTime>
  <Words>1948</Words>
  <Application>Microsoft Office PowerPoint</Application>
  <PresentationFormat>Широкоэкранный</PresentationFormat>
  <Paragraphs>166</Paragraphs>
  <Slides>30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Arial</vt:lpstr>
      <vt:lpstr>Calibri</vt:lpstr>
      <vt:lpstr>Calibri Light</vt:lpstr>
      <vt:lpstr>Monotype Corsiva</vt:lpstr>
      <vt:lpstr>Times New Roman</vt:lpstr>
      <vt:lpstr>Тема Office</vt:lpstr>
      <vt:lpstr>Методическая разработка «Квест-игра» по профилактике употребления наркотических и психотропных веществ на тему: «НезависиМЫ»</vt:lpstr>
      <vt:lpstr>Актуальность разработки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Ученик-3</dc:creator>
  <cp:lastModifiedBy>ADMIN</cp:lastModifiedBy>
  <cp:revision>57</cp:revision>
  <dcterms:created xsi:type="dcterms:W3CDTF">2022-03-16T11:15:54Z</dcterms:created>
  <dcterms:modified xsi:type="dcterms:W3CDTF">2024-12-27T11:41:09Z</dcterms:modified>
</cp:coreProperties>
</file>