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sldIdLst>
    <p:sldId id="256" r:id="rId2"/>
    <p:sldId id="338" r:id="rId3"/>
    <p:sldId id="258" r:id="rId4"/>
    <p:sldId id="259" r:id="rId5"/>
    <p:sldId id="333" r:id="rId6"/>
    <p:sldId id="32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  <p:sldId id="270" r:id="rId18"/>
    <p:sldId id="271" r:id="rId19"/>
    <p:sldId id="272" r:id="rId20"/>
    <p:sldId id="273" r:id="rId21"/>
    <p:sldId id="274" r:id="rId22"/>
    <p:sldId id="337" r:id="rId23"/>
    <p:sldId id="275" r:id="rId24"/>
    <p:sldId id="276" r:id="rId25"/>
    <p:sldId id="277" r:id="rId26"/>
    <p:sldId id="278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35" r:id="rId40"/>
    <p:sldId id="306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6" r:id="rId50"/>
    <p:sldId id="320" r:id="rId51"/>
    <p:sldId id="317" r:id="rId52"/>
    <p:sldId id="318" r:id="rId53"/>
    <p:sldId id="319" r:id="rId54"/>
    <p:sldId id="323" r:id="rId55"/>
    <p:sldId id="336" r:id="rId56"/>
    <p:sldId id="324" r:id="rId57"/>
    <p:sldId id="325" r:id="rId58"/>
    <p:sldId id="326" r:id="rId59"/>
    <p:sldId id="327" r:id="rId60"/>
    <p:sldId id="332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/>
  </p:normalViewPr>
  <p:slideViewPr>
    <p:cSldViewPr>
      <p:cViewPr varScale="1">
        <p:scale>
          <a:sx n="73" d="100"/>
          <a:sy n="73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824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97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81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77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777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775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04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114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73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02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35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63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wall-48159856_46220" TargetMode="External"/><Relationship Id="rId2" Type="http://schemas.openxmlformats.org/officeDocument/2006/relationships/hyperlink" Target="https://vk.com/wall-48159856_52951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vk.com/wall-48159856_44659" TargetMode="External"/><Relationship Id="rId4" Type="http://schemas.openxmlformats.org/officeDocument/2006/relationships/hyperlink" Target="https://vk.com/wall-48159856_4653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injaz9.ru/" TargetMode="External"/><Relationship Id="rId2" Type="http://schemas.openxmlformats.org/officeDocument/2006/relationships/hyperlink" Target="https://fipi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203878"/>
            <a:ext cx="6912768" cy="12332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100" b="1" dirty="0">
                <a:solidFill>
                  <a:srgbClr val="FF0000"/>
                </a:solidFill>
              </a:rPr>
              <a:t/>
            </a:r>
            <a:br>
              <a:rPr lang="ru-RU" sz="3100" b="1" dirty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ОГЭ. Английский язык.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endParaRPr lang="ru-RU" sz="31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5670346"/>
            <a:ext cx="2808312" cy="78299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</a:p>
          <a:p>
            <a:pPr algn="l"/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«Гимназия «Доминанта» </a:t>
            </a:r>
            <a:r>
              <a:rPr lang="ru-RU" sz="1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r>
              <a:rPr lang="ru-RU" sz="1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Харцызск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Ковалёва А.В.</a:t>
            </a:r>
            <a:endParaRPr lang="ru-RU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599" y="620688"/>
            <a:ext cx="3976625" cy="2982469"/>
          </a:xfrm>
          <a:prstGeom prst="rect">
            <a:avLst/>
          </a:prstGeom>
        </p:spPr>
      </p:pic>
      <p:sp>
        <p:nvSpPr>
          <p:cNvPr id="5" name="Стрелка: пяти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48F6A637-7D90-9B8F-A459-FCD40A19383E}"/>
              </a:ext>
            </a:extLst>
          </p:cNvPr>
          <p:cNvSpPr/>
          <p:nvPr/>
        </p:nvSpPr>
        <p:spPr>
          <a:xfrm>
            <a:off x="1946582" y="4099116"/>
            <a:ext cx="6192687" cy="675992"/>
          </a:xfrm>
          <a:prstGeom prst="homePlate">
            <a:avLst/>
          </a:prstGeom>
          <a:gradFill>
            <a:gsLst>
              <a:gs pos="93000">
                <a:srgbClr val="002060"/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Структура и </a:t>
            </a:r>
            <a:r>
              <a:rPr lang="ru-RU" sz="2400" dirty="0" smtClean="0">
                <a:solidFill>
                  <a:schemeClr val="bg1"/>
                </a:solidFill>
              </a:rPr>
              <a:t>стратегии </a:t>
            </a:r>
            <a:r>
              <a:rPr lang="ru-RU" sz="2400" dirty="0">
                <a:solidFill>
                  <a:schemeClr val="bg1"/>
                </a:solidFill>
              </a:rPr>
              <a:t>выполнения заданий</a:t>
            </a:r>
            <a:endParaRPr lang="en-GB" sz="24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969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5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1705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людей связаны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темой, но различаются определёнными важными моментами: отношением говорящих к теме/проблеме, их предпочтениями. Рубрика – это краткая формулировка основной мысли развёрнутого высказывания, она является ответом на вопрос, заданный интервьюируемым. Рубрика отражает основное содержание каждого высказывания. Слова из рубрики не повторяются в высказывании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в них используются синонимы, перифраз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22743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5(пример)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170579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It’s difficult.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It’s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funny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important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It’s interesting.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It’s easy.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It’s boring.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Presenter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Good afternoon. Today we have asked 5 people to give us a short interview and share their opinions about doing homework. Now we would like to present their opinions to you.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Speaker </a:t>
            </a:r>
            <a:r>
              <a:rPr 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 you ask me, I don’t like doing homework and I don’t know anyone who really enjoys it. Still, I understand that </a:t>
            </a:r>
            <a:r>
              <a:rPr lang="en-US" sz="20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to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it, so my parents never have to make me do it – I do it myself. I don’t see any other way of revising what we have learnt during the lesson, and if I don’t revise the material well enough, I quickly forget it. </a:t>
            </a:r>
            <a:r>
              <a:rPr lang="en-US" sz="20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necessary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do homework to have good academic results, so I work hard at anything my teachers set as homework.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101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490066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6-11 (</a:t>
            </a:r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 </a:t>
            </a:r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170579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6–11 – это задания повышенного уровня сложности на поиск запрашиваемой информации в прослушанном тексте и представление её в виде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несплошного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текста (таблицы). Таким образом, данное задание проверяет помимо предметных умений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метапредметное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работы с таблицами. Ответы записываются в виде одного слова из звучащего текста, числительные записываются словами. Пункты в таблице следуют в том же порядке, в каком информация представлена в тексте.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Вписать недостающую информацию, которую вы услышите при прослушивании интервью. </a:t>
            </a:r>
          </a:p>
          <a:p>
            <a:pPr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Важно! Вписать нужно одно слово без артикля или числительное прописью!</a:t>
            </a:r>
          </a:p>
          <a:p>
            <a:pPr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допускаете орфографическую ошибку при написании, ответ не засчитывается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3200" dirty="0"/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допустимы варианты ответов, например,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maths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Maths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math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Math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mathematics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Mathematics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Таким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в этом задании проверяются и орфографические навыки экзаменуемых.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200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6-11</a:t>
            </a:r>
            <a:r>
              <a:rPr lang="ru-RU" sz="360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выполнения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24078" indent="-514350">
              <a:buAutoNum type="arabicParenR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слушаем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задание! 30 сек читают, 30 сек на ознакомление, итого 1 минута.</a:t>
            </a:r>
          </a:p>
          <a:p>
            <a:pPr marL="624078" indent="-514350"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Просматриваем задание, прикидываем возможные варианты ответов.</a:t>
            </a:r>
          </a:p>
          <a:p>
            <a:pPr marL="624078" indent="-514350"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прослушивании сосредотачиваемся на той информации, которую нужно вписать.</a:t>
            </a:r>
          </a:p>
          <a:p>
            <a:pPr marL="624078" indent="-514350"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проверяем орфографию написанного.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38421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408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</a:rPr>
              <a:t>Раздел 2 Чтение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980728"/>
            <a:ext cx="8147248" cy="5026563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“Чтение” всего два задания –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(где нужно понять основную мысль прочитанного)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13-19 (где нужно вникнуть в детали).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Максимум, что ученик сможет набрать – 15 баллов, а рекомендуемое время на выполнение всего раздела – 30 минут.</a:t>
            </a:r>
          </a:p>
          <a:p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информационный поиск: необходимо определить, в каком из приведённых письменных текстов, посвящённых одной теме, содержится ответ на предложенный вопрос. Установление соответствий между вопросами и текстами, которые содержат ответ на них, позволяет оценить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учащегося предметных умений просмотрового и поискового чтения.</a:t>
            </a:r>
          </a:p>
        </p:txBody>
      </p:sp>
    </p:spTree>
    <p:extLst>
      <p:ext uri="{BB962C8B-B14F-4D97-AF65-F5344CB8AC3E}">
        <p14:creationId xmlns:p14="http://schemas.microsoft.com/office/powerpoint/2010/main" val="3176136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выполнения задания:</a:t>
            </a:r>
            <a:r>
              <a:rPr lang="ru-RU" sz="36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просмотрите все тексты, чтобы понять основную идею каждого из 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прочитать вопросы, выделить для себя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слова в каждом.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Начать читать тексты и искать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этих ключевых слов в вопросах.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нужно выбирать ответ, в котором точно уверен, а остальные – по остаточному принципу.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еще раз и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найти соответствие не одиночных слов и выражений, а основной мысли текста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вопросу.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Выбирая ответ, держите в памяти все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вопросы.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83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 Чтение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098571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13–19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оличество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утверждений, которые экзаменуемым следует отнести к категориям «верно / неверно / в тексте не сказано», составляет семь. В этих заданиях наряду с предметными умениями проверяется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умений, таких как умение понимать учебную задачу и сохранять её в процессе учебной деятельности, анализировать полученную информацию в соответствии с учебной задачей, игнорировать незнакомые слова, не существенные для понимания, выявлять дефициты информации, понимать авторский замысел, причинно-следственные связи и др. Что касается жанрово-стилистической принадлежности текстов, используемых в заданиях 13–19, то это научно-популярные, информационные и публицистические тексты.</a:t>
            </a:r>
          </a:p>
        </p:txBody>
      </p:sp>
    </p:spTree>
    <p:extLst>
      <p:ext uri="{BB962C8B-B14F-4D97-AF65-F5344CB8AC3E}">
        <p14:creationId xmlns:p14="http://schemas.microsoft.com/office/powerpoint/2010/main" val="1363135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выполнения задания:</a:t>
            </a: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прочтите инструкцию к заданию. Ознакомьтесь с заголовком текста и внимательно изучите утверждения, чтобы понять тему текста.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прочтите данный текст, выискивая и подчеркивая предложения, касающиеся каждого вопроса.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прочтения текста спросите себя: На самом ли деле то, что написано в тексте соответствует тому, что говорится в утверждении? Или говорится, что верно нечто противоположное утверждению? Или из текста мы не можем знать, верно утверждение или нет?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вариант ответа на каждый вопрос и убедитесь в том, что выбрали правильный ответ. Не ожидайте, что встретите в тексте именно те слова, которые даны в утверждениях. Правильный ответ будет заменен синонимами.</a:t>
            </a:r>
          </a:p>
          <a:p>
            <a:pPr marL="0" indent="0"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2024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3. Грамматика и лексика.</a:t>
            </a:r>
            <a:br>
              <a:rPr lang="ru-RU" sz="36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20-28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20-28 проверяют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грамматические)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распознавать и употреблять в речи изученные морфологические формы и синтаксические конструкции в коммуникативно-значимом контексте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как указывается в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Спецификации КИМ ОГЭ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 есть, во время выполнения задания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сначала выяснить, какое грамматическое правило необходимо применить в каждом случае, для этого внимательно изучив контекст, а после – поставить данное слово в правильную форму.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294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432048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80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емы </a:t>
            </a: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правила, которые </a:t>
            </a:r>
            <a:r>
              <a:rPr lang="ru-RU" sz="180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нужно </a:t>
            </a: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знать, уметь распознавать и применять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314595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начальным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cold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five o’clock. It’s interesting. It’s winter.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начальным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There + to be (There are a lot of trees in the park.)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Условные предложения реального (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Conditional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I) и нереального характера (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Conditional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II)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конструкцией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wish (</a:t>
            </a: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wish I had my own room.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Косвенная речь в утвердительных и вопросительных предложениях в настоящем и прошедшем времени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употребительные личные формы глаголов действительного залога: 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Perfect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и страдательного залога 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Passive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Passive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Passive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 существительные во множественном числе, образованные по правилу и исключения. и исчисляемые и неисчисляемые имена существительные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Местоимения: личные (в именительном и объектном падежах, а также в абсолютной форме), притяжательные, указательные, неопределённые, относительные, вопросительные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 прилагательные в положительной, сравнительной и превосходной степенях, образованные по правилу, а также исключения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Наречия в сравнительной и превосходной степенях, а также наречия, выражающие количество (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few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a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few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little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a </a:t>
            </a:r>
            <a:r>
              <a:rPr lang="ru-RU" sz="7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little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Числительные количественные, порядковые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426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404664"/>
            <a:ext cx="8682236" cy="562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124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075240" cy="108498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части Грамматика и Лексика ОГЭ по английскому </a:t>
            </a:r>
            <a:r>
              <a:rPr lang="ru-RU" sz="280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языку. </a:t>
            </a:r>
            <a:r>
              <a:rPr lang="ru-RU" sz="2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80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20-28</a:t>
            </a:r>
            <a:br>
              <a:rPr lang="ru-RU" sz="280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весь раздел 3 – Грамматика и Лексика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максимально 15 баллов. За блок заданий на грамматическое соответствие, задания 20-28 максимальное количество – 9 баллов.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каждое из заданий 20-28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по 1 баллу за каждый правильный ответ – то есть, все слова или фразы должны быть написаны полностью верно, без ошибок не только в грамматической форме, но и в орфографии. Ответы также должны быть записаны в бланк по правилам: без пробелов, одна буква – одна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клеточка. Преобразованные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вам нужно будет записать в бланк ответов без пробелов (например, если ответ в задании 21 – 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в бланк ответов вы записываете в строке 21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HAVEWON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712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64807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</a:t>
            </a: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части Грамматика и Лексика ОГЭ по английскому </a:t>
            </a:r>
            <a:r>
              <a:rPr lang="ru-RU" sz="180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языку. </a:t>
            </a: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20-28</a:t>
            </a:r>
            <a:b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620688"/>
            <a:ext cx="8507288" cy="5760640"/>
          </a:xfrm>
        </p:spPr>
        <p:txBody>
          <a:bodyPr>
            <a:noAutofit/>
          </a:bodyPr>
          <a:lstStyle/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Всю часть Грамматика и Лексика ОГЭ (задания 20-28 и 29-34) рекомендуется выполнить на экзамене за 30 минут – за это время нужно, в том числе, переписать ответы в бланк.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Приступая к выполнению первого задания раздела 3, внимательно прочтите предложение, относящееся к заданию 20. Подумайте, как можно преобразовать данное слово, обратите внимание на текст вокруг пробела – там могут быть подсказки в виде временных маркеров, артиклей и прочего. Но прежде всего, вам нужно определить часть речи данного слова. От части речи зависят способы изменения слова: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слово – </a:t>
            </a:r>
            <a:r>
              <a:rPr lang="ru-RU" sz="18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</a:t>
            </a:r>
            <a:r>
              <a:rPr lang="ru-RU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-Обратите внимание на временные маркеры (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never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tomorrow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др.) – они помогут вам определить время, которое нужно применить.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Выясните по контексту, какое действие отражает глагол: законченное или незаконченное, длительное, повторяющееся – это вам также поможет определить время.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предложение сложное, то обратите внимание на связь двух частей предложения (их могут связывать такие слова, как 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др.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это даст вам подсказку, какое время должно быть в части предложения с пропуском. Также обращайте внимание на условные предложения (с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на последовательность действий (когда все действия, идущие друг за другом, освещаются в одном времени)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630075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выполнения части Грамматика и Лексика ОГЭ по английскому языку. Задания 20-28</a:t>
            </a:r>
            <a:r>
              <a:rPr lang="ru-RU" sz="2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выяснили, что данный глагол нужно преобразовать по правилам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Perfect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обратите внимание на подлежащее, его лицо и число.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Изучите контекст, чтобы понять, объект, к которому относится глагол, совершает действие сам или же действие совершается над ним кем-то другим – это поможет вам определить, нужен действительный или страдательный залог.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Предшествующие слова (некоторые глагол, такие как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stop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существительные и др.), стоящие до пропуска, могут указывать на необходимость использования герундия или причастия I (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talk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т.д.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Обращайте внимание на прямую речь или косвенную речь и правила её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667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73616" cy="72008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</a:t>
            </a: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части Грамматика и Лексика ОГЭ по английскому языку. Задания 20-28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098571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данное слово – </a:t>
            </a:r>
            <a:r>
              <a:rPr lang="ru-RU" sz="80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существительное:</a:t>
            </a:r>
            <a:r>
              <a:rPr lang="ru-RU" sz="8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-Посмотрите на артикли до пропуска и на относящийся к существительному глагол (его форму, свидетельствующую о лице и числе самого существительного на месте пропуска) – так вы узнаете число (единственное / множественное)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Изучив предложение, выясните, требуется ли притяжательное существительное, и в каком оно должно быть числе 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girl's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или 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girls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brother's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или 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brothers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т.д.)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выяснили, что требуется изменить число данного существительного, проанализируйте, исчисляемое или неисчисляемое оно 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cheese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milk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не исключение ли оно 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woman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women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убедитесь, что правильно пишите множественную форму 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leaf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leaves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данное слово – </a:t>
            </a:r>
            <a:r>
              <a:rPr lang="ru-RU" sz="80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личное местоимение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Изучив контекст, подумайте, как его преобразовать:</a:t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-Используя косвенный падеж 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-Используя притяжательное местоимение 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 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mine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yours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theirs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-Используя возвратное или усилительное местоимение 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itself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myself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yourself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themselves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217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6207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</a:t>
            </a: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части Грамматика и Лексика ОГЭ по английскому языку. Задания 20-28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18457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данное слово </a:t>
            </a:r>
            <a:r>
              <a:rPr lang="ru-RU" sz="80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прилагательное или наречие</a:t>
            </a:r>
            <a:r>
              <a:rPr lang="ru-RU" sz="8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8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артиклям (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 прилагательным в превосходной степени), маркерам 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др.) и контексту определить, требуется сравнительная 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better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colder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faster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или превосходная 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coldest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fastest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степень.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Преобразуя прилагательное в сравнительную или превосходную степень, помните о существовании исключений (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better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bad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worse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worst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данное слово – </a:t>
            </a:r>
            <a:r>
              <a:rPr lang="ru-RU" sz="80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числительное:</a:t>
            </a:r>
            <a:r>
              <a:rPr lang="ru-RU" sz="8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Количественное числительное вы можете преобразовать в порядковое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US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– first, two – second, three – third, four – fourth, five – fifth, ten – tenth, thirteen – thirteenth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Читая текст, не пропускайте предложения без пробелов – они тоже могут быть важны для понимания и контекста, могут помочь вам правильно преобразовать слово для предыдущего или последующего пробела.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820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3. Грамматика и лексика.</a:t>
            </a:r>
            <a:b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29-34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выполнения Заданий 29-34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пропуски в тексте предложенными словами, преобразовывая эти слова так, чтобы они "грамматически и лексически соответствовали содержанию текста". Задания относятся к базовому уровню сложности.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29-34 проверяют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лексико-грамматические навыки образования и употребления родственного слова нужной части речи с использованием аффиксации в коммуникативно-значимом контексте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как указывается в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Спецификации КИМ ОГЭ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значит, что для успешного выполнения заданий 29-34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уметь правильно применять необходимые приставки и/или суффиксы, выбирая подходящие в соответствии с контекстом.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0645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3. Грамматика и лексика.</a:t>
            </a:r>
            <a:br>
              <a:rPr lang="ru-RU" sz="2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40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29-34</a:t>
            </a: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098571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Кодификаторе ОГЭ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разработчиками приведены следующие темы и правила, которые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знать, уметь распознавать и применять: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Аффиксы глаголов: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-;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ize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ise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Аффиксы существительных: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ness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ship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sion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tion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ance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ence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ment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ity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Аффиксы прилагательных: -y,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ian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ible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able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ive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 наречий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Суффиксы числительных: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teen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Зная, что означает каждая приставок и каждый суффикс из приведённого списка, помня, с какой частью речи и как (орфографически правильно) их использовать,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 выполнить задания 29-34.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74229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35 .Электронное письмо другу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2440567"/>
            <a:ext cx="7886700" cy="312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0307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1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7638" y="1196752"/>
            <a:ext cx="8299162" cy="4810539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читаем задание и определяем «сквозную тему» - общую тему письма-стимула. Это поможет определить основной фокус задания и ответить на вопросы более точно.</a:t>
            </a:r>
          </a:p>
          <a:p>
            <a:pPr marL="109728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письме фокус на школьных предметах и обучении: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996952"/>
            <a:ext cx="8435958" cy="188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284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>
                <a:solidFill>
                  <a:schemeClr val="accent2"/>
                </a:solidFill>
                <a:latin typeface="Tahoma" charset="0"/>
              </a:rPr>
              <a:t>Шаг 2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Нумеруем вопросы. Это поможет не сбиться и не пропустить какой-то вопрос.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тоже желательно выделить, ведь о нем часто забывают.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85" y="3921670"/>
            <a:ext cx="8683299" cy="113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764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764705"/>
            <a:ext cx="7198568" cy="57606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для подготовки к ОГЭ?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496944" cy="403244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1.Прорешать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демоверсию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определения стартового уровня.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Изучить кодификатор, чтобы понимать, что проверяется в каждом задании. Дополнительно для повторения грамматики можно использовать любой справочник или учебник.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Ознакомиться с критериями оценивания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письма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устных ответов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просмотреть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методические рекомендации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для учителей. Там прописаны все нюансы.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практика, практика и ещё раз практика. В этом вам поможет только открытый банк заданий ФИПИ, так как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реальном экзамене берут именно тут.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7825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3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Пишем номер задания и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письма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обращение (запятая) и благодарность за полученное письмо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3140968"/>
            <a:ext cx="7915832" cy="164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3710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706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3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472608"/>
          </a:xfrm>
        </p:spPr>
        <p:txBody>
          <a:bodyPr>
            <a:normAutofit/>
          </a:bodyPr>
          <a:lstStyle/>
          <a:p>
            <a:pPr algn="just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обращение, благодарность за полученное письмо.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Необязательно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 можно):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извинения за то, что долго не писал / реакция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письмо-стимул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ссылка на предыдущие контакты.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36" y="3140968"/>
            <a:ext cx="7848873" cy="162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1173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3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90897" y="1988840"/>
            <a:ext cx="8229600" cy="4525963"/>
          </a:xfrm>
        </p:spPr>
        <p:txBody>
          <a:bodyPr/>
          <a:lstStyle/>
          <a:p>
            <a:r>
              <a:rPr lang="ru-RU" dirty="0"/>
              <a:t>Рамку </a:t>
            </a:r>
            <a:r>
              <a:rPr lang="ru-RU" b="1" dirty="0"/>
              <a:t>НЕ</a:t>
            </a:r>
            <a:r>
              <a:rPr lang="ru-RU" dirty="0"/>
              <a:t> переписываем, дату </a:t>
            </a:r>
            <a:r>
              <a:rPr lang="ru-RU" b="1" dirty="0"/>
              <a:t>НЕ</a:t>
            </a:r>
            <a:r>
              <a:rPr lang="ru-RU" dirty="0"/>
              <a:t> пишем: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2611999"/>
            <a:ext cx="7488833" cy="14906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587" y="4781288"/>
            <a:ext cx="5989018" cy="112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9446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4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Мостик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основной части письма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987824" y="2060848"/>
            <a:ext cx="543465" cy="7850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732" y="3717033"/>
            <a:ext cx="799174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07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5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Пишем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вопросы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(пишем именно о том, о чем спрашивают) и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(отвечаем на каждый вопрос полностью).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Отвечать на вопросы можно в любом порядке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текст должен получиться логичным и связным. Легче всего отвечать на вопросы в том порядке, в каком они даны в задании, но это необязательно.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на абзацы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 в любом из трех вариантов: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красная строка;</a:t>
            </a:r>
          </a:p>
          <a:p>
            <a:pPr marL="0" indent="0" algn="just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2) отступ строки;</a:t>
            </a:r>
          </a:p>
          <a:p>
            <a:pPr marL="0" indent="0" algn="just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3) 1+ 2 (и красная строка, и отступ).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75184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5: ответы на вопросы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3346" y="1825625"/>
            <a:ext cx="735730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8872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6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Надежда на последующие контакты: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Извинение / объяснение, почему заканчиваешь письмо, является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НЕОБЯЗАТЕЛЬНЫМ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их отсутствие балл не снижается.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987824" y="1988840"/>
            <a:ext cx="625454" cy="8461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062" y="2774517"/>
            <a:ext cx="6581876" cy="130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0017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7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Завершающая фраза (с запятой) и подпись (только имя без точки):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907704" y="2420888"/>
            <a:ext cx="677214" cy="8655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012" y="3573016"/>
            <a:ext cx="8070279" cy="163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330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8.Перечитываем письмо, исправляем ошибки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5072" y="1825625"/>
            <a:ext cx="603385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2818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Рисунок 1" descr="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571" y="2492896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0800000" flipV="1">
            <a:off x="467543" y="3938573"/>
            <a:ext cx="860388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3" y="274638"/>
            <a:ext cx="8219256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 письмо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7543" y="836712"/>
            <a:ext cx="8229600" cy="5184576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Выполнение задания 35 (электронное письмо) оценивается по критериям К1–К4 (максимальное количество баллов – 10).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 получении экзаменуемым 0 баллов по критерию «Решение коммуникативной задачи» ответ на задание 35 по всем критериям оценивается 0 баллов.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Если объём письма менее 90 слов, то ответ на задание оценивается 0 баллов по всем критериям. Если объём более 132 слов, то проверке подлежат только 120 слов, т.е. та часть электронного письма, которая соответствует требуемому объёму.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 определении соответствия объёма представленной работы требованиям считаются все слова, с первого слова по последнее, включая вспомогательные глаголы, предлоги, артикли, частицы. В электронном письме обращение и подпись также подлежат подсчёту.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 этом: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стяжённые (краткие) формы (например,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I’ve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doesn’t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wasn’t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считаются как одно слово;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числительные, выраженные цифрами (например, 5, 29, 2010, 123 204), считаются как одно слово;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числительные, выраженные словами (например,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twenty-one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считаются как одно слово;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сложные слова (например,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pop-singer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English-speaking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thirty-two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считаются как одно слово;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сокращения (например, UK, e-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TV) считаются как одно слово.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06526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414592" cy="72007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ОГЭ по английскому языку</a:t>
            </a:r>
            <a:endParaRPr lang="ru-RU" sz="3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848872" cy="3528392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Экзаменационная работа состоит из двух частей: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-письменной 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лексико-грамматические навыки 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письменная речь(электронное письмо)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</a:p>
          <a:p>
            <a:pPr algn="l"/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(раздел 5, содержащий задания по говорению).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вслух небольшого текста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научно-популярного характера,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2.участие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условном 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диалоге-расспросе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3.создание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тематического </a:t>
            </a: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монологического высказывания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вербальными опорами.</a:t>
            </a:r>
          </a:p>
        </p:txBody>
      </p:sp>
    </p:spTree>
    <p:extLst>
      <p:ext uri="{BB962C8B-B14F-4D97-AF65-F5344CB8AC3E}">
        <p14:creationId xmlns:p14="http://schemas.microsoft.com/office/powerpoint/2010/main" val="26147998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 письмо по чек-листу=схеме оценивания экспертов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0443" y="1825625"/>
            <a:ext cx="572311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4588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задаваемые вопросы и мифы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?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средств логической связи необходимо использовать в письме? → Количество средств логической связи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регламентировано; самое главное - связный и логичный текст, а не количество вводных слов/фраз.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«Нужно начинать ответ на каждый вопрос с вводной фразы/вводного слова.» →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Письмо - это текст, а не три ответа на три вопроса, поэтому важно, чтобы ответы на вопросы объединялись в единый текст, а не распадались на три ответа на вопросы.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1801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задаваемые вопросы и мифы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«Нужно использовать сложную лексику» / «Нельзя использовать сложную лексику» →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Достаточно лексики базового уровня (А2). За сложную лексику баллы не снижаются.</a:t>
            </a:r>
          </a:p>
          <a:p>
            <a:pPr marL="0" indent="0" algn="just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«За формальную лексику снижают баллы». →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эл. письме с точки зрения стиля лексика не оценивается. По стилю оцениваются обращение, завершающая фраза и подпись.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3926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задаваемые вопросы и мифы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В каком порядке нужно отвечать на вопросы? →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любом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Самый простой вариант - в том порядке, в котором вопросы даны в письме-стимуле. Но можно отвечать на вопросы в том порядке, который вам кажется логичным.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Нужно / можно задавать вопросы другу в своем эл. письме? →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нужно: в задании нет такого требования. Теоретически задать их можно, но будет превышен допустимый объем слов.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9023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57606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Примеры выражения благодарности за полученное письмо и/или выражения положительных эмоций от его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получения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Thanks for your recent email.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Thanks for your message.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Thanks for writing to me. I was very glad to hear from you again.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I’m always glad to get messages from you.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Thanks for your message. I was very glad to hear from you again.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Thanks for writing to me. I’m always glad to get messages from you.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6290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Примеры выражения надежды на последующие контакты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Write back soon.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Hope to hear from you soon.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Please, write to me soon.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127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Ряд рекомендуемых форм обращения3 (обращение пишется слева, на отдельной строке )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Dear Ben,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Hello Ben,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 Ben, Ben,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Hi,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Hello again!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 there!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восклицательный знак возможен только в приветствии без имени, если же дается имя, то восклицательный знак в английском языке, в отличие от русского, не используется – это ошибка</a:t>
            </a:r>
          </a:p>
        </p:txBody>
      </p:sp>
    </p:spTree>
    <p:extLst>
      <p:ext uri="{BB962C8B-B14F-4D97-AF65-F5344CB8AC3E}">
        <p14:creationId xmlns:p14="http://schemas.microsoft.com/office/powerpoint/2010/main" val="24425815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Примеры завершающих фраз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Best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wishes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best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Yours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завершение следует поставить подпись автора – только имя (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 отдельной строке слева, под завершающей фразой, без точки)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Masha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Alex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64862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itchFamily="18" charset="0"/>
              </a:rPr>
              <a:t>Раздел «Говорение»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Устная часть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состоит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следующих заданий: 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вслух текста (задание 1) </a:t>
            </a:r>
          </a:p>
          <a:p>
            <a:pPr algn="just">
              <a:buNone/>
            </a:pP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участие в условном диалоге расспросе (задание 2) </a:t>
            </a:r>
          </a:p>
          <a:p>
            <a:pPr algn="just">
              <a:buNone/>
            </a:pP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-построение устного связного монологического высказывания с вербальными опорами (задание 3).</a:t>
            </a:r>
          </a:p>
        </p:txBody>
      </p:sp>
    </p:spTree>
    <p:extLst>
      <p:ext uri="{BB962C8B-B14F-4D97-AF65-F5344CB8AC3E}">
        <p14:creationId xmlns:p14="http://schemas.microsoft.com/office/powerpoint/2010/main" val="15053550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Задание 1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Данное задание нацелено на контроль навыков техники чтения. Понимание участником ОГЭ содержания читаемого текста определяется используемой интонацией (беглостью речи,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паузацией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фразовым ударением, тоном и его движением), а также произносимыми звуками в потоке речи и словесным ударением.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78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ОГЭ по английскому языку</a:t>
            </a:r>
            <a:endParaRPr lang="ru-RU" sz="32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Всего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– 38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09728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по типу заданий: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кратким ответом – 34;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развёрнутым ответом – 4;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уровню сложности: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базового уровня – 23;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повышенного уровня – 15.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первичный балл – 68.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письменной части работы – 120 минут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выполнения устной части работы – 15 минут.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выполнения работы – 135 минут. </a:t>
            </a:r>
          </a:p>
        </p:txBody>
      </p:sp>
    </p:spTree>
    <p:extLst>
      <p:ext uri="{BB962C8B-B14F-4D97-AF65-F5344CB8AC3E}">
        <p14:creationId xmlns:p14="http://schemas.microsoft.com/office/powerpoint/2010/main" val="36017684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выполнения задания 1 (Чтение текста вслух) – максимум 2 балла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68863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воспринимается легко: необоснованные паузы отсутствуют; фразовое ударение и интонационные контуры, произношение слов практически без нарушений нормы; допускается не более пяти фонетических ошибок, в том числе одна-две ошибки, искажающие смысл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воспринимается достаточно легко, однако присутствуют необоснованные паузы; фразовое ударение и интонационные контуры практически без нарушений нормы; допускается не более семи фонетических ошибок, в том числе три ошибки, искажающие смысл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0 -Речь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воспринимается с трудом из-за значительного количества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неестественных пауз, запинок, неверной расстановки ударений и ошибок в произношении слов, ИЛИ допущено более семи фонетических ошибок, ИЛИ сделано четыре и более фонетические ошибки, искажающие смысл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что: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все слова прочитали правильно, но постоянно запинались и делали необоснованные паузы,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не получите ни одного балла.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допустили больше 7 ошибок в произношении, даже если они не искажают смысл, вы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получите ни одного балла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допустили меньше 7 ошибок, но 4 из них — это ошибки, искажающие смысл, вы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получите ни одного балла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04760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Задание 2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Участнику ОГЭ предлагается принять участие в телефонном опросе по определенной теме и ответить на шесть заданных вопросов. В ходе выполнения этого задания участник ОГЭ должен продемонстрировать следующие умения диалогической речи: </a:t>
            </a:r>
          </a:p>
          <a:p>
            <a:pPr algn="just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сообщать запрашиваемую информацию, отвечая на вопросы разных видов;</a:t>
            </a:r>
          </a:p>
          <a:p>
            <a:pPr algn="just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выражать свое мнение / отношение к теме обсуждения;</a:t>
            </a:r>
          </a:p>
          <a:p>
            <a:pPr algn="just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точно и правильно употреблять языковые средства оформления высказывания.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9626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выполнения задания </a:t>
            </a:r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(Условный диалог-расспрос) – максимум 6 баллов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itchFamily="18" charset="0"/>
              </a:rPr>
              <a:t>Ответ на каждый вопрос оценивается по шкале 0–1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баллов.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 полный ответ на поставленный вопрос; допущенные отдельные фонетические, лексические и грамматические погрешности не затрудняют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вопрос не дан, ИЛИ ответ не соответствует заданному вопросу, ИЛИ ответ дан в виде слова или словосочетания, И/ИЛИ допущены фонетические и лексические и грамматические ошибки, препятствующие пониманию ответа</a:t>
            </a:r>
          </a:p>
        </p:txBody>
      </p:sp>
    </p:spTree>
    <p:extLst>
      <p:ext uri="{BB962C8B-B14F-4D97-AF65-F5344CB8AC3E}">
        <p14:creationId xmlns:p14="http://schemas.microsoft.com/office/powerpoint/2010/main" val="24749225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Задание 3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задании 3 на контроль выносятся следующие умения монологической речи:</a:t>
            </a:r>
          </a:p>
          <a:p>
            <a:pPr algn="just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строить монологическое высказывание в заданном объеме в контексте коммуникативной задачи в различных стандартных ситуациях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социально-бытовой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социально-культурной и социально-трудовой сфер общения c опорой на план, представленный в виде косвенных вопросов;</a:t>
            </a:r>
          </a:p>
          <a:p>
            <a:pPr algn="just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логично и связно строить монологическое выказывание;</a:t>
            </a:r>
          </a:p>
          <a:p>
            <a:pPr algn="just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точно и правильно употреблять языковые средства оформления монологического высказывания.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07235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7780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задания 3</a:t>
            </a:r>
            <a:endParaRPr lang="ru-RU" sz="3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24744"/>
            <a:ext cx="8363272" cy="4882547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 «Тематическое монологическое высказывание» оценивается по трем критериям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решение коммуникативной задачи (максимальный балл – 3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организация высказывания (максимальный балл – 2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языковое оформление речи (максимальный балл – 2). </a:t>
            </a:r>
            <a:endParaRPr lang="ru-RU" sz="20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критерием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коммуникативной задачи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и точное самостоятельное раскрытие содержания в соответствии с ситуацией общения, указанной в задании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аргументировать свое мнение;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 отношение к теме высказывания;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высказывания объему, определенному в задании. Во время выполнения задания 3 участник ОГЭ должен полно и развернуто раскрыть все аспекты (пункты), указанные в задании. Под полным и развернутым ответом понимается точный и развернутый в нескольких предложениях ответ на каждый пункт плана.</a:t>
            </a:r>
          </a:p>
        </p:txBody>
      </p:sp>
    </p:spTree>
    <p:extLst>
      <p:ext uri="{BB962C8B-B14F-4D97-AF65-F5344CB8AC3E}">
        <p14:creationId xmlns:p14="http://schemas.microsoft.com/office/powerpoint/2010/main" val="38911889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задания 3</a:t>
            </a:r>
            <a:endParaRPr lang="ru-RU" sz="36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Немаловажен также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высказывания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для получения максимального балла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критерию решение коммуникативной задачи монологическое высказывание участника ОГЭ должно содержать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10–12 фраз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</a:t>
            </a:r>
            <a:r>
              <a:rPr lang="ru-RU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баллов требуемый объем – </a:t>
            </a:r>
            <a:r>
              <a:rPr lang="ru-RU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8–9 фраз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Минимальное количество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фраз для получения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балла по данному критерию –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Особенностью оценивания заданий 3 является то, что при получении экзаменуемым 0 баллов по критерию решение коммуникативной задачи все задание оценивается в 0 баллов.</a:t>
            </a:r>
          </a:p>
        </p:txBody>
      </p:sp>
    </p:spTree>
    <p:extLst>
      <p:ext uri="{BB962C8B-B14F-4D97-AF65-F5344CB8AC3E}">
        <p14:creationId xmlns:p14="http://schemas.microsoft.com/office/powerpoint/2010/main" val="11652976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8085584" cy="7200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задания 3</a:t>
            </a:r>
            <a:endParaRPr lang="ru-RU" sz="36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170579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организация высказывания оценивает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логичность и связность высказывания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обеспечиваются правильным использованием языковых средств передачи логической связи между отдельными частями высказывания (союзы, вводные слова, местоимения и т.п.);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композицию высказывания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наличие вступления, основной части (в соответствии с аспектами задания), заключения (монологическое высказывание не должно заканчиваться на середине фразы).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оценивании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языкового оформления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речи учитывается: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использованных лексических единиц и грамматических структур поставленной коммуникативной задаче;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правильность оформления лексических словосочетаний,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используемой лексики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и правильность используемых грамматических средств,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норм произношения английского языка: звуки в потоке речи, соблюдение ударения и норм интонационного оформления речи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4405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ВЫПОЛНЕНИЯ ЗАДАНИЙ ПО ГОВОРЕНИЮ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небольшого текста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научно-популярного характера: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прочитать текст задания про себя, обращая внимание на условия задания: 1,5 минуты на подготовку к ответу (знакомство с текстом) и не более 2 минут на чтение текста вслух;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просмотреть текст и выделить синтагмы в длинных предложениях, трудные для произношения слова;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интонацию различных типов коммуникативных предложений;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текст шепотом, а потом вслух, обращая внимание на слитность и беглость речи.</a:t>
            </a:r>
          </a:p>
        </p:txBody>
      </p:sp>
    </p:spTree>
    <p:extLst>
      <p:ext uri="{BB962C8B-B14F-4D97-AF65-F5344CB8AC3E}">
        <p14:creationId xmlns:p14="http://schemas.microsoft.com/office/powerpoint/2010/main" val="338811212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ВЫПОЛНЕНИЯ ЗАДАНИЙ ПО ГОВОРЕНИЮ</a:t>
            </a:r>
            <a:endParaRPr lang="ru-RU" sz="2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Условный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диалог-расспрос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текст задания про себя, обращая особое внимание на условия задания: количество вопросов (6 вопросов) и время ответа (40 секунд);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давать полные и точные ответы на заданные вопросы, при необходимости используя аргументацию и выражая свое отношение к предмету речи;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лексические единицы и грамматические структуры, соответствующие коммуникативной задаче и сложности задания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50583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274042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ВЫПОЛНЕНИЯ ЗАДАНИЙ ПО ГОВОРЕНИЮ</a:t>
            </a:r>
            <a:endParaRPr lang="ru-RU" sz="1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620688"/>
            <a:ext cx="8352928" cy="6120680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монологическое высказывание </a:t>
            </a:r>
            <a:endParaRPr lang="ru-RU" sz="20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прочитать текст задания, обращая особое внимание на условия задания: четыре аспекта, которые необходимо раскрыть, время на подготовку к ответу (1,5 минуты) и время ответа (не более 2 минут);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монологическое высказывание: вступление (о чем будете говорить), основную часть (раскрытие четырех аспектов задания), заключение (подведение итога сказанному, выражение своего мнения). Во время ответа необходимо: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начать с общего представления темы;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содержание четырех аспектов задания;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давать развернутую аргументацию, если в одном из аспектов задания есть “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стараться не давать избыточную информацию, которая не обозначена в пунктах;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лексические единицы и грамматические структуры, соответствующие коммуникативной задаче и сложности задания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подвести итог, обобщив сказанное в основной части высказывания и выразив своё отношение к теме. </a:t>
            </a:r>
          </a:p>
        </p:txBody>
      </p:sp>
    </p:spTree>
    <p:extLst>
      <p:ext uri="{BB962C8B-B14F-4D97-AF65-F5344CB8AC3E}">
        <p14:creationId xmlns:p14="http://schemas.microsoft.com/office/powerpoint/2010/main" val="201933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>
            <a:noAutofit/>
          </a:bodyPr>
          <a:lstStyle/>
          <a:p>
            <a:r>
              <a:rPr lang="ru-RU" sz="3600" b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</a:t>
            </a:r>
            <a:br>
              <a:rPr lang="ru-RU" sz="3600" b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026563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Выполнив на максимальный балл все 38 заданий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английскому языку 9-калссник может набрать суммарно 68 ПБ, из них: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ПБ – за 1 ч.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ПБ – за 2 ч. (чтение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ПБ – за 3 ч. (грамматика и лексика);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ПБ – за 4 ч. (письмо);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ПБ – за 5 ч. (говорение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 до 28 баллов — не сдал — оценка 2</a:t>
            </a:r>
          </a:p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29 до 45 баллов — удовлетворительно — оценка 3</a:t>
            </a:r>
          </a:p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46 до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 — хорошо — оценка 4</a:t>
            </a:r>
          </a:p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 — отлично — оценка 5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5876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к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ОГЭ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определяющие структуру и содержание КИМ ОГЭ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2024-2025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открытый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банк заданий ОГЭ;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етодические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и методические материалы для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экспертов: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https://fipi.ru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https://injaz9.ru/</a:t>
            </a:r>
            <a:r>
              <a:rPr lang="ru-RU" sz="2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портал Основного Государственного Экзамена ОГЭ (ГИА9)</a:t>
            </a:r>
          </a:p>
          <a:p>
            <a:endParaRPr lang="ru-RU" sz="32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185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 </a:t>
            </a:r>
            <a:r>
              <a:rPr lang="ru-RU" sz="3600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информация: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1-4 (от 0 до 4 баллов)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5 (от 0 до 5 баллов)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6-11 (от 0 до 6 баллов)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 максимум 15 баллов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выполнения (рекомендуемое) – 30 мин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559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1-4 </a:t>
            </a:r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 балла)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836712"/>
            <a:ext cx="8435280" cy="5616624"/>
          </a:xfrm>
        </p:spPr>
        <p:txBody>
          <a:bodyPr>
            <a:noAutofit/>
          </a:bodyPr>
          <a:lstStyle/>
          <a:p>
            <a:r>
              <a:rPr lang="ru-RU" sz="2000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информация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коротких текста на общее понимание услышанного (2 монолога, 2 диалога), которые нужно прослушать и выбрать правильный вариант продолжения предложения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choice)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выполнения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НЕ слушаем задание, оно нам знакомо! Используем это время для изучения предложений и вариантов ответов. 30 сек читают задание, 30 сек на подготовку, итого 1 минута!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При прочтении предложений пытаемся предположить,  о чем текст. Игнорируем незнакомую лексику!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отметить, что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аудиотекстах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упоминаются все три опции, данные в ответах. Цель задания – не механическое опознание одного слова из ответа в звучащем тексте. Задание проверяет понимание текста, а не исключительно фонетическое восприятие слов. То есть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дистракторы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(варианты предлагаемых ответов, которые являются неверными и отвлекают внимание экзаменуемого от правильного ответа) обязательно упоминаются в звучащем тексте. </a:t>
            </a:r>
          </a:p>
        </p:txBody>
      </p:sp>
    </p:spTree>
    <p:extLst>
      <p:ext uri="{BB962C8B-B14F-4D97-AF65-F5344CB8AC3E}">
        <p14:creationId xmlns:p14="http://schemas.microsoft.com/office/powerpoint/2010/main" val="1008877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408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5 (</a:t>
            </a:r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5баллов)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098571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информация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Слушаем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высказываний разных людей на одну и ту же тему (музыка, хобби, еда, учеба и т.д.). Выбираем одно из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утверждений, наиболее точно передающее главную мысль говорящего.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утверждение лишнее!</a:t>
            </a:r>
          </a:p>
          <a:p>
            <a:pPr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одному баллу за каждый правильный ответ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выполнения:</a:t>
            </a:r>
          </a:p>
          <a:p>
            <a:pPr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НЕ слушаем задание, используем это время для просмотра задания</a:t>
            </a:r>
          </a:p>
          <a:p>
            <a:pPr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Постарайтесь вспомнить синонимы слов, представленных в заголовках. В тексте они не употребляются на прямую.</a:t>
            </a:r>
          </a:p>
          <a:p>
            <a:pPr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3)При прослушивании сосредоточьтесь именно на том, чтобы услышать синонимы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006482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</TotalTime>
  <Words>3516</Words>
  <Application>Microsoft Office PowerPoint</Application>
  <PresentationFormat>Экран (4:3)</PresentationFormat>
  <Paragraphs>314</Paragraphs>
  <Slides>60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6" baseType="lpstr">
      <vt:lpstr>Arial</vt:lpstr>
      <vt:lpstr>Calibri</vt:lpstr>
      <vt:lpstr>Calibri Light</vt:lpstr>
      <vt:lpstr>Tahoma</vt:lpstr>
      <vt:lpstr>Times New Roman</vt:lpstr>
      <vt:lpstr>Тема Office</vt:lpstr>
      <vt:lpstr>  ОГЭ. Английский язык. </vt:lpstr>
      <vt:lpstr>Презентация PowerPoint</vt:lpstr>
      <vt:lpstr>ЧТО нужно для подготовки к ОГЭ? </vt:lpstr>
      <vt:lpstr>Структура ОГЭ по английскому языку</vt:lpstr>
      <vt:lpstr>Структура ОГЭ по английскому языку</vt:lpstr>
      <vt:lpstr>Оценивание </vt:lpstr>
      <vt:lpstr>Раздел 1 Аудирование</vt:lpstr>
      <vt:lpstr>Задание 1-4 (4 балла)</vt:lpstr>
      <vt:lpstr>Задание 5 (5баллов)</vt:lpstr>
      <vt:lpstr>Задание 5</vt:lpstr>
      <vt:lpstr>Задание 5(пример)</vt:lpstr>
      <vt:lpstr>Задание 6-11 (6 баллов )</vt:lpstr>
      <vt:lpstr>Задание 6-11 </vt:lpstr>
      <vt:lpstr>Раздел 2 Чтение</vt:lpstr>
      <vt:lpstr>Стратегия выполнения задания: </vt:lpstr>
      <vt:lpstr>Раздел 2 Чтение</vt:lpstr>
      <vt:lpstr>Стратегия выполнения задания: </vt:lpstr>
      <vt:lpstr>Раздел 3. Грамматика и лексика. Задания 20-28</vt:lpstr>
      <vt:lpstr>Темы и правила, которые  нужно знать, уметь распознавать и применять: </vt:lpstr>
      <vt:lpstr>Критерии оценивания части Грамматика и Лексика ОГЭ по английскому языку. Задания 20-28 </vt:lpstr>
      <vt:lpstr>Стратегии выполнения части Грамматика и Лексика ОГЭ по английскому языку. Задания 20-28 </vt:lpstr>
      <vt:lpstr>Стратегии выполнения части Грамматика и Лексика ОГЭ по английскому языку. Задания 20-28 </vt:lpstr>
      <vt:lpstr>Стратегии выполнения части Грамматика и Лексика ОГЭ по английскому языку. Задания 20-28</vt:lpstr>
      <vt:lpstr>Стратегии выполнения части Грамматика и Лексика ОГЭ по английскому языку. Задания 20-28</vt:lpstr>
      <vt:lpstr>Раздел 3. Грамматика и лексика. Задания 29-34</vt:lpstr>
      <vt:lpstr>Раздел 3. Грамматика и лексика. Задания 29-34</vt:lpstr>
      <vt:lpstr>Задание 35 .Электронное письмо другу</vt:lpstr>
      <vt:lpstr>Шаг 1</vt:lpstr>
      <vt:lpstr>Шаг 2</vt:lpstr>
      <vt:lpstr>Шаг 3</vt:lpstr>
      <vt:lpstr>Шаг 3</vt:lpstr>
      <vt:lpstr>Шаг 3</vt:lpstr>
      <vt:lpstr>Шаг 4</vt:lpstr>
      <vt:lpstr>Шаг 5</vt:lpstr>
      <vt:lpstr>Шаг 5: ответы на вопросы</vt:lpstr>
      <vt:lpstr>Шаг 6</vt:lpstr>
      <vt:lpstr>Шаг 7</vt:lpstr>
      <vt:lpstr>Шаг 8.Перечитываем письмо, исправляем ошибки</vt:lpstr>
      <vt:lpstr>Проверяем письмо</vt:lpstr>
      <vt:lpstr>Проверяем письмо по чек-листу=схеме оценивания экспертов</vt:lpstr>
      <vt:lpstr>Часто задаваемые вопросы и мифы </vt:lpstr>
      <vt:lpstr>Часто задаваемые вопросы и мифы </vt:lpstr>
      <vt:lpstr>Часто задаваемые вопросы и мифы </vt:lpstr>
      <vt:lpstr>Примеры выражения благодарности за полученное письмо и/или выражения положительных эмоций от его получения </vt:lpstr>
      <vt:lpstr>Примеры выражения надежды на последующие контакты</vt:lpstr>
      <vt:lpstr>Ряд рекомендуемых форм обращения3 (обращение пишется слева, на отдельной строке )</vt:lpstr>
      <vt:lpstr>Примеры завершающих фраз</vt:lpstr>
      <vt:lpstr>Раздел «Говорение»</vt:lpstr>
      <vt:lpstr>Задание 1</vt:lpstr>
      <vt:lpstr>Критерии оценивания выполнения задания 1 (Чтение текста вслух) – максимум 2 балла</vt:lpstr>
      <vt:lpstr>Задание 2</vt:lpstr>
      <vt:lpstr>Критерии оценивания выполнения задания 2 (Условный диалог-расспрос) – максимум 6 баллов</vt:lpstr>
      <vt:lpstr>Задание 3</vt:lpstr>
      <vt:lpstr>Критерии оценивания задания 3</vt:lpstr>
      <vt:lpstr>Критерии оценивания задания 3</vt:lpstr>
      <vt:lpstr>Критерии оценивания задания 3</vt:lpstr>
      <vt:lpstr>СТРАТЕГИИ ВЫПОЛНЕНИЯ ЗАДАНИЙ ПО ГОВОРЕНИЮ</vt:lpstr>
      <vt:lpstr>СТРАТЕГИИ ВЫПОЛНЕНИЯ ЗАДАНИЙ ПО ГОВОРЕНИЮ</vt:lpstr>
      <vt:lpstr>СТРАТЕГИИ ВЫПОЛНЕНИЯ ЗАДАНИЙ ПО ГОВОРЕНИЮ</vt:lpstr>
      <vt:lpstr>Методическая помощь при подготовке к ОГЭ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язык. ОГЭ 2023. Сруктура и стратегии подготовки</dc:title>
  <dc:creator>admin12</dc:creator>
  <cp:lastModifiedBy>Admin</cp:lastModifiedBy>
  <cp:revision>67</cp:revision>
  <dcterms:created xsi:type="dcterms:W3CDTF">2022-11-16T15:55:57Z</dcterms:created>
  <dcterms:modified xsi:type="dcterms:W3CDTF">2025-03-25T19:00:51Z</dcterms:modified>
</cp:coreProperties>
</file>