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77" r:id="rId8"/>
    <p:sldId id="266" r:id="rId9"/>
    <p:sldId id="267" r:id="rId10"/>
    <p:sldId id="284" r:id="rId11"/>
    <p:sldId id="283" r:id="rId12"/>
    <p:sldId id="278" r:id="rId13"/>
    <p:sldId id="279" r:id="rId14"/>
    <p:sldId id="280" r:id="rId15"/>
    <p:sldId id="281" r:id="rId16"/>
    <p:sldId id="282" r:id="rId17"/>
    <p:sldId id="285" r:id="rId18"/>
    <p:sldId id="287" r:id="rId19"/>
    <p:sldId id="288" r:id="rId20"/>
    <p:sldId id="289" r:id="rId21"/>
    <p:sldId id="286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Неро</c:v>
                </c:pt>
                <c:pt idx="1">
                  <c:v>Рюмники</c:v>
                </c:pt>
                <c:pt idx="2">
                  <c:v>Чашницы</c:v>
                </c:pt>
                <c:pt idx="3">
                  <c:v>Плещеево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6</c:v>
                </c:pt>
                <c:pt idx="2">
                  <c:v>4</c:v>
                </c:pt>
                <c:pt idx="3">
                  <c:v>9</c:v>
                </c:pt>
              </c:numCache>
            </c:numRef>
          </c:val>
        </c:ser>
        <c:shape val="cylinder"/>
        <c:axId val="113003520"/>
        <c:axId val="113013504"/>
        <c:axId val="0"/>
      </c:bar3DChart>
      <c:catAx>
        <c:axId val="113003520"/>
        <c:scaling>
          <c:orientation val="minMax"/>
        </c:scaling>
        <c:axPos val="b"/>
        <c:tickLblPos val="nextTo"/>
        <c:crossAx val="113013504"/>
        <c:crosses val="autoZero"/>
        <c:auto val="1"/>
        <c:lblAlgn val="ctr"/>
        <c:lblOffset val="100"/>
      </c:catAx>
      <c:valAx>
        <c:axId val="113013504"/>
        <c:scaling>
          <c:orientation val="minMax"/>
        </c:scaling>
        <c:axPos val="l"/>
        <c:majorGridlines/>
        <c:numFmt formatCode="General" sourceLinked="1"/>
        <c:tickLblPos val="nextTo"/>
        <c:crossAx val="11300352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5B0B9-0387-49CB-A6BE-3B9DD1B6F3BE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2E138-346E-4288-98B4-D30E440B6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Glyazhu_v_ozera_sinie_-_Glyazhu_v_ozera_sinie.mp3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4turista.ru/node/170" TargetMode="External"/><Relationship Id="rId2" Type="http://schemas.openxmlformats.org/officeDocument/2006/relationships/hyperlink" Target="http://anatol-lawrow.narod.ru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785817"/>
          </a:xfrm>
        </p:spPr>
        <p:txBody>
          <a:bodyPr>
            <a:no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b="1" dirty="0" smtClean="0"/>
              <a:t>МОУ </a:t>
            </a:r>
            <a:r>
              <a:rPr lang="ru-RU" sz="2800" b="1" dirty="0"/>
              <a:t>Петровская СОШ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500174"/>
            <a:ext cx="7929618" cy="5143536"/>
          </a:xfrm>
        </p:spPr>
        <p:txBody>
          <a:bodyPr/>
          <a:lstStyle/>
          <a:p>
            <a:r>
              <a:rPr lang="ru-RU" sz="3600" b="1" dirty="0">
                <a:solidFill>
                  <a:schemeClr val="tx1"/>
                </a:solidFill>
                <a:hlinkClick r:id="rId2" action="ppaction://hlinkfile"/>
              </a:rPr>
              <a:t>Проект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ru-RU" sz="36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«Голубые глаза» моего края</a:t>
            </a:r>
            <a:endParaRPr lang="ru-RU" sz="3600" b="1" dirty="0">
              <a:solidFill>
                <a:srgbClr val="C00000"/>
              </a:solidFill>
            </a:endParaRPr>
          </a:p>
          <a:p>
            <a:r>
              <a:rPr lang="ru-RU" sz="3600" b="1" dirty="0" smtClean="0">
                <a:solidFill>
                  <a:srgbClr val="C00000"/>
                </a:solidFill>
              </a:rPr>
              <a:t> </a:t>
            </a:r>
          </a:p>
          <a:p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      Автор </a:t>
            </a:r>
            <a:r>
              <a:rPr lang="ru-RU" sz="2000" b="1" dirty="0">
                <a:solidFill>
                  <a:schemeClr val="tx1"/>
                </a:solidFill>
              </a:rPr>
              <a:t>проекта</a:t>
            </a:r>
            <a:r>
              <a:rPr lang="ru-RU" sz="2000" b="1" dirty="0" smtClean="0">
                <a:solidFill>
                  <a:schemeClr val="tx1"/>
                </a:solidFill>
              </a:rPr>
              <a:t>:</a:t>
            </a:r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2000" b="1" dirty="0">
                <a:solidFill>
                  <a:schemeClr val="tx1"/>
                </a:solidFill>
              </a:rPr>
              <a:t>      </a:t>
            </a:r>
            <a:r>
              <a:rPr lang="ru-RU" sz="2000" b="1" dirty="0" smtClean="0">
                <a:solidFill>
                  <a:schemeClr val="tx1"/>
                </a:solidFill>
              </a:rPr>
              <a:t>                  Координатор проекта</a:t>
            </a:r>
            <a:r>
              <a:rPr lang="ru-RU" sz="2000" b="1" dirty="0" smtClean="0">
                <a:solidFill>
                  <a:schemeClr val="tx1"/>
                </a:solidFill>
              </a:rPr>
              <a:t>: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Озеро </a:t>
            </a:r>
            <a:r>
              <a:rPr lang="ru-RU" b="1" dirty="0" err="1" smtClean="0">
                <a:solidFill>
                  <a:srgbClr val="C00000"/>
                </a:solidFill>
              </a:rPr>
              <a:t>Вашутинское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7890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2000264" cy="2286016"/>
          </a:xfrm>
          <a:prstGeom prst="rect">
            <a:avLst/>
          </a:prstGeom>
          <a:noFill/>
        </p:spPr>
      </p:pic>
      <p:pic>
        <p:nvPicPr>
          <p:cNvPr id="37891" name="Picture 3" descr="C:\Documents and Settings\Хозяин\Рабочий стол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7" y="2690813"/>
            <a:ext cx="6572296" cy="366714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714612" y="1214422"/>
            <a:ext cx="6000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Находится в 15-20 км от Петровска по направлению в сторону Москвы</a:t>
            </a:r>
          </a:p>
          <a:p>
            <a:r>
              <a:rPr lang="ru-RU" sz="1600" b="1" dirty="0" smtClean="0"/>
              <a:t>Размер: 2 км в длину, 1 км в ширину</a:t>
            </a:r>
          </a:p>
          <a:p>
            <a:r>
              <a:rPr lang="ru-RU" sz="1600" b="1" dirty="0" smtClean="0"/>
              <a:t>Площадь акватории – 272 га, глубина достигает до 3,5 метров </a:t>
            </a:r>
          </a:p>
          <a:p>
            <a:r>
              <a:rPr lang="ru-RU" sz="1600" b="1" dirty="0" smtClean="0"/>
              <a:t>Каменка - единственная водная артерия, связывающая </a:t>
            </a:r>
            <a:r>
              <a:rPr lang="ru-RU" sz="1600" b="1" dirty="0" err="1" smtClean="0"/>
              <a:t>Вашутинское</a:t>
            </a:r>
            <a:r>
              <a:rPr lang="ru-RU" sz="1600" b="1" dirty="0" smtClean="0"/>
              <a:t> озеро с рекой Нерль 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Озеро Ловцы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6866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7"/>
            <a:ext cx="2786081" cy="2357454"/>
          </a:xfrm>
          <a:prstGeom prst="rect">
            <a:avLst/>
          </a:prstGeom>
          <a:noFill/>
        </p:spPr>
      </p:pic>
      <p:pic>
        <p:nvPicPr>
          <p:cNvPr id="36867" name="Picture 3" descr="C:\Documents and Settings\Хозяин\Рабочий стол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714620"/>
            <a:ext cx="6286544" cy="39290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1214422"/>
            <a:ext cx="53578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Площадь озера – 122 га, средняя глубина – 1 м </a:t>
            </a:r>
            <a:r>
              <a:rPr lang="ru-RU" sz="1600" dirty="0" smtClean="0"/>
              <a:t> </a:t>
            </a:r>
          </a:p>
          <a:p>
            <a:r>
              <a:rPr lang="ru-RU" sz="1600" b="1" dirty="0" smtClean="0"/>
              <a:t>Дно покрыто 1-2 метровым слоем ила.</a:t>
            </a:r>
          </a:p>
          <a:p>
            <a:r>
              <a:rPr lang="ru-RU" sz="1600" b="1" dirty="0" smtClean="0"/>
              <a:t>Из озера вытекает река </a:t>
            </a:r>
            <a:r>
              <a:rPr lang="ru-RU" sz="1600" b="1" dirty="0" err="1" smtClean="0"/>
              <a:t>Векса</a:t>
            </a:r>
            <a:r>
              <a:rPr lang="ru-RU" sz="1600" b="1" dirty="0" smtClean="0"/>
              <a:t>.</a:t>
            </a:r>
          </a:p>
          <a:p>
            <a:r>
              <a:rPr lang="ru-RU" sz="1600" b="1" dirty="0" smtClean="0"/>
              <a:t>В озере много рыбы: крупный карась, плотва, лещ, </a:t>
            </a:r>
            <a:r>
              <a:rPr lang="ru-RU" sz="1600" b="1" dirty="0" err="1" smtClean="0"/>
              <a:t>линь,уклейка</a:t>
            </a:r>
            <a:r>
              <a:rPr lang="ru-RU" sz="1600" b="1" dirty="0" smtClean="0"/>
              <a:t>, из хищников щука и окунь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Озера </a:t>
            </a:r>
            <a:r>
              <a:rPr lang="ru-RU" b="1" dirty="0" err="1" smtClean="0"/>
              <a:t>Захаро-Годеновской</a:t>
            </a:r>
            <a:r>
              <a:rPr lang="ru-RU" b="1" dirty="0" smtClean="0"/>
              <a:t>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В эту группу входят 7 озер: </a:t>
            </a:r>
            <a:r>
              <a:rPr lang="ru-RU" b="1" dirty="0" err="1" smtClean="0">
                <a:solidFill>
                  <a:srgbClr val="7030A0"/>
                </a:solidFill>
              </a:rPr>
              <a:t>Рюмниковское</a:t>
            </a:r>
            <a:r>
              <a:rPr lang="ru-RU" b="1" dirty="0" smtClean="0">
                <a:solidFill>
                  <a:srgbClr val="7030A0"/>
                </a:solidFill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</a:rPr>
              <a:t>Годеновское</a:t>
            </a:r>
            <a:r>
              <a:rPr lang="ru-RU" b="1" dirty="0" smtClean="0">
                <a:solidFill>
                  <a:srgbClr val="7030A0"/>
                </a:solidFill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</a:rPr>
              <a:t>Осоевское</a:t>
            </a:r>
            <a:r>
              <a:rPr lang="ru-RU" b="1" dirty="0" smtClean="0">
                <a:solidFill>
                  <a:srgbClr val="7030A0"/>
                </a:solidFill>
              </a:rPr>
              <a:t>,     </a:t>
            </a:r>
            <a:r>
              <a:rPr lang="ru-RU" b="1" dirty="0" err="1" smtClean="0">
                <a:solidFill>
                  <a:srgbClr val="7030A0"/>
                </a:solidFill>
              </a:rPr>
              <a:t>Чачино</a:t>
            </a:r>
            <a:r>
              <a:rPr lang="ru-RU" b="1" dirty="0" smtClean="0">
                <a:solidFill>
                  <a:srgbClr val="7030A0"/>
                </a:solidFill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</a:rPr>
              <a:t>Чашницкое</a:t>
            </a:r>
            <a:r>
              <a:rPr lang="ru-RU" b="1" dirty="0" smtClean="0">
                <a:solidFill>
                  <a:srgbClr val="7030A0"/>
                </a:solidFill>
              </a:rPr>
              <a:t>, Белое, Черное </a:t>
            </a:r>
          </a:p>
          <a:p>
            <a:pPr>
              <a:buNone/>
            </a:pPr>
            <a:r>
              <a:rPr lang="ru-RU" dirty="0" smtClean="0"/>
              <a:t>На современной карте можно увидеть лишь 2 озера: </a:t>
            </a:r>
            <a:r>
              <a:rPr lang="ru-RU" b="1" dirty="0" err="1" smtClean="0">
                <a:solidFill>
                  <a:srgbClr val="7030A0"/>
                </a:solidFill>
              </a:rPr>
              <a:t>Рюмниковское</a:t>
            </a:r>
            <a:r>
              <a:rPr lang="ru-RU" b="1" dirty="0" smtClean="0">
                <a:solidFill>
                  <a:srgbClr val="7030A0"/>
                </a:solidFill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</a:rPr>
              <a:t>Чашницкое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dirty="0" smtClean="0"/>
              <a:t>По своему происхождению эти озера относятся к </a:t>
            </a:r>
            <a:r>
              <a:rPr lang="ru-RU" b="1" dirty="0" smtClean="0"/>
              <a:t>ледниково-эрозионному типу</a:t>
            </a:r>
          </a:p>
          <a:p>
            <a:pPr>
              <a:buNone/>
            </a:pPr>
            <a:r>
              <a:rPr lang="ru-RU" dirty="0" smtClean="0"/>
              <a:t>Все эти озера были </a:t>
            </a:r>
            <a:r>
              <a:rPr lang="ru-RU" b="1" dirty="0" smtClean="0"/>
              <a:t>непроточными </a:t>
            </a:r>
            <a:r>
              <a:rPr lang="ru-RU" dirty="0" smtClean="0"/>
              <a:t>, поэтому питались только дождевыми водами, либо ключами, бьющими в самих озерах. Такие водоемы рано или поздно превращаются в болота.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Немалую долю в исчезновении болот внес человек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Озёрный торф </a:t>
            </a:r>
            <a:r>
              <a:rPr lang="ru-RU" dirty="0" smtClean="0"/>
              <a:t>в 20-30 г.г. –дешевое топливо для фабрики « </a:t>
            </a:r>
            <a:r>
              <a:rPr lang="ru-RU" dirty="0" err="1" smtClean="0"/>
              <a:t>Рольма</a:t>
            </a:r>
            <a:r>
              <a:rPr lang="ru-RU" dirty="0" smtClean="0"/>
              <a:t>» ( Белое и Черное озёра были осушены)</a:t>
            </a:r>
          </a:p>
          <a:p>
            <a:r>
              <a:rPr lang="ru-RU" dirty="0" smtClean="0"/>
              <a:t> В 40-х годах осушили озёра: </a:t>
            </a:r>
            <a:r>
              <a:rPr lang="ru-RU" dirty="0" err="1" smtClean="0"/>
              <a:t>Годеновское</a:t>
            </a:r>
            <a:r>
              <a:rPr lang="ru-RU" dirty="0" smtClean="0"/>
              <a:t>, </a:t>
            </a:r>
            <a:r>
              <a:rPr lang="ru-RU" dirty="0" err="1" smtClean="0"/>
              <a:t>Осоевское</a:t>
            </a:r>
            <a:r>
              <a:rPr lang="ru-RU" dirty="0" smtClean="0"/>
              <a:t>, </a:t>
            </a:r>
            <a:r>
              <a:rPr lang="ru-RU" dirty="0" err="1" smtClean="0"/>
              <a:t>Чачино</a:t>
            </a:r>
            <a:endParaRPr lang="ru-RU" dirty="0" smtClean="0"/>
          </a:p>
          <a:p>
            <a:r>
              <a:rPr lang="ru-RU" dirty="0" smtClean="0"/>
              <a:t>Озера </a:t>
            </a:r>
            <a:r>
              <a:rPr lang="ru-RU" dirty="0" err="1" smtClean="0"/>
              <a:t>Рюмниковское</a:t>
            </a:r>
            <a:r>
              <a:rPr lang="ru-RU" dirty="0" smtClean="0"/>
              <a:t>  и </a:t>
            </a:r>
            <a:r>
              <a:rPr lang="ru-RU" dirty="0" err="1" smtClean="0"/>
              <a:t>Чашницкое</a:t>
            </a:r>
            <a:r>
              <a:rPr lang="ru-RU" dirty="0" smtClean="0"/>
              <a:t> по содержанию торфа были бедны, поэтому их не осушили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Все озёра </a:t>
            </a:r>
            <a:r>
              <a:rPr lang="ru-RU" sz="3200" b="1" dirty="0" err="1" smtClean="0">
                <a:solidFill>
                  <a:srgbClr val="C00000"/>
                </a:solidFill>
              </a:rPr>
              <a:t>Захаро-Годеновской</a:t>
            </a:r>
            <a:r>
              <a:rPr lang="ru-RU" sz="3200" b="1" dirty="0" smtClean="0">
                <a:solidFill>
                  <a:srgbClr val="C00000"/>
                </a:solidFill>
              </a:rPr>
              <a:t> группы очень живописны, как и природа в их окрестностях!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4786346" cy="45434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86446" y="1928802"/>
            <a:ext cx="2857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Ценнейшая уникальная старинная карта деревни </a:t>
            </a:r>
            <a:r>
              <a:rPr lang="ru-RU" b="1" dirty="0" err="1" smtClean="0"/>
              <a:t>Рюмниково</a:t>
            </a:r>
            <a:r>
              <a:rPr lang="ru-RU" b="1" dirty="0" smtClean="0"/>
              <a:t> и её красивейших окрестностей (1857 года)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Озеро </a:t>
            </a:r>
            <a:r>
              <a:rPr lang="ru-RU" b="1" dirty="0" err="1" smtClean="0">
                <a:solidFill>
                  <a:srgbClr val="C00000"/>
                </a:solidFill>
              </a:rPr>
              <a:t>Рюмники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4818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715304" cy="378621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5429264"/>
            <a:ext cx="585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Площадь озера – 160 га, расстояние с запада на восток 2,2 км, с юга на север 1,8 км. Озеро мелкое, лишь на середине есть ямы, достигающие глубины от 3х – до 6ти метров.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Озеро </a:t>
            </a:r>
            <a:r>
              <a:rPr lang="ru-RU" b="1" dirty="0" err="1" smtClean="0">
                <a:solidFill>
                  <a:srgbClr val="C00000"/>
                </a:solidFill>
              </a:rPr>
              <a:t>Чашницы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5842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2857520" cy="2500330"/>
          </a:xfrm>
          <a:prstGeom prst="rect">
            <a:avLst/>
          </a:prstGeom>
          <a:noFill/>
        </p:spPr>
      </p:pic>
      <p:pic>
        <p:nvPicPr>
          <p:cNvPr id="35843" name="Picture 3" descr="C:\Documents and Settings\Хозяин\Рабочий стол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714620"/>
            <a:ext cx="5572164" cy="38576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1214423"/>
            <a:ext cx="51435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Площадь озера – 60га, глубина озера местами достигает до 9 метров.</a:t>
            </a:r>
          </a:p>
          <a:p>
            <a:r>
              <a:rPr lang="ru-RU" sz="1600" b="1" dirty="0" smtClean="0"/>
              <a:t>Озеро  окружено со всех сторон холмами, бессточное.</a:t>
            </a:r>
          </a:p>
          <a:p>
            <a:r>
              <a:rPr lang="ru-RU" sz="1600" b="1" dirty="0" smtClean="0"/>
              <a:t>Озеро напоминает чашу правильной формы, поэтому и такое название.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Карьер-котлован в пос. </a:t>
            </a:r>
            <a:r>
              <a:rPr lang="ru-RU" b="1" dirty="0" err="1" smtClean="0">
                <a:solidFill>
                  <a:srgbClr val="C00000"/>
                </a:solidFill>
              </a:rPr>
              <a:t>Заречный-жемчужинаПетровского</a:t>
            </a:r>
            <a:r>
              <a:rPr lang="ru-RU" b="1" dirty="0" smtClean="0">
                <a:solidFill>
                  <a:srgbClr val="C00000"/>
                </a:solidFill>
              </a:rPr>
              <a:t> края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86756"/>
            <a:ext cx="7858180" cy="44426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428736"/>
            <a:ext cx="7786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Этот водоем антропогенного происхождения. </a:t>
            </a:r>
          </a:p>
          <a:p>
            <a:r>
              <a:rPr lang="ru-RU" b="1" dirty="0" smtClean="0"/>
              <a:t>В 60-70х годах ХХ в. здесь  была карьерная зона, где добывались песок и камни, </a:t>
            </a:r>
            <a:r>
              <a:rPr lang="ru-RU" dirty="0" smtClean="0"/>
              <a:t> </a:t>
            </a:r>
            <a:r>
              <a:rPr lang="ru-RU" b="1" dirty="0" smtClean="0"/>
              <a:t>из которых делали щебень и крошку.</a:t>
            </a:r>
          </a:p>
          <a:p>
            <a:r>
              <a:rPr lang="ru-RU" b="1" dirty="0" smtClean="0"/>
              <a:t>Площадь карьера не более 40-50 га, глубина достигает более10 м</a:t>
            </a:r>
          </a:p>
          <a:p>
            <a:r>
              <a:rPr lang="ru-RU" b="1" dirty="0" smtClean="0"/>
              <a:t>Купаться тут одно удовольствие, вода не цветет никогда!</a:t>
            </a:r>
          </a:p>
          <a:p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Результаты опроса </a:t>
            </a:r>
            <a:br>
              <a:rPr lang="ru-RU" sz="3100" dirty="0" smtClean="0"/>
            </a:br>
            <a:r>
              <a:rPr lang="ru-RU" sz="3100" dirty="0" smtClean="0"/>
              <a:t>«Какие озера нашей местности вам известны?»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Практическая часть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Создание «Календаря на 2018 г.» с видами озер Ярославской области.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Documents and Settings\Хозяин\Рабочий стол\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643182"/>
            <a:ext cx="128109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Хозяин\Рабочий стол\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357430"/>
            <a:ext cx="1428760" cy="126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Хозяин\Рабочий стол\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714620"/>
            <a:ext cx="1690675" cy="123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Хозяин\Рабочий стол\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643182"/>
            <a:ext cx="1328723" cy="103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Хозяин\Рабочий стол\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4714884"/>
            <a:ext cx="1519224" cy="1381118"/>
          </a:xfrm>
          <a:prstGeom prst="rect">
            <a:avLst/>
          </a:prstGeom>
          <a:noFill/>
        </p:spPr>
      </p:pic>
      <p:pic>
        <p:nvPicPr>
          <p:cNvPr id="11" name="Рисунок 10" descr="C:\Documents and Settings\Хозяин\Рабочий стол\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5984" y="4143380"/>
            <a:ext cx="1452549" cy="141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Хозяин\Рабочий стол\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68" y="4929198"/>
            <a:ext cx="15716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Хозяин\Рабочий стол\1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3786190"/>
            <a:ext cx="165733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Хозяин\Рабочий стол\1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16" y="4643446"/>
            <a:ext cx="1785951" cy="1457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>
                <a:solidFill>
                  <a:srgbClr val="C00000"/>
                </a:solidFill>
              </a:rPr>
              <a:t>Цель моей  </a:t>
            </a:r>
            <a:r>
              <a:rPr lang="ru-RU" sz="2800" b="1" dirty="0">
                <a:solidFill>
                  <a:srgbClr val="C00000"/>
                </a:solidFill>
              </a:rPr>
              <a:t>работы </a:t>
            </a:r>
            <a:r>
              <a:rPr lang="ru-RU" sz="2800" b="1" dirty="0" smtClean="0"/>
              <a:t>:познакомиться  и подробнее изучить озёра родного края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 </a:t>
            </a:r>
            <a:r>
              <a:rPr lang="ru-RU" sz="3000" b="1" dirty="0">
                <a:solidFill>
                  <a:srgbClr val="C00000"/>
                </a:solidFill>
              </a:rPr>
              <a:t>Задачи</a:t>
            </a:r>
            <a:r>
              <a:rPr lang="ru-RU" sz="3000" b="1" dirty="0" smtClean="0">
                <a:solidFill>
                  <a:srgbClr val="C00000"/>
                </a:solidFill>
              </a:rPr>
              <a:t>:</a:t>
            </a:r>
            <a:endParaRPr lang="en-US" sz="3000" b="1" dirty="0" smtClean="0">
              <a:solidFill>
                <a:srgbClr val="C00000"/>
              </a:solidFill>
            </a:endParaRPr>
          </a:p>
          <a:p>
            <a:pPr lvl="0">
              <a:buNone/>
            </a:pPr>
            <a:r>
              <a:rPr lang="en-US" sz="2800" b="1" dirty="0" smtClean="0"/>
              <a:t>1</a:t>
            </a:r>
            <a:r>
              <a:rPr lang="ru-RU" sz="2800" b="1" dirty="0" smtClean="0"/>
              <a:t>. Сформировать знания о понятие «озеро»;</a:t>
            </a:r>
          </a:p>
          <a:p>
            <a:pPr lvl="0">
              <a:buNone/>
            </a:pPr>
            <a:r>
              <a:rPr lang="ru-RU" sz="2800" b="1" dirty="0" smtClean="0"/>
              <a:t>2.Собрать информацию об озерах Ярославской области;</a:t>
            </a:r>
          </a:p>
          <a:p>
            <a:pPr lvl="0">
              <a:buNone/>
            </a:pPr>
            <a:r>
              <a:rPr lang="ru-RU" sz="2800" b="1" dirty="0" smtClean="0"/>
              <a:t>3.Создать </a:t>
            </a:r>
            <a:r>
              <a:rPr lang="ru-RU" sz="2800" b="1" dirty="0" err="1" smtClean="0"/>
              <a:t>мультимедийную</a:t>
            </a:r>
            <a:r>
              <a:rPr lang="ru-RU" sz="2800" b="1" dirty="0" smtClean="0"/>
              <a:t> презентацию по результатам работы;</a:t>
            </a:r>
          </a:p>
          <a:p>
            <a:pPr lvl="0">
              <a:buNone/>
            </a:pPr>
            <a:r>
              <a:rPr lang="ru-RU" sz="2800" b="1" dirty="0" smtClean="0"/>
              <a:t>4.Создать календарь на 2018 год с видами озер Ярославской области</a:t>
            </a:r>
          </a:p>
          <a:p>
            <a:pPr>
              <a:buNone/>
            </a:pP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результате данного проекта я достиг цели и реализовал все поставленные задачи. Собрал большое количество интересной информации об озерах своей местности. </a:t>
            </a:r>
          </a:p>
          <a:p>
            <a:r>
              <a:rPr lang="ru-RU" dirty="0" smtClean="0"/>
              <a:t> Конечно же,  озера нашего края -  настоящие « голубые глаза» планеты. Они являются неотъемлемой частью  ландшафта. Нам нужно их беречь!!!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Литература: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Агеева Р.А. Как появились названия рек и озёр. - М.: </a:t>
            </a:r>
            <a:r>
              <a:rPr lang="ru-RU" dirty="0" err="1" smtClean="0"/>
              <a:t>АСТ-Пресс</a:t>
            </a:r>
            <a:r>
              <a:rPr lang="ru-RU" dirty="0" smtClean="0"/>
              <a:t> Книга, 2012. - 312 с.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Баранов В.Н., Белоусов Ю.А., Сорин А.А. География Ярославской области. Ярославль. </a:t>
            </a:r>
            <a:r>
              <a:rPr lang="ru-RU" dirty="0" err="1" smtClean="0"/>
              <a:t>Верхне</a:t>
            </a:r>
            <a:r>
              <a:rPr lang="ru-RU" dirty="0" smtClean="0"/>
              <a:t> – Волжское книжное издательство, 1993, с. 45 – 52.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Власов Д.: Озера, пруды, болота Ярославской области Издательство: Медиарост, 2015 г. 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Колбовский</a:t>
            </a:r>
            <a:r>
              <a:rPr lang="ru-RU" dirty="0" smtClean="0"/>
              <a:t> Е. Ю., </a:t>
            </a:r>
            <a:r>
              <a:rPr lang="ru-RU" dirty="0" err="1" smtClean="0"/>
              <a:t>Рохмистров</a:t>
            </a:r>
            <a:r>
              <a:rPr lang="ru-RU" dirty="0" smtClean="0"/>
              <a:t> В.Л., </a:t>
            </a:r>
            <a:r>
              <a:rPr lang="ru-RU" dirty="0" err="1" smtClean="0"/>
              <a:t>Щенёв</a:t>
            </a:r>
            <a:r>
              <a:rPr lang="ru-RU" dirty="0" smtClean="0"/>
              <a:t> В.А. и др. Экология Ярославской области Ярославль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А.А. Титов. Ростовский уезд Ярославской губернии. Историко-археологическое и статистическое описание  1885 г.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hlinkClick r:id="rId2"/>
              </a:rPr>
              <a:t>Интернет ресурсы: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http://anatol-lawrow.narod.ru/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http://www.4turista.ru/node/170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Хозяин\Рабочий стол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52471"/>
            <a:ext cx="8858280" cy="6805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Объект исследования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– </a:t>
            </a:r>
            <a:r>
              <a:rPr lang="ru-RU" b="1" dirty="0" smtClean="0"/>
              <a:t>озёра</a:t>
            </a:r>
            <a:endParaRPr lang="ru-RU" b="1" dirty="0"/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Предмет исследования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– </a:t>
            </a:r>
            <a:r>
              <a:rPr lang="ru-RU" b="1" dirty="0" smtClean="0"/>
              <a:t>озёра своего края</a:t>
            </a:r>
            <a:endParaRPr lang="ru-RU" b="1" dirty="0"/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Методы </a:t>
            </a:r>
            <a:r>
              <a:rPr lang="ru-RU" b="1" dirty="0">
                <a:solidFill>
                  <a:srgbClr val="C00000"/>
                </a:solidFill>
              </a:rPr>
              <a:t>исследования </a:t>
            </a: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/>
              <a:t>       </a:t>
            </a:r>
            <a:r>
              <a:rPr lang="ru-RU" b="1" dirty="0" smtClean="0"/>
              <a:t>1.Анализ </a:t>
            </a:r>
            <a:r>
              <a:rPr lang="ru-RU" b="1" dirty="0"/>
              <a:t>литературных источников</a:t>
            </a:r>
          </a:p>
          <a:p>
            <a:pPr>
              <a:buNone/>
            </a:pPr>
            <a:r>
              <a:rPr lang="en-US" b="1" dirty="0" smtClean="0"/>
              <a:t>        </a:t>
            </a:r>
            <a:r>
              <a:rPr lang="ru-RU" b="1" dirty="0" smtClean="0"/>
              <a:t>2</a:t>
            </a:r>
            <a:r>
              <a:rPr lang="ru-RU" b="1" dirty="0"/>
              <a:t>.  Сбор и обработка данных</a:t>
            </a:r>
          </a:p>
          <a:p>
            <a:pPr>
              <a:buNone/>
            </a:pPr>
            <a:r>
              <a:rPr lang="en-US" b="1" dirty="0" smtClean="0"/>
              <a:t>        </a:t>
            </a:r>
            <a:r>
              <a:rPr lang="ru-RU" b="1" dirty="0" smtClean="0"/>
              <a:t>3</a:t>
            </a:r>
            <a:r>
              <a:rPr lang="ru-RU" b="1" dirty="0"/>
              <a:t>. Составление и анализ диаграмм </a:t>
            </a:r>
          </a:p>
          <a:p>
            <a:pPr>
              <a:buNone/>
            </a:pPr>
            <a:r>
              <a:rPr lang="en-US" b="1" dirty="0" smtClean="0"/>
              <a:t>        </a:t>
            </a:r>
            <a:r>
              <a:rPr lang="ru-RU" b="1" dirty="0" smtClean="0"/>
              <a:t>4</a:t>
            </a:r>
            <a:r>
              <a:rPr lang="ru-RU" b="1" dirty="0"/>
              <a:t>. Умение обобщать, выделять </a:t>
            </a:r>
            <a:r>
              <a:rPr lang="en-US" b="1" dirty="0" smtClean="0"/>
              <a:t> </a:t>
            </a:r>
            <a:r>
              <a:rPr lang="ru-RU" b="1" dirty="0" smtClean="0"/>
              <a:t>главное</a:t>
            </a:r>
            <a:r>
              <a:rPr lang="ru-RU" b="1" dirty="0"/>
              <a:t>, делать выводы</a:t>
            </a:r>
          </a:p>
          <a:p>
            <a:pPr>
              <a:buNone/>
            </a:pPr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Материал из </a:t>
            </a:r>
            <a:r>
              <a:rPr lang="ru-RU" b="1" dirty="0" err="1" smtClean="0">
                <a:solidFill>
                  <a:srgbClr val="C00000"/>
                </a:solidFill>
              </a:rPr>
              <a:t>Википедии</a:t>
            </a:r>
            <a:r>
              <a:rPr lang="ru-RU" b="1" dirty="0" smtClean="0">
                <a:solidFill>
                  <a:srgbClr val="C00000"/>
                </a:solidFill>
              </a:rPr>
              <a:t>: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err="1" smtClean="0"/>
              <a:t>О́зеро</a:t>
            </a:r>
            <a:r>
              <a:rPr lang="ru-RU" sz="3600" dirty="0" smtClean="0"/>
              <a:t> — компонент гидросферы, представляющий собой естественно возникший водоём, заполненный в пределах </a:t>
            </a:r>
            <a:r>
              <a:rPr lang="ru-RU" sz="3600" b="1" dirty="0" smtClean="0"/>
              <a:t>озёрной</a:t>
            </a:r>
            <a:r>
              <a:rPr lang="ru-RU" sz="3600" dirty="0" smtClean="0"/>
              <a:t> чаши (</a:t>
            </a:r>
            <a:r>
              <a:rPr lang="ru-RU" sz="3600" b="1" dirty="0" smtClean="0"/>
              <a:t>озёрного</a:t>
            </a:r>
            <a:r>
              <a:rPr lang="ru-RU" sz="3600" dirty="0" smtClean="0"/>
              <a:t> ложа) водой и не имеющий непосредственного соединения с морем </a:t>
            </a:r>
            <a:endParaRPr lang="en-US" sz="3600" dirty="0" smtClean="0"/>
          </a:p>
          <a:p>
            <a:pPr>
              <a:buNone/>
            </a:pPr>
            <a:r>
              <a:rPr lang="ru-RU" sz="3600" dirty="0" smtClean="0"/>
              <a:t>(океаном).</a:t>
            </a:r>
            <a:endParaRPr lang="ru-RU" sz="3600" b="1" dirty="0" smtClean="0"/>
          </a:p>
        </p:txBody>
      </p:sp>
      <p:pic>
        <p:nvPicPr>
          <p:cNvPr id="5" name="Рисунок 4" descr="C:\Documents and Settings\Хозяин\Рабочий стол\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572008"/>
            <a:ext cx="207170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en-US" sz="3600" b="1" dirty="0" smtClean="0"/>
              <a:t>        </a:t>
            </a:r>
            <a:endParaRPr lang="ru-RU" sz="3600" b="1" dirty="0"/>
          </a:p>
        </p:txBody>
      </p:sp>
      <p:pic>
        <p:nvPicPr>
          <p:cNvPr id="1026" name="Picture 2" descr="C:\Documents and Settings\Хозяин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Озера Ярославской области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В Ярославской области находится 83 озера</a:t>
            </a:r>
          </a:p>
          <a:p>
            <a:pPr>
              <a:buNone/>
            </a:pPr>
            <a:r>
              <a:rPr lang="ru-RU" dirty="0" smtClean="0"/>
              <a:t>По типу происхождения: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ледниково-эрозийные </a:t>
            </a:r>
            <a:r>
              <a:rPr lang="ru-RU" dirty="0" smtClean="0"/>
              <a:t>(</a:t>
            </a:r>
            <a:r>
              <a:rPr lang="ru-RU" dirty="0" err="1" smtClean="0"/>
              <a:t>Неро</a:t>
            </a:r>
            <a:r>
              <a:rPr lang="ru-RU" dirty="0" smtClean="0"/>
              <a:t>, </a:t>
            </a:r>
            <a:r>
              <a:rPr lang="ru-RU" dirty="0" err="1" smtClean="0"/>
              <a:t>Плещеево</a:t>
            </a:r>
            <a:r>
              <a:rPr lang="ru-RU" dirty="0" smtClean="0"/>
              <a:t> и </a:t>
            </a:r>
            <a:r>
              <a:rPr lang="ru-RU" dirty="0" err="1" smtClean="0"/>
              <a:t>Ващутинское</a:t>
            </a:r>
            <a:r>
              <a:rPr lang="ru-RU" dirty="0" smtClean="0"/>
              <a:t> )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пойменные озера </a:t>
            </a:r>
            <a:r>
              <a:rPr lang="ru-RU" dirty="0" smtClean="0"/>
              <a:t>(</a:t>
            </a:r>
            <a:r>
              <a:rPr lang="ru-RU" dirty="0" err="1" smtClean="0"/>
              <a:t>Яхробольское</a:t>
            </a:r>
            <a:r>
              <a:rPr lang="ru-RU" dirty="0" smtClean="0"/>
              <a:t>, четвертое по величине озеро, </a:t>
            </a:r>
            <a:r>
              <a:rPr lang="ru-RU" dirty="0" err="1" smtClean="0"/>
              <a:t>Шачебольское</a:t>
            </a:r>
            <a:r>
              <a:rPr lang="ru-RU" dirty="0" smtClean="0"/>
              <a:t> и </a:t>
            </a:r>
            <a:r>
              <a:rPr lang="ru-RU" dirty="0" err="1" smtClean="0"/>
              <a:t>Искробольское</a:t>
            </a:r>
            <a:r>
              <a:rPr lang="ru-RU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озера, созданные руками человека </a:t>
            </a:r>
            <a:r>
              <a:rPr lang="ru-RU" dirty="0" smtClean="0"/>
              <a:t>- водохранилища на реках. Самое большое из них Рыбинское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Наиболее крупные озёра Ярославской области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Documents and Settings\Хозяин\Рабочий стол\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07249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Озеро </a:t>
            </a:r>
            <a:r>
              <a:rPr lang="ru-RU" sz="5400" b="1" dirty="0" err="1" smtClean="0">
                <a:solidFill>
                  <a:srgbClr val="C00000"/>
                </a:solidFill>
              </a:rPr>
              <a:t>Неро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8429683" cy="52864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143372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86182" y="4071943"/>
            <a:ext cx="48577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Озеру приблизительно 500 000 лет. Оно одно из немногих озёр </a:t>
            </a:r>
            <a:r>
              <a:rPr lang="ru-RU" b="1" dirty="0" err="1" smtClean="0"/>
              <a:t>предледникового</a:t>
            </a:r>
            <a:r>
              <a:rPr lang="ru-RU" b="1" dirty="0" smtClean="0"/>
              <a:t> периода </a:t>
            </a:r>
          </a:p>
          <a:p>
            <a:pPr lvl="0"/>
            <a:r>
              <a:rPr lang="ru-RU" b="1" dirty="0" smtClean="0"/>
              <a:t>Площадь — около 54,4 км². Длина 13 км, </a:t>
            </a:r>
          </a:p>
          <a:p>
            <a:r>
              <a:rPr lang="ru-RU" b="1" dirty="0" smtClean="0"/>
              <a:t>ширина 8 км, глубина — до 3,6 м</a:t>
            </a:r>
          </a:p>
          <a:p>
            <a:pPr lvl="0"/>
            <a:r>
              <a:rPr lang="ru-RU" b="1" dirty="0" smtClean="0"/>
              <a:t>В озеро впадает 8 притоков, вытекает одна река </a:t>
            </a:r>
            <a:r>
              <a:rPr lang="ru-RU" b="1" dirty="0" err="1" smtClean="0"/>
              <a:t>Вёкса</a:t>
            </a:r>
            <a:r>
              <a:rPr lang="ru-RU" b="1" dirty="0" smtClean="0"/>
              <a:t> </a:t>
            </a:r>
          </a:p>
          <a:p>
            <a:pPr lvl="0"/>
            <a:r>
              <a:rPr lang="ru-RU" b="1" dirty="0" smtClean="0"/>
              <a:t>В озере водятся лещ, окунь, щука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b="1" dirty="0" smtClean="0">
                <a:solidFill>
                  <a:srgbClr val="C00000"/>
                </a:solidFill>
              </a:rPr>
              <a:t>Озеро </a:t>
            </a:r>
            <a:r>
              <a:rPr lang="ru-RU" b="1" dirty="0" err="1" smtClean="0">
                <a:solidFill>
                  <a:srgbClr val="C00000"/>
                </a:solidFill>
              </a:rPr>
              <a:t>Плещеево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Documents and Settings\Хозяин\Рабочий стол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429684" cy="52864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1500174"/>
            <a:ext cx="57864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Возраст Плещеева озера около 30 000 лет. Оно образовалось после отступления континентальных ледников.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Площадь озера — около 51 км², наибольшая длина 9,5 км . Максимальная глубина — до 25 м, средняя — 11 м.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озеро впадают 19 рек и ручьев. Вытекает из озера одна река </a:t>
            </a:r>
            <a:r>
              <a:rPr lang="ru-RU" b="1" dirty="0" err="1" smtClean="0">
                <a:solidFill>
                  <a:schemeClr val="bg1"/>
                </a:solidFill>
              </a:rPr>
              <a:t>Вёкса</a:t>
            </a:r>
            <a:r>
              <a:rPr lang="ru-RU" b="1" dirty="0" smtClean="0">
                <a:solidFill>
                  <a:schemeClr val="bg1"/>
                </a:solidFill>
              </a:rPr>
              <a:t>, длиной 8 км 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C:\Documents and Settings\Хозяин\Рабочий стол\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571877"/>
            <a:ext cx="244792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000760" y="578645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царская  селёдка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628</TotalTime>
  <Words>778</Words>
  <Application>Microsoft Office PowerPoint</Application>
  <PresentationFormat>Экран (4:3)</PresentationFormat>
  <Paragraphs>92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МОУ Петровская СОШ </vt:lpstr>
      <vt:lpstr> Цель моей  работы :познакомиться  и подробнее изучить озёра родного края </vt:lpstr>
      <vt:lpstr>Слайд 3</vt:lpstr>
      <vt:lpstr>Материал из Википедии: </vt:lpstr>
      <vt:lpstr>Слайд 5</vt:lpstr>
      <vt:lpstr>Озера Ярославской области</vt:lpstr>
      <vt:lpstr>Наиболее крупные озёра Ярославской области</vt:lpstr>
      <vt:lpstr>Озеро Неро</vt:lpstr>
      <vt:lpstr> Озеро Плещеево  </vt:lpstr>
      <vt:lpstr>Озеро Вашутинское</vt:lpstr>
      <vt:lpstr>Озеро Ловцы</vt:lpstr>
      <vt:lpstr>Озера Захаро-Годеновской группы</vt:lpstr>
      <vt:lpstr> Немалую долю в исчезновении болот внес человек </vt:lpstr>
      <vt:lpstr>Все озёра Захаро-Годеновской группы очень живописны, как и природа в их окрестностях!</vt:lpstr>
      <vt:lpstr>Озеро Рюмники</vt:lpstr>
      <vt:lpstr>Озеро Чашницы</vt:lpstr>
      <vt:lpstr>Карьер-котлован в пос. Заречный-жемчужинаПетровского края</vt:lpstr>
      <vt:lpstr> Результаты опроса  «Какие озера нашей местности вам известны?» </vt:lpstr>
      <vt:lpstr>Практическая часть</vt:lpstr>
      <vt:lpstr>Вывод:</vt:lpstr>
      <vt:lpstr>Литература:</vt:lpstr>
      <vt:lpstr>Слайд 22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Петровская СОШ </dc:title>
  <dc:creator>Хозяин</dc:creator>
  <cp:lastModifiedBy>Хозяин</cp:lastModifiedBy>
  <cp:revision>69</cp:revision>
  <dcterms:created xsi:type="dcterms:W3CDTF">2017-03-28T16:47:01Z</dcterms:created>
  <dcterms:modified xsi:type="dcterms:W3CDTF">2025-06-08T20:45:20Z</dcterms:modified>
</cp:coreProperties>
</file>