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2" r:id="rId3"/>
    <p:sldId id="263" r:id="rId4"/>
    <p:sldId id="259" r:id="rId5"/>
    <p:sldId id="264" r:id="rId6"/>
    <p:sldId id="265" r:id="rId7"/>
    <p:sldId id="266" r:id="rId8"/>
    <p:sldId id="267" r:id="rId9"/>
    <p:sldId id="271" r:id="rId10"/>
    <p:sldId id="268" r:id="rId11"/>
    <p:sldId id="270" r:id="rId12"/>
    <p:sldId id="272" r:id="rId13"/>
    <p:sldId id="273" r:id="rId14"/>
    <p:sldId id="269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10" autoAdjust="0"/>
  </p:normalViewPr>
  <p:slideViewPr>
    <p:cSldViewPr>
      <p:cViewPr varScale="1">
        <p:scale>
          <a:sx n="62" d="100"/>
          <a:sy n="62" d="100"/>
        </p:scale>
        <p:origin x="16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D91D75-4F5A-431D-8C2C-F2164D93E9F8}" type="datetimeFigureOut">
              <a:rPr lang="ru-RU" smtClean="0"/>
              <a:t>24.03.2025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3DBC0-ED6E-41A5-871C-EA3F8FA02B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176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3DBC0-ED6E-41A5-871C-EA3F8FA02B3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824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314" name="Picture 2" descr="https://catherineasquithgallery.com/uploads/posts/2021-03/1614723859_90-p-foni-dlya-literaturi-107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6" name="Picture 4" descr="https://grizly.club/uploads/posts/2023-02/1675761587_grizly-club-p-vistavka-kartin-klipart-29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252536" y="4437112"/>
            <a:ext cx="3205752" cy="2584638"/>
          </a:xfrm>
          <a:prstGeom prst="rect">
            <a:avLst/>
          </a:prstGeom>
          <a:noFill/>
        </p:spPr>
      </p:pic>
      <p:pic>
        <p:nvPicPr>
          <p:cNvPr id="13318" name="Picture 6" descr="https://webstockreview.net/images/journal-clipart-learner-7.png"/>
          <p:cNvPicPr>
            <a:picLocks noChangeAspect="1" noChangeArrowheads="1"/>
          </p:cNvPicPr>
          <p:nvPr userDrawn="1"/>
        </p:nvPicPr>
        <p:blipFill>
          <a:blip r:embed="rId1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36916" y="-1"/>
            <a:ext cx="2407084" cy="177281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/>
              <a:t> Тема: </a:t>
            </a: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</a:rPr>
              <a:t>«Технология продуктивного чтения как средство формирования читательской грамотности»</a:t>
            </a:r>
            <a:r>
              <a:rPr lang="ru-RU" sz="40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0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Горохова А. Н.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МБОУ </a:t>
            </a:r>
            <a:r>
              <a:rPr lang="ru-RU" sz="1600" dirty="0" err="1" smtClean="0">
                <a:solidFill>
                  <a:schemeClr val="tx1"/>
                </a:solidFill>
              </a:rPr>
              <a:t>Прудковская</a:t>
            </a:r>
            <a:r>
              <a:rPr lang="ru-RU" sz="1600" dirty="0" smtClean="0">
                <a:solidFill>
                  <a:schemeClr val="tx1"/>
                </a:solidFill>
              </a:rPr>
              <a:t> СШ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II. Работа с текстом во время чтения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Цель: </a:t>
            </a:r>
            <a:r>
              <a:rPr lang="ru-RU" dirty="0"/>
              <a:t>достижение понимания текста на уровне содержания.</a:t>
            </a:r>
            <a:r>
              <a:rPr lang="ru-RU" b="1" dirty="0"/>
              <a:t> </a:t>
            </a:r>
            <a:endParaRPr lang="ru-RU" dirty="0"/>
          </a:p>
          <a:p>
            <a:r>
              <a:rPr lang="ru-RU" b="1" dirty="0" smtClean="0"/>
              <a:t>Задача</a:t>
            </a:r>
            <a:r>
              <a:rPr lang="ru-RU" dirty="0" smtClean="0"/>
              <a:t>: </a:t>
            </a:r>
            <a:r>
              <a:rPr lang="ru-RU" dirty="0"/>
              <a:t>обеспечить полноценное восприятие текста. </a:t>
            </a:r>
          </a:p>
          <a:p>
            <a:r>
              <a:rPr lang="ru-RU" b="1" dirty="0"/>
              <a:t>Приемы работы: </a:t>
            </a:r>
            <a:r>
              <a:rPr lang="ru-RU" dirty="0"/>
              <a:t> </a:t>
            </a:r>
          </a:p>
          <a:p>
            <a:pPr lvl="0" fontAlgn="base"/>
            <a:r>
              <a:rPr lang="ru-RU" dirty="0"/>
              <a:t>чтение текста «с карандашом»; </a:t>
            </a:r>
          </a:p>
          <a:p>
            <a:pPr lvl="0" fontAlgn="base"/>
            <a:r>
              <a:rPr lang="ru-RU" dirty="0"/>
              <a:t>чтение с </a:t>
            </a:r>
            <a:r>
              <a:rPr lang="ru-RU" dirty="0" smtClean="0"/>
              <a:t>остановками;</a:t>
            </a:r>
          </a:p>
          <a:p>
            <a:pPr lvl="0" fontAlgn="base"/>
            <a:r>
              <a:rPr lang="ru-RU" dirty="0"/>
              <a:t>диалог с </a:t>
            </a:r>
            <a:r>
              <a:rPr lang="ru-RU" dirty="0" smtClean="0"/>
              <a:t>автором;</a:t>
            </a:r>
          </a:p>
          <a:p>
            <a:pPr lvl="0" fontAlgn="base"/>
            <a:r>
              <a:rPr lang="ru-RU" dirty="0"/>
              <a:t>к</a:t>
            </a:r>
            <a:r>
              <a:rPr lang="ru-RU" dirty="0" smtClean="0"/>
              <a:t>омментированное чтение и др.</a:t>
            </a:r>
            <a:endParaRPr lang="ru-RU" dirty="0"/>
          </a:p>
          <a:p>
            <a:pPr lvl="0" fontAlgn="base"/>
            <a:endParaRPr lang="ru-RU" dirty="0" smtClean="0"/>
          </a:p>
          <a:p>
            <a:pPr lvl="0" fontAlgn="base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854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Приёмы 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«Диалог с автором» и "комментированное чтение"</a:t>
            </a:r>
          </a:p>
        </p:txBody>
      </p:sp>
      <p:pic>
        <p:nvPicPr>
          <p:cNvPr id="3076" name="Picture 4" descr="Picture backgroun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7638"/>
            <a:ext cx="4536505" cy="549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/>
              <a:t>Рады, рады, рады</a:t>
            </a:r>
          </a:p>
          <a:p>
            <a:pPr marL="0" indent="0">
              <a:buNone/>
            </a:pPr>
            <a:r>
              <a:rPr lang="ru-RU" sz="3600" dirty="0"/>
              <a:t>Светлые берёзы,</a:t>
            </a:r>
          </a:p>
          <a:p>
            <a:pPr marL="0" indent="0">
              <a:buNone/>
            </a:pPr>
            <a:r>
              <a:rPr lang="ru-RU" sz="3600" dirty="0"/>
              <a:t>И на них от радости </a:t>
            </a:r>
          </a:p>
          <a:p>
            <a:pPr marL="0" indent="0">
              <a:buNone/>
            </a:pPr>
            <a:r>
              <a:rPr lang="ru-RU" sz="3600" dirty="0"/>
              <a:t>Вырастают розы.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941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III. Работа с текстом после чтения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Цель</a:t>
            </a:r>
            <a:r>
              <a:rPr lang="ru-RU" i="1" dirty="0"/>
              <a:t>: </a:t>
            </a:r>
            <a:r>
              <a:rPr lang="ru-RU" dirty="0"/>
              <a:t>корректировка читательской интерпретации в соответствии с авторским смыслом.</a:t>
            </a:r>
          </a:p>
          <a:p>
            <a:pPr marL="0" indent="0">
              <a:buNone/>
            </a:pPr>
            <a:r>
              <a:rPr lang="ru-RU" b="1" dirty="0" smtClean="0"/>
              <a:t>Задача: </a:t>
            </a:r>
            <a:r>
              <a:rPr lang="ru-RU" dirty="0"/>
              <a:t>обеспечить углубленное восприятие и понимание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5527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Внеурочная деятельность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00200"/>
            <a:ext cx="3748608" cy="427162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00200"/>
            <a:ext cx="4176464" cy="4271626"/>
          </a:xfrm>
        </p:spPr>
      </p:pic>
    </p:spTree>
    <p:extLst>
      <p:ext uri="{BB962C8B-B14F-4D97-AF65-F5344CB8AC3E}">
        <p14:creationId xmlns:p14="http://schemas.microsoft.com/office/powerpoint/2010/main" val="675266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</a:t>
            </a:r>
            <a:r>
              <a:rPr lang="ru-RU" dirty="0" smtClean="0"/>
              <a:t>ониторинг </a:t>
            </a:r>
            <a:r>
              <a:rPr lang="ru-RU" dirty="0"/>
              <a:t>читательских умений младших школьников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5244536"/>
          </a:xfrm>
        </p:spPr>
      </p:pic>
    </p:spTree>
    <p:extLst>
      <p:ext uri="{BB962C8B-B14F-4D97-AF65-F5344CB8AC3E}">
        <p14:creationId xmlns:p14="http://schemas.microsoft.com/office/powerpoint/2010/main" val="3582859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/>
              <a:t>Цель анкетирования: </a:t>
            </a:r>
            <a:r>
              <a:rPr lang="ru-RU" dirty="0"/>
              <a:t>выяснение отношения родителей к  чтению и привитию интереса к чтению у ребёнка. 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u="sng" dirty="0" smtClean="0"/>
              <a:t>Вывод: </a:t>
            </a:r>
            <a:r>
              <a:rPr lang="ru-RU" dirty="0" smtClean="0"/>
              <a:t>20% </a:t>
            </a:r>
            <a:r>
              <a:rPr lang="ru-RU" dirty="0"/>
              <a:t>родителей уделяют должное внимание чтению.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780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Профессор Н. Н. </a:t>
            </a:r>
            <a:r>
              <a:rPr lang="ru-RU" sz="3200" dirty="0" err="1" smtClean="0"/>
              <a:t>Светловская</a:t>
            </a:r>
            <a:r>
              <a:rPr lang="ru-RU" sz="3200" dirty="0" smtClean="0"/>
              <a:t> разработала технологию продуктивного чтения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7638"/>
            <a:ext cx="6440161" cy="5351872"/>
          </a:xfrm>
        </p:spPr>
      </p:pic>
    </p:spTree>
    <p:extLst>
      <p:ext uri="{BB962C8B-B14F-4D97-AF65-F5344CB8AC3E}">
        <p14:creationId xmlns:p14="http://schemas.microsoft.com/office/powerpoint/2010/main" val="411855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чтения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i="1" dirty="0"/>
              <a:t>Понимание смысла прочитанного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i="1" dirty="0"/>
              <a:t>Личное восприятие прочитанного текста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продуктивного чтения включает 3 этапа: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1-й этап. Работа с текстом до чтения.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2-й этап. Работа с текстом во время чтения.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3-й этап. Работа с текстом после чтения.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6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Айсберг</a:t>
            </a:r>
            <a:endParaRPr lang="ru-RU" dirty="0"/>
          </a:p>
        </p:txBody>
      </p:sp>
      <p:pic>
        <p:nvPicPr>
          <p:cNvPr id="1032" name="Picture 8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9143999" cy="492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Великая цитата!</a:t>
            </a:r>
            <a:endParaRPr lang="ru-RU" dirty="0"/>
          </a:p>
        </p:txBody>
      </p:sp>
      <p:pic>
        <p:nvPicPr>
          <p:cNvPr id="2050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600200"/>
            <a:ext cx="9386002" cy="521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61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/>
              <a:t>I. Работа с текстом до чтения (антиципация</a:t>
            </a:r>
            <a:r>
              <a:rPr lang="ru-RU" sz="3200" b="1" dirty="0" smtClean="0"/>
              <a:t>)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Цель</a:t>
            </a:r>
            <a:r>
              <a:rPr lang="ru-RU" dirty="0"/>
              <a:t>: развитие такого важнейшего читательского умения, как - смысловая </a:t>
            </a:r>
            <a:r>
              <a:rPr lang="ru-RU" dirty="0" smtClean="0"/>
              <a:t>догадка</a:t>
            </a:r>
          </a:p>
          <a:p>
            <a:pPr marL="0" indent="0">
              <a:buNone/>
            </a:pPr>
            <a:r>
              <a:rPr lang="ru-RU" b="1" dirty="0" smtClean="0"/>
              <a:t>Задача:</a:t>
            </a:r>
            <a:r>
              <a:rPr lang="ru-RU" dirty="0" smtClean="0"/>
              <a:t> </a:t>
            </a:r>
            <a:r>
              <a:rPr lang="ru-RU" dirty="0"/>
              <a:t>мотивация на  чтение книги. </a:t>
            </a:r>
          </a:p>
          <a:p>
            <a:pPr marL="0" indent="0">
              <a:buNone/>
            </a:pPr>
            <a:r>
              <a:rPr lang="ru-RU" b="1" dirty="0"/>
              <a:t>Приемы работы: </a:t>
            </a:r>
            <a:r>
              <a:rPr lang="ru-RU" dirty="0"/>
              <a:t> </a:t>
            </a:r>
          </a:p>
          <a:p>
            <a:pPr marL="0" lvl="0" indent="0" fontAlgn="base">
              <a:buNone/>
            </a:pPr>
            <a:r>
              <a:rPr lang="ru-RU" dirty="0" smtClean="0"/>
              <a:t>-выделение </a:t>
            </a:r>
            <a:r>
              <a:rPr lang="ru-RU" dirty="0"/>
              <a:t>ключевых слов темы; </a:t>
            </a:r>
          </a:p>
          <a:p>
            <a:pPr marL="0" lvl="0" indent="0" fontAlgn="base">
              <a:buNone/>
            </a:pPr>
            <a:r>
              <a:rPr lang="ru-RU" dirty="0" smtClean="0"/>
              <a:t>-составление </a:t>
            </a:r>
            <a:r>
              <a:rPr lang="ru-RU" dirty="0"/>
              <a:t>вопросов к </a:t>
            </a:r>
            <a:r>
              <a:rPr lang="ru-RU" dirty="0" smtClean="0"/>
              <a:t>теме… </a:t>
            </a:r>
            <a:endParaRPr lang="ru-RU" dirty="0"/>
          </a:p>
          <a:p>
            <a:pPr marL="0" lvl="0" indent="0" fontAlgn="base">
              <a:buNone/>
            </a:pPr>
            <a:r>
              <a:rPr lang="ru-RU" dirty="0" smtClean="0"/>
              <a:t>-.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715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 smtClean="0"/>
              <a:t>Приём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«Высказывание 	предположений 	по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новой теме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	на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основе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уже имеющихся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знаний, иллюстративного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материала»</a:t>
            </a:r>
          </a:p>
        </p:txBody>
      </p:sp>
      <p:pic>
        <p:nvPicPr>
          <p:cNvPr id="4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446565"/>
            <a:ext cx="3642996" cy="547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029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288</Words>
  <Application>Microsoft Office PowerPoint</Application>
  <PresentationFormat>Экран (4:3)</PresentationFormat>
  <Paragraphs>47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  Тема: «Технология продуктивного чтения как средство формирования читательской грамотности»  </vt:lpstr>
      <vt:lpstr>Анкетирование</vt:lpstr>
      <vt:lpstr>Профессор Н. Н. Светловская разработала технологию продуктивного чтения</vt:lpstr>
      <vt:lpstr>Результат чтения</vt:lpstr>
      <vt:lpstr>Технология продуктивного чтения включает 3 этапа:</vt:lpstr>
      <vt:lpstr>Айсберг</vt:lpstr>
      <vt:lpstr>Великая цитата!</vt:lpstr>
      <vt:lpstr>I. Работа с текстом до чтения (антиципация)  </vt:lpstr>
      <vt:lpstr>Приём «Высказывание  предположений  по новой теме  на основе уже имеющихся знаний, иллюстративного материала»</vt:lpstr>
      <vt:lpstr>II. Работа с текстом во время чтения</vt:lpstr>
      <vt:lpstr>Приёмы «Диалог с автором» и "комментированное чтение"</vt:lpstr>
      <vt:lpstr>III. Работа с текстом после чтения</vt:lpstr>
      <vt:lpstr>Внеурочная деятельность</vt:lpstr>
      <vt:lpstr>Мониторинг читательских умений младших школьников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 «Книжный мир»</dc:title>
  <dc:creator>user</dc:creator>
  <cp:lastModifiedBy>Андрей</cp:lastModifiedBy>
  <cp:revision>16</cp:revision>
  <dcterms:created xsi:type="dcterms:W3CDTF">2023-08-30T11:23:44Z</dcterms:created>
  <dcterms:modified xsi:type="dcterms:W3CDTF">2025-03-24T17:39:15Z</dcterms:modified>
</cp:coreProperties>
</file>