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1" r:id="rId3"/>
    <p:sldId id="262" r:id="rId4"/>
    <p:sldId id="265" r:id="rId5"/>
    <p:sldId id="266" r:id="rId6"/>
    <p:sldId id="268" r:id="rId7"/>
    <p:sldId id="269"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9" r:id="rId26"/>
    <p:sldId id="290" r:id="rId27"/>
    <p:sldId id="291" r:id="rId28"/>
    <p:sldId id="292"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9" d="100"/>
          <a:sy n="89" d="100"/>
        </p:scale>
        <p:origin x="-1258" y="2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2F4A88D-292A-4893-AC93-1E363E4EA105}" type="datetimeFigureOut">
              <a:rPr lang="ru-RU" smtClean="0"/>
              <a:pPr/>
              <a:t>16.09.2025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F942EAF-54C7-427B-B86B-81D95FCC4D6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F4A88D-292A-4893-AC93-1E363E4EA105}" type="datetimeFigureOut">
              <a:rPr lang="ru-RU" smtClean="0"/>
              <a:pPr/>
              <a:t>16.09.2025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942EAF-54C7-427B-B86B-81D95FCC4D6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gif"/><Relationship Id="rId1" Type="http://schemas.openxmlformats.org/officeDocument/2006/relationships/slideLayout" Target="../slideLayouts/slideLayout2.xml"/><Relationship Id="rId4" Type="http://schemas.openxmlformats.org/officeDocument/2006/relationships/image" Target="../media/image9.gif"/></Relationships>
</file>

<file path=ppt/slides/_rels/slide24.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5000" r="-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284984"/>
            <a:ext cx="8229600" cy="1143000"/>
          </a:xfrm>
        </p:spPr>
        <p:txBody>
          <a:bodyPr>
            <a:prstTxWarp prst="textArchUp">
              <a:avLst/>
            </a:prstTxWarp>
            <a:noAutofit/>
          </a:bodyPr>
          <a:lstStyle/>
          <a:p>
            <a:r>
              <a:rPr lang="ru-RU" sz="6600" b="1" dirty="0" smtClean="0">
                <a:ln w="38100" cmpd="sng">
                  <a:solidFill>
                    <a:srgbClr val="002060"/>
                  </a:solidFill>
                  <a:prstDash val="solid"/>
                </a:ln>
                <a:solidFill>
                  <a:srgbClr val="00B0F0"/>
                </a:solidFill>
                <a:effectLst>
                  <a:outerShdw blurRad="41275" dist="12700" dir="12000000" algn="tl" rotWithShape="0">
                    <a:srgbClr val="000000">
                      <a:alpha val="40000"/>
                    </a:srgbClr>
                  </a:outerShdw>
                </a:effectLst>
              </a:rPr>
              <a:t>Час веселой </a:t>
            </a:r>
            <a:br>
              <a:rPr lang="ru-RU" sz="6600" b="1" dirty="0" smtClean="0">
                <a:ln w="38100" cmpd="sng">
                  <a:solidFill>
                    <a:srgbClr val="002060"/>
                  </a:solidFill>
                  <a:prstDash val="solid"/>
                </a:ln>
                <a:solidFill>
                  <a:srgbClr val="00B0F0"/>
                </a:solidFill>
                <a:effectLst>
                  <a:outerShdw blurRad="41275" dist="12700" dir="12000000" algn="tl" rotWithShape="0">
                    <a:srgbClr val="000000">
                      <a:alpha val="40000"/>
                    </a:srgbClr>
                  </a:outerShdw>
                </a:effectLst>
              </a:rPr>
            </a:br>
            <a:r>
              <a:rPr lang="ru-RU" sz="6600" b="1" dirty="0" smtClean="0">
                <a:ln w="38100" cmpd="sng">
                  <a:solidFill>
                    <a:srgbClr val="002060"/>
                  </a:solidFill>
                  <a:prstDash val="solid"/>
                </a:ln>
                <a:solidFill>
                  <a:srgbClr val="00B0F0"/>
                </a:solidFill>
                <a:effectLst>
                  <a:outerShdw blurRad="41275" dist="12700" dir="12000000" algn="tl" rotWithShape="0">
                    <a:srgbClr val="000000">
                      <a:alpha val="40000"/>
                    </a:srgbClr>
                  </a:outerShdw>
                </a:effectLst>
              </a:rPr>
              <a:t> математики.</a:t>
            </a:r>
            <a:endParaRPr lang="ru-RU" sz="6600" b="1" dirty="0">
              <a:ln w="38100" cmpd="sng">
                <a:solidFill>
                  <a:srgbClr val="002060"/>
                </a:solidFill>
                <a:prstDash val="solid"/>
              </a:ln>
              <a:solidFill>
                <a:srgbClr val="00B0F0"/>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492896"/>
            <a:ext cx="8424936" cy="1224136"/>
          </a:xfrm>
        </p:spPr>
        <p:txBody>
          <a:bodyPr>
            <a:prstTxWarp prst="textStop">
              <a:avLst/>
            </a:prstTxWarp>
          </a:bodyPr>
          <a:lstStyle/>
          <a:p>
            <a:r>
              <a:rPr lang="ru-RU"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Юные литераторы</a:t>
            </a:r>
            <a:endParaRPr lang="ru-RU"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050" name="Picture 2" descr="C:\Users\м\Desktop\картинки\smeshariki-barash.png"/>
          <p:cNvPicPr>
            <a:picLocks noChangeAspect="1" noChangeArrowheads="1"/>
          </p:cNvPicPr>
          <p:nvPr/>
        </p:nvPicPr>
        <p:blipFill>
          <a:blip r:embed="rId3" cstate="print"/>
          <a:srcRect/>
          <a:stretch>
            <a:fillRect/>
          </a:stretch>
        </p:blipFill>
        <p:spPr bwMode="auto">
          <a:xfrm>
            <a:off x="3131840" y="3833664"/>
            <a:ext cx="3024336" cy="302433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492896"/>
            <a:ext cx="8229600" cy="1143000"/>
          </a:xfrm>
        </p:spPr>
        <p:txBody>
          <a:bodyPr>
            <a:prstTxWarp prst="textStop">
              <a:avLst/>
            </a:prstTxWarp>
          </a:bodyPr>
          <a:lstStyle/>
          <a:p>
            <a:r>
              <a:rPr lang="ru-RU"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Аукцион</a:t>
            </a:r>
            <a:endParaRPr lang="ru-RU"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074" name="Picture 2" descr="C:\Users\м\Desktop\картинки\20110122_mathsteach.jpg"/>
          <p:cNvPicPr>
            <a:picLocks noChangeAspect="1" noChangeArrowheads="1"/>
          </p:cNvPicPr>
          <p:nvPr/>
        </p:nvPicPr>
        <p:blipFill>
          <a:blip r:embed="rId3" cstate="print"/>
          <a:srcRect/>
          <a:stretch>
            <a:fillRect/>
          </a:stretch>
        </p:blipFill>
        <p:spPr bwMode="auto">
          <a:xfrm>
            <a:off x="2915816" y="3728532"/>
            <a:ext cx="2952328" cy="31294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lstStyle/>
          <a:p>
            <a:pPr lvl="0">
              <a:buNone/>
            </a:pPr>
            <a:endParaRPr lang="ru-RU" dirty="0" smtClean="0"/>
          </a:p>
          <a:p>
            <a:pPr lvl="0"/>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Какова масса учебника алгебры?</a:t>
            </a:r>
          </a:p>
          <a:p>
            <a:pPr lvl="0"/>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На глаз определить расстояние от сцены до дверей актового зала?</a:t>
            </a:r>
          </a:p>
          <a:p>
            <a:pPr lvl="0"/>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Сколько страниц в учебнике алгебры? Подсказка: страниц больше 200, но меньше 300. </a:t>
            </a:r>
          </a:p>
          <a:p>
            <a:pPr lvl="0"/>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Высота кабинета математики?</a:t>
            </a:r>
          </a:p>
          <a:p>
            <a:endParaRPr lang="ru-RU" dirty="0"/>
          </a:p>
        </p:txBody>
      </p:sp>
      <p:pic>
        <p:nvPicPr>
          <p:cNvPr id="4098" name="Picture 2" descr="C:\Users\м\Desktop\51470012.gif"/>
          <p:cNvPicPr>
            <a:picLocks noChangeAspect="1" noChangeArrowheads="1" noCrop="1"/>
          </p:cNvPicPr>
          <p:nvPr/>
        </p:nvPicPr>
        <p:blipFill>
          <a:blip r:embed="rId2" cstate="print"/>
          <a:srcRect/>
          <a:stretch>
            <a:fillRect/>
          </a:stretch>
        </p:blipFill>
        <p:spPr bwMode="auto">
          <a:xfrm>
            <a:off x="1907704" y="4509120"/>
            <a:ext cx="2592288" cy="211223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p:cTn id="23"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204864"/>
            <a:ext cx="8229600" cy="1296144"/>
          </a:xfrm>
        </p:spPr>
        <p:txBody>
          <a:bodyPr>
            <a:prstTxWarp prst="textStop">
              <a:avLst/>
            </a:prstTxWarp>
          </a:bodyPr>
          <a:lstStyle/>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Юный эрудит</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C:\Users\м\Desktop\bukvap.jpg"/>
          <p:cNvPicPr/>
          <p:nvPr/>
        </p:nvPicPr>
        <p:blipFill>
          <a:blip r:embed="rId3" cstate="print"/>
          <a:srcRect/>
          <a:stretch>
            <a:fillRect/>
          </a:stretch>
        </p:blipFill>
        <p:spPr bwMode="auto">
          <a:xfrm>
            <a:off x="2771800" y="3717032"/>
            <a:ext cx="3672408" cy="28803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060848"/>
            <a:ext cx="8229600" cy="1575048"/>
          </a:xfrm>
        </p:spPr>
        <p:txBody>
          <a:bodyPr>
            <a:prstTxWarp prst="textStop">
              <a:avLst/>
            </a:prstTxWarp>
          </a:bodyPr>
          <a:lstStyle/>
          <a:p>
            <a:r>
              <a:rPr lang="ru-RU"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Самый смекалистый</a:t>
            </a:r>
            <a:endParaRPr lang="ru-RU"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C:\Users\м\Desktop\ghizn-i-matematika.gif"/>
          <p:cNvPicPr/>
          <p:nvPr/>
        </p:nvPicPr>
        <p:blipFill>
          <a:blip r:embed="rId3" cstate="print"/>
          <a:srcRect/>
          <a:stretch>
            <a:fillRect/>
          </a:stretch>
        </p:blipFill>
        <p:spPr bwMode="auto">
          <a:xfrm>
            <a:off x="3131840" y="3789040"/>
            <a:ext cx="2880320" cy="28083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484784"/>
            <a:ext cx="9144000" cy="5373216"/>
          </a:xfrm>
        </p:spPr>
        <p:txBody>
          <a:bodyPr>
            <a:normAutofit/>
          </a:bodyPr>
          <a:lstStyle/>
          <a:p>
            <a:pPr algn="ctr">
              <a:buNone/>
            </a:pPr>
            <a:r>
              <a:rPr lang="ru-RU"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Перпендикуляр – радиус - …</a:t>
            </a:r>
            <a:endParaRPr lang="ru-RU"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122" name="Picture 2" descr="C:\Users\м\Desktop\57.gif"/>
          <p:cNvPicPr>
            <a:picLocks noChangeAspect="1" noChangeArrowheads="1" noCrop="1"/>
          </p:cNvPicPr>
          <p:nvPr/>
        </p:nvPicPr>
        <p:blipFill>
          <a:blip r:embed="rId2" cstate="print"/>
          <a:srcRect/>
          <a:stretch>
            <a:fillRect/>
          </a:stretch>
        </p:blipFill>
        <p:spPr bwMode="auto">
          <a:xfrm>
            <a:off x="2483768" y="2420888"/>
            <a:ext cx="4176464" cy="331530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204864"/>
            <a:ext cx="8229600" cy="1368152"/>
          </a:xfrm>
        </p:spPr>
        <p:txBody>
          <a:bodyPr>
            <a:prstTxWarp prst="textStop">
              <a:avLst/>
            </a:prstTxWarp>
          </a:bodyPr>
          <a:lstStyle/>
          <a:p>
            <a:r>
              <a:rPr lang="ru-RU"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Конкурс капитанов</a:t>
            </a:r>
            <a:endParaRPr lang="ru-RU"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C:\Users\м\Desktop\40078_html_m24a827cc.jpg"/>
          <p:cNvPicPr/>
          <p:nvPr/>
        </p:nvPicPr>
        <p:blipFill>
          <a:blip r:embed="rId3" cstate="print"/>
          <a:srcRect/>
          <a:stretch>
            <a:fillRect/>
          </a:stretch>
        </p:blipFill>
        <p:spPr bwMode="auto">
          <a:xfrm>
            <a:off x="3491880" y="3861048"/>
            <a:ext cx="2232248" cy="28083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a:bodyPr>
          <a:lstStyle/>
          <a:p>
            <a:pPr lvl="0"/>
            <a:endPar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lvl="0"/>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Теорема о трёх тропинках в одну сторону. </a:t>
            </a:r>
          </a:p>
          <a:p>
            <a:pPr lvl="0"/>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Теорема о единстве противоположностей. </a:t>
            </a:r>
          </a:p>
          <a:p>
            <a:pPr lvl="0"/>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Теорема об определении родственных отношений.  </a:t>
            </a:r>
          </a:p>
          <a:p>
            <a:pPr lvl="0"/>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Теорема, не дающая возможности поторговаться. </a:t>
            </a:r>
          </a:p>
          <a:p>
            <a:pPr lvl="0"/>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Теорема о несправедливом делении: одному – всё, а другому – половину. </a:t>
            </a:r>
          </a:p>
          <a:p>
            <a:endParaRPr lang="ru-RU" dirty="0"/>
          </a:p>
        </p:txBody>
      </p:sp>
      <p:pic>
        <p:nvPicPr>
          <p:cNvPr id="6146" name="Picture 2" descr="C:\Users\м\Desktop\44.gif"/>
          <p:cNvPicPr>
            <a:picLocks noChangeAspect="1" noChangeArrowheads="1" noCrop="1"/>
          </p:cNvPicPr>
          <p:nvPr/>
        </p:nvPicPr>
        <p:blipFill>
          <a:blip r:embed="rId2" cstate="print"/>
          <a:srcRect/>
          <a:stretch>
            <a:fillRect/>
          </a:stretch>
        </p:blipFill>
        <p:spPr bwMode="auto">
          <a:xfrm>
            <a:off x="683568" y="5157192"/>
            <a:ext cx="2808312" cy="17008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p:cTn id="23"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p:cTn id="39" dur="500" fill="hold"/>
                                        <p:tgtEl>
                                          <p:spTgt spid="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564904"/>
            <a:ext cx="8229600" cy="1143000"/>
          </a:xfrm>
        </p:spPr>
        <p:txBody>
          <a:bodyPr>
            <a:prstTxWarp prst="textStop">
              <a:avLst/>
            </a:prstTxWarp>
          </a:bodyPr>
          <a:lstStyle/>
          <a:p>
            <a:r>
              <a:rPr lang="ru-RU"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Назови пару</a:t>
            </a:r>
            <a:endParaRPr lang="ru-RU"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C:\Users\м\Desktop\445spongebobsquareroot.png"/>
          <p:cNvPicPr/>
          <p:nvPr/>
        </p:nvPicPr>
        <p:blipFill>
          <a:blip r:embed="rId3" cstate="print"/>
          <a:srcRect/>
          <a:stretch>
            <a:fillRect/>
          </a:stretch>
        </p:blipFill>
        <p:spPr bwMode="auto">
          <a:xfrm>
            <a:off x="2843808" y="4005064"/>
            <a:ext cx="3600400" cy="266429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0"/>
            <a:ext cx="8676456" cy="6858000"/>
          </a:xfrm>
        </p:spPr>
        <p:txBody>
          <a:bodyPr>
            <a:normAutofit fontScale="92500" lnSpcReduction="10000"/>
          </a:bodyPr>
          <a:lstStyle/>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квадратный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степень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синус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вертикальные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перпендикулярные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теорема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биквадратное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координаты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параллельные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равнобедренный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прилежащий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оси – …</a:t>
            </a:r>
          </a:p>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арифметическая – …</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7170" name="Picture 2" descr="C:\Users\м\Desktop\65200360.gif"/>
          <p:cNvPicPr>
            <a:picLocks noChangeAspect="1" noChangeArrowheads="1" noCrop="1"/>
          </p:cNvPicPr>
          <p:nvPr/>
        </p:nvPicPr>
        <p:blipFill>
          <a:blip r:embed="rId2" cstate="print"/>
          <a:srcRect/>
          <a:stretch>
            <a:fillRect/>
          </a:stretch>
        </p:blipFill>
        <p:spPr bwMode="auto">
          <a:xfrm>
            <a:off x="5580112" y="260648"/>
            <a:ext cx="2880320" cy="57606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500" fill="hold"/>
                                        <p:tgtEl>
                                          <p:spTgt spid="3">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3">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3">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9" presetClass="entr" presetSubtype="0" accel="100000" fill="hold"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p:cTn id="63" dur="500" fill="hold"/>
                                        <p:tgtEl>
                                          <p:spTgt spid="3">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4" dur="500" fill="hold"/>
                                        <p:tgtEl>
                                          <p:spTgt spid="3">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5" dur="500" fill="hold"/>
                                        <p:tgtEl>
                                          <p:spTgt spid="3">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6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9" presetClass="entr" presetSubtype="0" accel="100000" fill="hold"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calcmode="lin" valueType="num">
                                      <p:cBhvr>
                                        <p:cTn id="71" dur="500" fill="hold"/>
                                        <p:tgtEl>
                                          <p:spTgt spid="3">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72" dur="500" fill="hold"/>
                                        <p:tgtEl>
                                          <p:spTgt spid="3">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73" dur="500" fill="hold"/>
                                        <p:tgtEl>
                                          <p:spTgt spid="3">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7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9" presetClass="entr" presetSubtype="0" accel="100000" fill="hold"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calcmode="lin" valueType="num">
                                      <p:cBhvr>
                                        <p:cTn id="79" dur="500" fill="hold"/>
                                        <p:tgtEl>
                                          <p:spTgt spid="3">
                                            <p:txEl>
                                              <p:pRg st="9" end="9"/>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0" dur="500" fill="hold"/>
                                        <p:tgtEl>
                                          <p:spTgt spid="3">
                                            <p:txEl>
                                              <p:pRg st="9" end="9"/>
                                            </p:txEl>
                                          </p:spTgt>
                                        </p:tgtEl>
                                        <p:attrNameLst>
                                          <p:attrName>ppt_w</p:attrName>
                                        </p:attrNameLst>
                                      </p:cBhvr>
                                      <p:tavLst>
                                        <p:tav tm="0">
                                          <p:val>
                                            <p:strVal val="#ppt_w+.3"/>
                                          </p:val>
                                        </p:tav>
                                        <p:tav tm="50000">
                                          <p:val>
                                            <p:strVal val="#ppt_w+.3"/>
                                          </p:val>
                                        </p:tav>
                                        <p:tav tm="100000">
                                          <p:val>
                                            <p:strVal val="#ppt_w"/>
                                          </p:val>
                                        </p:tav>
                                      </p:tavLst>
                                    </p:anim>
                                    <p:anim calcmode="lin" valueType="num">
                                      <p:cBhvr>
                                        <p:cTn id="81" dur="500" fill="hold"/>
                                        <p:tgtEl>
                                          <p:spTgt spid="3">
                                            <p:txEl>
                                              <p:pRg st="9" end="9"/>
                                            </p:txEl>
                                          </p:spTgt>
                                        </p:tgtEl>
                                        <p:attrNameLst>
                                          <p:attrName>ppt_x</p:attrName>
                                        </p:attrNameLst>
                                      </p:cBhvr>
                                      <p:tavLst>
                                        <p:tav tm="0">
                                          <p:val>
                                            <p:strVal val="#ppt_x-.3"/>
                                          </p:val>
                                        </p:tav>
                                        <p:tav tm="50000">
                                          <p:val>
                                            <p:strVal val="#ppt_x"/>
                                          </p:val>
                                        </p:tav>
                                        <p:tav tm="100000">
                                          <p:val>
                                            <p:strVal val="#ppt_x"/>
                                          </p:val>
                                        </p:tav>
                                      </p:tavLst>
                                    </p:anim>
                                    <p:anim calcmode="lin" valueType="num">
                                      <p:cBhvr>
                                        <p:cTn id="8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9" presetClass="entr" presetSubtype="0" accel="100000" fill="hold" nodeType="clickEffect">
                                  <p:stCondLst>
                                    <p:cond delay="0"/>
                                  </p:stCondLst>
                                  <p:childTnLst>
                                    <p:set>
                                      <p:cBhvr>
                                        <p:cTn id="86" dur="1" fill="hold">
                                          <p:stCondLst>
                                            <p:cond delay="0"/>
                                          </p:stCondLst>
                                        </p:cTn>
                                        <p:tgtEl>
                                          <p:spTgt spid="3">
                                            <p:txEl>
                                              <p:pRg st="10" end="10"/>
                                            </p:txEl>
                                          </p:spTgt>
                                        </p:tgtEl>
                                        <p:attrNameLst>
                                          <p:attrName>style.visibility</p:attrName>
                                        </p:attrNameLst>
                                      </p:cBhvr>
                                      <p:to>
                                        <p:strVal val="visible"/>
                                      </p:to>
                                    </p:set>
                                    <p:anim calcmode="lin" valueType="num">
                                      <p:cBhvr>
                                        <p:cTn id="87" dur="500" fill="hold"/>
                                        <p:tgtEl>
                                          <p:spTgt spid="3">
                                            <p:txEl>
                                              <p:pRg st="10" end="1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8" dur="500" fill="hold"/>
                                        <p:tgtEl>
                                          <p:spTgt spid="3">
                                            <p:txEl>
                                              <p:pRg st="10" end="1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89" dur="500" fill="hold"/>
                                        <p:tgtEl>
                                          <p:spTgt spid="3">
                                            <p:txEl>
                                              <p:pRg st="10" end="10"/>
                                            </p:txEl>
                                          </p:spTgt>
                                        </p:tgtEl>
                                        <p:attrNameLst>
                                          <p:attrName>ppt_x</p:attrName>
                                        </p:attrNameLst>
                                      </p:cBhvr>
                                      <p:tavLst>
                                        <p:tav tm="0">
                                          <p:val>
                                            <p:strVal val="#ppt_x-.3"/>
                                          </p:val>
                                        </p:tav>
                                        <p:tav tm="50000">
                                          <p:val>
                                            <p:strVal val="#ppt_x"/>
                                          </p:val>
                                        </p:tav>
                                        <p:tav tm="100000">
                                          <p:val>
                                            <p:strVal val="#ppt_x"/>
                                          </p:val>
                                        </p:tav>
                                      </p:tavLst>
                                    </p:anim>
                                    <p:anim calcmode="lin" valueType="num">
                                      <p:cBhvr>
                                        <p:cTn id="90"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39" presetClass="entr" presetSubtype="0" accel="100000" fill="hold" nodeType="clickEffect">
                                  <p:stCondLst>
                                    <p:cond delay="0"/>
                                  </p:stCondLst>
                                  <p:childTnLst>
                                    <p:set>
                                      <p:cBhvr>
                                        <p:cTn id="94" dur="1" fill="hold">
                                          <p:stCondLst>
                                            <p:cond delay="0"/>
                                          </p:stCondLst>
                                        </p:cTn>
                                        <p:tgtEl>
                                          <p:spTgt spid="3">
                                            <p:txEl>
                                              <p:pRg st="11" end="11"/>
                                            </p:txEl>
                                          </p:spTgt>
                                        </p:tgtEl>
                                        <p:attrNameLst>
                                          <p:attrName>style.visibility</p:attrName>
                                        </p:attrNameLst>
                                      </p:cBhvr>
                                      <p:to>
                                        <p:strVal val="visible"/>
                                      </p:to>
                                    </p:set>
                                    <p:anim calcmode="lin" valueType="num">
                                      <p:cBhvr>
                                        <p:cTn id="95" dur="500" fill="hold"/>
                                        <p:tgtEl>
                                          <p:spTgt spid="3">
                                            <p:txEl>
                                              <p:pRg st="11" end="1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96" dur="500" fill="hold"/>
                                        <p:tgtEl>
                                          <p:spTgt spid="3">
                                            <p:txEl>
                                              <p:pRg st="11" end="1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7" dur="500" fill="hold"/>
                                        <p:tgtEl>
                                          <p:spTgt spid="3">
                                            <p:txEl>
                                              <p:pRg st="11" end="11"/>
                                            </p:txEl>
                                          </p:spTgt>
                                        </p:tgtEl>
                                        <p:attrNameLst>
                                          <p:attrName>ppt_x</p:attrName>
                                        </p:attrNameLst>
                                      </p:cBhvr>
                                      <p:tavLst>
                                        <p:tav tm="0">
                                          <p:val>
                                            <p:strVal val="#ppt_x-.3"/>
                                          </p:val>
                                        </p:tav>
                                        <p:tav tm="50000">
                                          <p:val>
                                            <p:strVal val="#ppt_x"/>
                                          </p:val>
                                        </p:tav>
                                        <p:tav tm="100000">
                                          <p:val>
                                            <p:strVal val="#ppt_x"/>
                                          </p:val>
                                        </p:tav>
                                      </p:tavLst>
                                    </p:anim>
                                    <p:anim calcmode="lin" valueType="num">
                                      <p:cBhvr>
                                        <p:cTn id="98"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39" presetClass="entr" presetSubtype="0" accel="100000" fill="hold" nodeType="clickEffect">
                                  <p:stCondLst>
                                    <p:cond delay="0"/>
                                  </p:stCondLst>
                                  <p:childTnLst>
                                    <p:set>
                                      <p:cBhvr>
                                        <p:cTn id="102" dur="1" fill="hold">
                                          <p:stCondLst>
                                            <p:cond delay="0"/>
                                          </p:stCondLst>
                                        </p:cTn>
                                        <p:tgtEl>
                                          <p:spTgt spid="3">
                                            <p:txEl>
                                              <p:pRg st="12" end="12"/>
                                            </p:txEl>
                                          </p:spTgt>
                                        </p:tgtEl>
                                        <p:attrNameLst>
                                          <p:attrName>style.visibility</p:attrName>
                                        </p:attrNameLst>
                                      </p:cBhvr>
                                      <p:to>
                                        <p:strVal val="visible"/>
                                      </p:to>
                                    </p:set>
                                    <p:anim calcmode="lin" valueType="num">
                                      <p:cBhvr>
                                        <p:cTn id="103" dur="500" fill="hold"/>
                                        <p:tgtEl>
                                          <p:spTgt spid="3">
                                            <p:txEl>
                                              <p:pRg st="12" end="1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04" dur="500" fill="hold"/>
                                        <p:tgtEl>
                                          <p:spTgt spid="3">
                                            <p:txEl>
                                              <p:pRg st="12" end="1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05" dur="500" fill="hold"/>
                                        <p:tgtEl>
                                          <p:spTgt spid="3">
                                            <p:txEl>
                                              <p:pRg st="12" end="1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6"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404664"/>
            <a:ext cx="9144000" cy="6192688"/>
          </a:xfrm>
        </p:spPr>
        <p:txBody>
          <a:bodyPr>
            <a:normAutofit fontScale="92500" lnSpcReduction="20000"/>
          </a:bodyPr>
          <a:lstStyle/>
          <a:p>
            <a:pPr algn="ctr">
              <a:buNone/>
            </a:pPr>
            <a:r>
              <a:rPr lang="ru-RU" dirty="0" smtClean="0"/>
              <a:t>     Есть о математике молва,</a:t>
            </a:r>
            <a:br>
              <a:rPr lang="ru-RU" dirty="0" smtClean="0"/>
            </a:br>
            <a:r>
              <a:rPr lang="ru-RU" dirty="0" smtClean="0"/>
              <a:t>Что она в порядок ум приводит,</a:t>
            </a:r>
            <a:br>
              <a:rPr lang="ru-RU" dirty="0" smtClean="0"/>
            </a:br>
            <a:r>
              <a:rPr lang="ru-RU" dirty="0" smtClean="0"/>
              <a:t>Потому хорошие слова</a:t>
            </a:r>
            <a:br>
              <a:rPr lang="ru-RU" dirty="0" smtClean="0"/>
            </a:br>
            <a:r>
              <a:rPr lang="ru-RU" dirty="0" smtClean="0"/>
              <a:t>Часто говорят о ней в народе.</a:t>
            </a:r>
            <a:br>
              <a:rPr lang="ru-RU" dirty="0" smtClean="0"/>
            </a:br>
            <a:r>
              <a:rPr lang="ru-RU" dirty="0" smtClean="0"/>
              <a:t> </a:t>
            </a:r>
            <a:br>
              <a:rPr lang="ru-RU" dirty="0" smtClean="0"/>
            </a:br>
            <a:r>
              <a:rPr lang="ru-RU" dirty="0" smtClean="0"/>
              <a:t>Ты нам, математика, даешь</a:t>
            </a:r>
            <a:br>
              <a:rPr lang="ru-RU" dirty="0" smtClean="0"/>
            </a:br>
            <a:r>
              <a:rPr lang="ru-RU" dirty="0" smtClean="0"/>
              <a:t>Для победы трудностей закалку,</a:t>
            </a:r>
            <a:br>
              <a:rPr lang="ru-RU" dirty="0" smtClean="0"/>
            </a:br>
            <a:r>
              <a:rPr lang="ru-RU" dirty="0" smtClean="0"/>
              <a:t>Учится с тобою молодежь</a:t>
            </a:r>
            <a:br>
              <a:rPr lang="ru-RU" dirty="0" smtClean="0"/>
            </a:br>
            <a:r>
              <a:rPr lang="ru-RU" dirty="0" smtClean="0"/>
              <a:t>Развивать и волю, и смекалку.</a:t>
            </a:r>
            <a:br>
              <a:rPr lang="ru-RU" dirty="0" smtClean="0"/>
            </a:br>
            <a:r>
              <a:rPr lang="ru-RU" dirty="0" smtClean="0"/>
              <a:t> </a:t>
            </a:r>
            <a:br>
              <a:rPr lang="ru-RU" dirty="0" smtClean="0"/>
            </a:br>
            <a:r>
              <a:rPr lang="ru-RU" dirty="0" smtClean="0"/>
              <a:t>Тем, кто учит математику,</a:t>
            </a:r>
            <a:br>
              <a:rPr lang="ru-RU" dirty="0" smtClean="0"/>
            </a:br>
            <a:r>
              <a:rPr lang="ru-RU" dirty="0" smtClean="0"/>
              <a:t>Тем, кто любит математику,</a:t>
            </a:r>
            <a:br>
              <a:rPr lang="ru-RU" dirty="0" smtClean="0"/>
            </a:br>
            <a:r>
              <a:rPr lang="ru-RU" dirty="0" smtClean="0"/>
              <a:t>Тем, кто еще не знает,</a:t>
            </a:r>
            <a:br>
              <a:rPr lang="ru-RU" dirty="0" smtClean="0"/>
            </a:br>
            <a:r>
              <a:rPr lang="ru-RU" dirty="0" smtClean="0"/>
              <a:t>Что может любить математику,</a:t>
            </a:r>
            <a:br>
              <a:rPr lang="ru-RU" dirty="0" smtClean="0"/>
            </a:br>
            <a:r>
              <a:rPr lang="ru-RU" dirty="0" smtClean="0"/>
              <a:t>Этот конкурс посвящается!</a:t>
            </a:r>
            <a:endParaRPr lang="ru-RU" dirty="0"/>
          </a:p>
        </p:txBody>
      </p:sp>
      <p:pic>
        <p:nvPicPr>
          <p:cNvPr id="4" name="Picture 2" descr="C:\Users\м\Desktop\93.gif"/>
          <p:cNvPicPr>
            <a:picLocks noChangeAspect="1" noChangeArrowheads="1" noCrop="1"/>
          </p:cNvPicPr>
          <p:nvPr/>
        </p:nvPicPr>
        <p:blipFill>
          <a:blip r:embed="rId2" cstate="print"/>
          <a:srcRect/>
          <a:stretch>
            <a:fillRect/>
          </a:stretch>
        </p:blipFill>
        <p:spPr bwMode="auto">
          <a:xfrm>
            <a:off x="0" y="1124744"/>
            <a:ext cx="2343533" cy="17281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204864"/>
            <a:ext cx="8229600" cy="1512168"/>
          </a:xfrm>
        </p:spPr>
        <p:txBody>
          <a:bodyPr>
            <a:prstTxWarp prst="textStop">
              <a:avLst/>
            </a:prstTxWarp>
          </a:bodyPr>
          <a:lstStyle/>
          <a:p>
            <a:r>
              <a:rPr lang="ru-RU"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Конкурс художников</a:t>
            </a:r>
            <a:endParaRPr lang="ru-RU"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8195" name="Picture 3" descr="C:\Users\м\Desktop\1329844229_palette_with_brushes_05.jpg"/>
          <p:cNvPicPr>
            <a:picLocks noChangeAspect="1" noChangeArrowheads="1"/>
          </p:cNvPicPr>
          <p:nvPr/>
        </p:nvPicPr>
        <p:blipFill>
          <a:blip r:embed="rId3" cstate="print"/>
          <a:srcRect/>
          <a:stretch>
            <a:fillRect/>
          </a:stretch>
        </p:blipFill>
        <p:spPr bwMode="auto">
          <a:xfrm>
            <a:off x="3347864" y="3721224"/>
            <a:ext cx="2592288" cy="31367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2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484784"/>
            <a:ext cx="8085584" cy="2276872"/>
          </a:xfrm>
        </p:spPr>
        <p:txBody>
          <a:bodyPr>
            <a:prstTxWarp prst="textArchUp">
              <a:avLst/>
            </a:prstTxWarp>
          </a:bodyPr>
          <a:lstStyle/>
          <a:p>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0    1    2    3    4    5    6    7    8    9</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9218" name="Picture 2" descr="C:\Users\м\Desktop\49.gif"/>
          <p:cNvPicPr>
            <a:picLocks noChangeAspect="1" noChangeArrowheads="1" noCrop="1"/>
          </p:cNvPicPr>
          <p:nvPr/>
        </p:nvPicPr>
        <p:blipFill>
          <a:blip r:embed="rId2" cstate="print"/>
          <a:srcRect/>
          <a:stretch>
            <a:fillRect/>
          </a:stretch>
        </p:blipFill>
        <p:spPr bwMode="auto">
          <a:xfrm>
            <a:off x="2339752" y="2636912"/>
            <a:ext cx="3888432" cy="38544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060848"/>
            <a:ext cx="8229600" cy="1656184"/>
          </a:xfrm>
        </p:spPr>
        <p:txBody>
          <a:bodyPr>
            <a:prstTxWarp prst="textStop">
              <a:avLst/>
            </a:prstTxWarp>
          </a:bodyPr>
          <a:lstStyle/>
          <a:p>
            <a:r>
              <a:rPr lang="ru-RU"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Музыкальный</a:t>
            </a:r>
            <a:endParaRPr lang="ru-RU"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C:\Users\м\Desktop\img_srchttpfdstarcomfdedatas200808201219177704music_we_ar.jpg"/>
          <p:cNvPicPr/>
          <p:nvPr/>
        </p:nvPicPr>
        <p:blipFill>
          <a:blip r:embed="rId3" cstate="print"/>
          <a:srcRect/>
          <a:stretch>
            <a:fillRect/>
          </a:stretch>
        </p:blipFill>
        <p:spPr bwMode="auto">
          <a:xfrm>
            <a:off x="3131840" y="4005064"/>
            <a:ext cx="2952328" cy="28529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42" name="Picture 2" descr="C:\Users\м\Desktop\88.gif"/>
          <p:cNvPicPr>
            <a:picLocks noGrp="1" noChangeAspect="1" noChangeArrowheads="1" noCrop="1"/>
          </p:cNvPicPr>
          <p:nvPr>
            <p:ph idx="1"/>
          </p:nvPr>
        </p:nvPicPr>
        <p:blipFill>
          <a:blip r:embed="rId2" cstate="print"/>
          <a:srcRect/>
          <a:stretch>
            <a:fillRect/>
          </a:stretch>
        </p:blipFill>
        <p:spPr bwMode="auto">
          <a:xfrm>
            <a:off x="-321412" y="548680"/>
            <a:ext cx="3506476" cy="4032448"/>
          </a:xfrm>
          <a:prstGeom prst="rect">
            <a:avLst/>
          </a:prstGeom>
          <a:noFill/>
        </p:spPr>
      </p:pic>
      <p:pic>
        <p:nvPicPr>
          <p:cNvPr id="10243" name="Picture 3" descr="C:\Users\м\Desktop\90.2.gif"/>
          <p:cNvPicPr>
            <a:picLocks noChangeAspect="1" noChangeArrowheads="1" noCrop="1"/>
          </p:cNvPicPr>
          <p:nvPr/>
        </p:nvPicPr>
        <p:blipFill>
          <a:blip r:embed="rId3" cstate="print"/>
          <a:srcRect/>
          <a:stretch>
            <a:fillRect/>
          </a:stretch>
        </p:blipFill>
        <p:spPr bwMode="auto">
          <a:xfrm>
            <a:off x="5148064" y="1052736"/>
            <a:ext cx="3528392" cy="3747732"/>
          </a:xfrm>
          <a:prstGeom prst="rect">
            <a:avLst/>
          </a:prstGeom>
          <a:noFill/>
        </p:spPr>
      </p:pic>
      <p:pic>
        <p:nvPicPr>
          <p:cNvPr id="10244" name="Picture 4" descr="C:\Users\м\Desktop\105.gif"/>
          <p:cNvPicPr>
            <a:picLocks noChangeAspect="1" noChangeArrowheads="1" noCrop="1"/>
          </p:cNvPicPr>
          <p:nvPr/>
        </p:nvPicPr>
        <p:blipFill>
          <a:blip r:embed="rId4" cstate="print"/>
          <a:srcRect/>
          <a:stretch>
            <a:fillRect/>
          </a:stretch>
        </p:blipFill>
        <p:spPr bwMode="auto">
          <a:xfrm>
            <a:off x="2267744" y="2564904"/>
            <a:ext cx="3240360" cy="3756938"/>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140968"/>
            <a:ext cx="8229600" cy="1143000"/>
          </a:xfrm>
        </p:spPr>
        <p:txBody>
          <a:bodyPr>
            <a:normAutofit fontScale="90000"/>
          </a:bodyPr>
          <a:lstStyle/>
          <a:p>
            <a:r>
              <a:rPr lang="ru-RU" sz="3300" dirty="0" smtClean="0"/>
              <a:t>Запомни то, что Гаусс всем сказал:</a:t>
            </a:r>
            <a:br>
              <a:rPr lang="ru-RU" sz="3300" dirty="0" smtClean="0"/>
            </a:br>
            <a:r>
              <a:rPr lang="ru-RU" sz="3300" dirty="0" smtClean="0"/>
              <a:t>«Наука математика — царица всех наук»,</a:t>
            </a:r>
            <a:br>
              <a:rPr lang="ru-RU" sz="3300" dirty="0" smtClean="0"/>
            </a:br>
            <a:r>
              <a:rPr lang="ru-RU" sz="3300" dirty="0" smtClean="0"/>
              <a:t>Не зря поэтому он завещал —</a:t>
            </a:r>
            <a:br>
              <a:rPr lang="ru-RU" sz="3300" dirty="0" smtClean="0"/>
            </a:br>
            <a:r>
              <a:rPr lang="ru-RU" sz="3300" dirty="0" smtClean="0"/>
              <a:t>Творить в огне трудов и мук.</a:t>
            </a:r>
            <a:br>
              <a:rPr lang="ru-RU" sz="3300" dirty="0" smtClean="0"/>
            </a:br>
            <a:r>
              <a:rPr lang="ru-RU" sz="3300" dirty="0" smtClean="0"/>
              <a:t/>
            </a:r>
            <a:br>
              <a:rPr lang="ru-RU" sz="3300" dirty="0" smtClean="0"/>
            </a:br>
            <a:r>
              <a:rPr lang="ru-RU" sz="3300" dirty="0" smtClean="0"/>
              <a:t>Безмерна роль ее в открытии законов,</a:t>
            </a:r>
            <a:br>
              <a:rPr lang="ru-RU" sz="3300" dirty="0" smtClean="0"/>
            </a:br>
            <a:r>
              <a:rPr lang="ru-RU" sz="3300" dirty="0" smtClean="0"/>
              <a:t>В создании машин, воздушных кораблей,</a:t>
            </a:r>
            <a:br>
              <a:rPr lang="ru-RU" sz="3300" dirty="0" smtClean="0"/>
            </a:br>
            <a:r>
              <a:rPr lang="ru-RU" sz="3300" dirty="0" smtClean="0"/>
              <a:t>Пожалуй, </a:t>
            </a:r>
            <a:r>
              <a:rPr lang="ru-RU" sz="3300" dirty="0" err="1" smtClean="0"/>
              <a:t>тpyдно</a:t>
            </a:r>
            <a:r>
              <a:rPr lang="ru-RU" sz="3300" dirty="0" smtClean="0"/>
              <a:t> нам пришлось бы без Ньютонов,</a:t>
            </a:r>
            <a:br>
              <a:rPr lang="ru-RU" sz="3300" dirty="0" smtClean="0"/>
            </a:br>
            <a:r>
              <a:rPr lang="ru-RU" sz="3300" dirty="0" smtClean="0"/>
              <a:t>Каких дала история до наших дней.</a:t>
            </a:r>
            <a:br>
              <a:rPr lang="ru-RU" sz="3300" dirty="0" smtClean="0"/>
            </a:br>
            <a:r>
              <a:rPr lang="ru-RU" sz="3300" dirty="0" smtClean="0"/>
              <a:t/>
            </a:r>
            <a:br>
              <a:rPr lang="ru-RU" sz="3300" dirty="0" smtClean="0"/>
            </a:br>
            <a:r>
              <a:rPr lang="ru-RU" sz="3300" dirty="0" smtClean="0"/>
              <a:t>Пусть ты не станешь Пифагором,</a:t>
            </a:r>
            <a:br>
              <a:rPr lang="ru-RU" sz="3300" dirty="0" smtClean="0"/>
            </a:br>
            <a:r>
              <a:rPr lang="ru-RU" sz="3300" dirty="0" smtClean="0"/>
              <a:t>Каким хотел бы, может, быть!</a:t>
            </a:r>
            <a:br>
              <a:rPr lang="ru-RU" sz="3300" dirty="0" smtClean="0"/>
            </a:br>
            <a:r>
              <a:rPr lang="ru-RU" sz="3300" dirty="0" smtClean="0"/>
              <a:t>Но будешь ты рабочим, может, и ученым,</a:t>
            </a:r>
            <a:br>
              <a:rPr lang="ru-RU" sz="3300" dirty="0" smtClean="0"/>
            </a:br>
            <a:r>
              <a:rPr lang="ru-RU" sz="3300" dirty="0" smtClean="0"/>
              <a:t>И будешь честно Родине служить.</a:t>
            </a:r>
            <a:r>
              <a:rPr lang="ru-RU" dirty="0" smtClean="0"/>
              <a:t/>
            </a:r>
            <a:br>
              <a:rPr lang="ru-RU" dirty="0" smtClean="0"/>
            </a:br>
            <a:endParaRPr lang="ru-RU" dirty="0"/>
          </a:p>
        </p:txBody>
      </p:sp>
      <p:pic>
        <p:nvPicPr>
          <p:cNvPr id="11267" name="Picture 3" descr="C:\Users\м\Desktop\39.gif"/>
          <p:cNvPicPr>
            <a:picLocks noChangeAspect="1" noChangeArrowheads="1" noCrop="1"/>
          </p:cNvPicPr>
          <p:nvPr/>
        </p:nvPicPr>
        <p:blipFill>
          <a:blip r:embed="rId2" cstate="print"/>
          <a:srcRect/>
          <a:stretch>
            <a:fillRect/>
          </a:stretch>
        </p:blipFill>
        <p:spPr bwMode="auto">
          <a:xfrm>
            <a:off x="0" y="692696"/>
            <a:ext cx="2224701" cy="15841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fontScale="70000" lnSpcReduction="20000"/>
          </a:bodyPr>
          <a:lstStyle/>
          <a:p>
            <a:pPr algn="ctr">
              <a:buNone/>
            </a:pPr>
            <a:r>
              <a:rPr lang="ru-RU" sz="3400" b="1" i="1" dirty="0" smtClean="0"/>
              <a:t>Гимн гипотенузе.</a:t>
            </a:r>
            <a:r>
              <a:rPr lang="ru-RU" sz="3400" dirty="0" smtClean="0"/>
              <a:t> </a:t>
            </a:r>
          </a:p>
          <a:p>
            <a:pPr algn="ctr">
              <a:buNone/>
            </a:pPr>
            <a:r>
              <a:rPr lang="ru-RU" sz="3400" dirty="0" smtClean="0"/>
              <a:t/>
            </a:r>
            <a:br>
              <a:rPr lang="ru-RU" sz="3400" dirty="0" smtClean="0"/>
            </a:br>
            <a:r>
              <a:rPr lang="ru-RU" sz="3400" dirty="0" smtClean="0"/>
              <a:t>Как символ вечного союза, </a:t>
            </a:r>
            <a:br>
              <a:rPr lang="ru-RU" sz="3400" dirty="0" smtClean="0"/>
            </a:br>
            <a:r>
              <a:rPr lang="ru-RU" sz="3400" dirty="0" smtClean="0"/>
              <a:t>Как вечный символ знак простой, </a:t>
            </a:r>
            <a:br>
              <a:rPr lang="ru-RU" sz="3400" dirty="0" smtClean="0"/>
            </a:br>
            <a:r>
              <a:rPr lang="ru-RU" sz="3400" dirty="0" smtClean="0"/>
              <a:t>Связала гипотенуза </a:t>
            </a:r>
            <a:br>
              <a:rPr lang="ru-RU" sz="3400" dirty="0" smtClean="0"/>
            </a:br>
            <a:r>
              <a:rPr lang="ru-RU" sz="3400" dirty="0" smtClean="0"/>
              <a:t>Навеки катеты собой. </a:t>
            </a:r>
            <a:br>
              <a:rPr lang="ru-RU" sz="3400" dirty="0" smtClean="0"/>
            </a:br>
            <a:r>
              <a:rPr lang="ru-RU" sz="3400" dirty="0" smtClean="0"/>
              <a:t>Путей окольных избегая </a:t>
            </a:r>
            <a:br>
              <a:rPr lang="ru-RU" sz="3400" dirty="0" smtClean="0"/>
            </a:br>
            <a:r>
              <a:rPr lang="ru-RU" sz="3400" dirty="0" smtClean="0"/>
              <a:t>И древней истине верна, </a:t>
            </a:r>
            <a:br>
              <a:rPr lang="ru-RU" sz="3400" dirty="0" smtClean="0"/>
            </a:br>
            <a:r>
              <a:rPr lang="ru-RU" sz="3400" dirty="0" smtClean="0"/>
              <a:t>Ты по характеру — прямая </a:t>
            </a:r>
            <a:br>
              <a:rPr lang="ru-RU" sz="3400" dirty="0" smtClean="0"/>
            </a:br>
            <a:r>
              <a:rPr lang="ru-RU" sz="3400" dirty="0" smtClean="0"/>
              <a:t>И по обычаю — точна. </a:t>
            </a:r>
            <a:br>
              <a:rPr lang="ru-RU" sz="3400" dirty="0" smtClean="0"/>
            </a:br>
            <a:r>
              <a:rPr lang="ru-RU" sz="3400" dirty="0" smtClean="0"/>
              <a:t>Скрывала тайну ты, но скоро </a:t>
            </a:r>
            <a:br>
              <a:rPr lang="ru-RU" sz="3400" dirty="0" smtClean="0"/>
            </a:br>
            <a:r>
              <a:rPr lang="ru-RU" sz="3400" dirty="0" smtClean="0"/>
              <a:t>Явился некий мудрый грек </a:t>
            </a:r>
            <a:br>
              <a:rPr lang="ru-RU" sz="3400" dirty="0" smtClean="0"/>
            </a:br>
            <a:r>
              <a:rPr lang="ru-RU" sz="3400" dirty="0" smtClean="0"/>
              <a:t>И теоремой Пифагора </a:t>
            </a:r>
            <a:br>
              <a:rPr lang="ru-RU" sz="3400" dirty="0" smtClean="0"/>
            </a:br>
            <a:r>
              <a:rPr lang="ru-RU" sz="3400" dirty="0" smtClean="0"/>
              <a:t>Тебя прославил он навек. </a:t>
            </a:r>
            <a:br>
              <a:rPr lang="ru-RU" sz="3400" dirty="0" smtClean="0"/>
            </a:br>
            <a:r>
              <a:rPr lang="ru-RU" sz="3400" dirty="0" smtClean="0"/>
              <a:t>Хранит тебя, безмолвно, чинно </a:t>
            </a:r>
            <a:br>
              <a:rPr lang="ru-RU" sz="3400" dirty="0" smtClean="0"/>
            </a:br>
            <a:r>
              <a:rPr lang="ru-RU" sz="3400" dirty="0" smtClean="0"/>
              <a:t>Углов сторожевой наряд, </a:t>
            </a:r>
            <a:br>
              <a:rPr lang="ru-RU" sz="3400" dirty="0" smtClean="0"/>
            </a:br>
            <a:r>
              <a:rPr lang="ru-RU" sz="3400" dirty="0" smtClean="0"/>
              <a:t>И копья — острые вершины </a:t>
            </a:r>
            <a:br>
              <a:rPr lang="ru-RU" sz="3400" dirty="0" smtClean="0"/>
            </a:br>
            <a:r>
              <a:rPr lang="ru-RU" sz="3400" dirty="0" smtClean="0"/>
              <a:t>На обе стороны грозят. </a:t>
            </a:r>
            <a:br>
              <a:rPr lang="ru-RU" sz="3400" dirty="0" smtClean="0"/>
            </a:br>
            <a:r>
              <a:rPr lang="ru-RU" sz="3400" dirty="0" smtClean="0"/>
              <a:t>И если двоечник, конфузясь, </a:t>
            </a:r>
            <a:br>
              <a:rPr lang="ru-RU" sz="3400" dirty="0" smtClean="0"/>
            </a:br>
            <a:r>
              <a:rPr lang="ru-RU" sz="3400" dirty="0" smtClean="0"/>
              <a:t>Немеет пред твоим лицом. </a:t>
            </a:r>
            <a:br>
              <a:rPr lang="ru-RU" sz="3400" dirty="0" smtClean="0"/>
            </a:br>
            <a:r>
              <a:rPr lang="ru-RU" sz="3400" dirty="0" smtClean="0"/>
              <a:t>Пронзит его, гипотенуза, </a:t>
            </a:r>
            <a:br>
              <a:rPr lang="ru-RU" sz="3400" dirty="0" smtClean="0"/>
            </a:br>
            <a:r>
              <a:rPr lang="ru-RU" sz="3400" dirty="0" smtClean="0"/>
              <a:t>Своим отточенным копьем.</a:t>
            </a:r>
          </a:p>
          <a:p>
            <a:endParaRPr lang="ru-RU" dirty="0"/>
          </a:p>
        </p:txBody>
      </p:sp>
      <p:pic>
        <p:nvPicPr>
          <p:cNvPr id="12290" name="Picture 2" descr="C:\Users\м\Desktop\42.gif"/>
          <p:cNvPicPr>
            <a:picLocks noChangeAspect="1" noChangeArrowheads="1"/>
          </p:cNvPicPr>
          <p:nvPr/>
        </p:nvPicPr>
        <p:blipFill>
          <a:blip r:embed="rId2" cstate="print"/>
          <a:srcRect/>
          <a:stretch>
            <a:fillRect/>
          </a:stretch>
        </p:blipFill>
        <p:spPr bwMode="auto">
          <a:xfrm>
            <a:off x="0" y="332656"/>
            <a:ext cx="2880320" cy="28803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fontScale="47500" lnSpcReduction="20000"/>
          </a:bodyPr>
          <a:lstStyle/>
          <a:p>
            <a:pPr algn="ctr">
              <a:buNone/>
            </a:pPr>
            <a:r>
              <a:rPr lang="ru-RU" b="1" i="1" dirty="0" smtClean="0"/>
              <a:t>Треугольник и квадрат</a:t>
            </a:r>
            <a:r>
              <a:rPr lang="ru-RU" dirty="0" smtClean="0"/>
              <a:t>.</a:t>
            </a:r>
          </a:p>
          <a:p>
            <a:pPr>
              <a:buNone/>
            </a:pPr>
            <a:r>
              <a:rPr lang="ru-RU" sz="3600" dirty="0" smtClean="0"/>
              <a:t/>
            </a:r>
            <a:br>
              <a:rPr lang="ru-RU" sz="3600" dirty="0" smtClean="0"/>
            </a:br>
            <a:r>
              <a:rPr lang="ru-RU" sz="3600" dirty="0" smtClean="0"/>
              <a:t>Жили-были два брата: </a:t>
            </a:r>
            <a:br>
              <a:rPr lang="ru-RU" sz="3600" dirty="0" smtClean="0"/>
            </a:br>
            <a:r>
              <a:rPr lang="ru-RU" sz="3600" dirty="0" smtClean="0"/>
              <a:t>Треугольник с квадратом </a:t>
            </a:r>
            <a:br>
              <a:rPr lang="ru-RU" sz="3600" dirty="0" smtClean="0"/>
            </a:br>
            <a:r>
              <a:rPr lang="ru-RU" sz="3600" dirty="0" smtClean="0"/>
              <a:t>Старший — квадратный </a:t>
            </a:r>
            <a:br>
              <a:rPr lang="ru-RU" sz="3600" dirty="0" smtClean="0"/>
            </a:br>
            <a:r>
              <a:rPr lang="ru-RU" sz="3600" dirty="0" smtClean="0"/>
              <a:t>Добродушный, приятный </a:t>
            </a:r>
            <a:br>
              <a:rPr lang="ru-RU" sz="3600" dirty="0" smtClean="0"/>
            </a:br>
            <a:r>
              <a:rPr lang="ru-RU" sz="3600" dirty="0" smtClean="0"/>
              <a:t>Младший — треугольный, </a:t>
            </a:r>
            <a:br>
              <a:rPr lang="ru-RU" sz="3600" dirty="0" smtClean="0"/>
            </a:br>
            <a:r>
              <a:rPr lang="ru-RU" sz="3600" dirty="0" smtClean="0"/>
              <a:t>Вечно недовольный. </a:t>
            </a:r>
            <a:br>
              <a:rPr lang="ru-RU" sz="3600" dirty="0" smtClean="0"/>
            </a:br>
            <a:r>
              <a:rPr lang="ru-RU" sz="3600" dirty="0" smtClean="0"/>
              <a:t>Стал расспрашивать квадрат: </a:t>
            </a:r>
            <a:br>
              <a:rPr lang="ru-RU" sz="3600" dirty="0" smtClean="0"/>
            </a:br>
            <a:r>
              <a:rPr lang="ru-RU" sz="3600" dirty="0" smtClean="0"/>
              <a:t>— Почему ты злишься, брат? </a:t>
            </a:r>
            <a:br>
              <a:rPr lang="ru-RU" sz="3600" dirty="0" smtClean="0"/>
            </a:br>
            <a:r>
              <a:rPr lang="ru-RU" sz="3600" dirty="0" smtClean="0"/>
              <a:t>Тот кричит ему: — Смотри, </a:t>
            </a:r>
            <a:br>
              <a:rPr lang="ru-RU" sz="3600" dirty="0" smtClean="0"/>
            </a:br>
            <a:r>
              <a:rPr lang="ru-RU" sz="3600" dirty="0" smtClean="0"/>
              <a:t>Ты полней меня и шире, </a:t>
            </a:r>
            <a:br>
              <a:rPr lang="ru-RU" sz="3600" dirty="0" smtClean="0"/>
            </a:br>
            <a:r>
              <a:rPr lang="ru-RU" sz="3600" dirty="0" smtClean="0"/>
              <a:t>У меня углов лишь три, </a:t>
            </a:r>
            <a:br>
              <a:rPr lang="ru-RU" sz="3600" dirty="0" smtClean="0"/>
            </a:br>
            <a:r>
              <a:rPr lang="ru-RU" sz="3600" dirty="0" smtClean="0"/>
              <a:t>У тебя же их четыре! </a:t>
            </a:r>
            <a:br>
              <a:rPr lang="ru-RU" sz="3600" dirty="0" smtClean="0"/>
            </a:br>
            <a:r>
              <a:rPr lang="ru-RU" sz="3600" dirty="0" smtClean="0"/>
              <a:t>Но квадрат ответил: — Брат! </a:t>
            </a:r>
            <a:br>
              <a:rPr lang="ru-RU" sz="3600" dirty="0" smtClean="0"/>
            </a:br>
            <a:r>
              <a:rPr lang="ru-RU" sz="3600" dirty="0" smtClean="0"/>
              <a:t>Я же старше, я — квадрат: </a:t>
            </a:r>
            <a:br>
              <a:rPr lang="ru-RU" sz="3600" dirty="0" smtClean="0"/>
            </a:br>
            <a:r>
              <a:rPr lang="ru-RU" sz="3600" dirty="0" smtClean="0"/>
              <a:t>Я сказал еще нежней: </a:t>
            </a:r>
            <a:br>
              <a:rPr lang="ru-RU" sz="3600" dirty="0" smtClean="0"/>
            </a:br>
            <a:r>
              <a:rPr lang="ru-RU" sz="3600" dirty="0" smtClean="0"/>
              <a:t>— Неизвестно, кто нужней! </a:t>
            </a:r>
            <a:br>
              <a:rPr lang="ru-RU" sz="3600" dirty="0" smtClean="0"/>
            </a:br>
            <a:r>
              <a:rPr lang="ru-RU" sz="3600" dirty="0" smtClean="0"/>
              <a:t>Но настала ночь, и к брату, </a:t>
            </a:r>
            <a:br>
              <a:rPr lang="ru-RU" sz="3600" dirty="0" smtClean="0"/>
            </a:br>
            <a:r>
              <a:rPr lang="ru-RU" sz="3600" dirty="0" smtClean="0"/>
              <a:t>Натыкаясь на столы, </a:t>
            </a:r>
            <a:br>
              <a:rPr lang="ru-RU" sz="3600" dirty="0" smtClean="0"/>
            </a:br>
            <a:r>
              <a:rPr lang="ru-RU" sz="3600" dirty="0" smtClean="0"/>
              <a:t>Младший лезет воровато </a:t>
            </a:r>
            <a:br>
              <a:rPr lang="ru-RU" sz="3600" dirty="0" smtClean="0"/>
            </a:br>
            <a:r>
              <a:rPr lang="ru-RU" sz="3600" dirty="0" smtClean="0"/>
              <a:t>Срезать старшему углы. </a:t>
            </a:r>
            <a:br>
              <a:rPr lang="ru-RU" sz="3600" dirty="0" smtClean="0"/>
            </a:br>
            <a:r>
              <a:rPr lang="ru-RU" sz="3600" dirty="0" smtClean="0"/>
              <a:t>Уходя сказал: </a:t>
            </a:r>
            <a:br>
              <a:rPr lang="ru-RU" sz="3600" dirty="0" smtClean="0"/>
            </a:br>
            <a:r>
              <a:rPr lang="ru-RU" sz="3600" dirty="0" smtClean="0"/>
              <a:t>— Приятных я тебе Желаю снов! </a:t>
            </a:r>
            <a:br>
              <a:rPr lang="ru-RU" sz="3600" dirty="0" smtClean="0"/>
            </a:br>
            <a:r>
              <a:rPr lang="ru-RU" sz="3600" dirty="0" smtClean="0"/>
              <a:t>Знать, ложился — был квадратным, </a:t>
            </a:r>
            <a:br>
              <a:rPr lang="ru-RU" sz="3600" dirty="0" smtClean="0"/>
            </a:br>
            <a:r>
              <a:rPr lang="ru-RU" sz="3600" dirty="0" smtClean="0"/>
              <a:t>А проснешься без углов! </a:t>
            </a:r>
            <a:br>
              <a:rPr lang="ru-RU" sz="3600" dirty="0" smtClean="0"/>
            </a:br>
            <a:r>
              <a:rPr lang="ru-RU" sz="3600" dirty="0" smtClean="0"/>
              <a:t>Но наутро младший брат </a:t>
            </a:r>
            <a:br>
              <a:rPr lang="ru-RU" sz="3600" dirty="0" smtClean="0"/>
            </a:br>
            <a:r>
              <a:rPr lang="ru-RU" sz="3600" dirty="0" smtClean="0"/>
              <a:t>Страшной мести был не рад. </a:t>
            </a:r>
            <a:br>
              <a:rPr lang="ru-RU" sz="3600" dirty="0" smtClean="0"/>
            </a:br>
            <a:r>
              <a:rPr lang="ru-RU" sz="3600" dirty="0" smtClean="0"/>
              <a:t>Поглядел он — нет квадрата, </a:t>
            </a:r>
            <a:br>
              <a:rPr lang="ru-RU" sz="3600" dirty="0" smtClean="0"/>
            </a:br>
            <a:r>
              <a:rPr lang="ru-RU" sz="3600" dirty="0" smtClean="0"/>
              <a:t>Онемел, стоял без слов... </a:t>
            </a:r>
            <a:br>
              <a:rPr lang="ru-RU" sz="3600" dirty="0" smtClean="0"/>
            </a:br>
            <a:r>
              <a:rPr lang="ru-RU" sz="3600" dirty="0" smtClean="0"/>
              <a:t>Вот так месть! Теперь у брата </a:t>
            </a:r>
            <a:br>
              <a:rPr lang="ru-RU" sz="3600" dirty="0" smtClean="0"/>
            </a:br>
            <a:r>
              <a:rPr lang="ru-RU" sz="3600" dirty="0" smtClean="0"/>
              <a:t>Восемь новеньких углов.</a:t>
            </a:r>
          </a:p>
          <a:p>
            <a:endParaRPr lang="ru-RU" dirty="0"/>
          </a:p>
        </p:txBody>
      </p:sp>
      <p:pic>
        <p:nvPicPr>
          <p:cNvPr id="14338" name="Picture 2" descr="C:\Users\м\Desktop\kv03.jpg"/>
          <p:cNvPicPr>
            <a:picLocks noChangeAspect="1" noChangeArrowheads="1"/>
          </p:cNvPicPr>
          <p:nvPr/>
        </p:nvPicPr>
        <p:blipFill>
          <a:blip r:embed="rId2" cstate="print"/>
          <a:srcRect/>
          <a:stretch>
            <a:fillRect/>
          </a:stretch>
        </p:blipFill>
        <p:spPr bwMode="auto">
          <a:xfrm>
            <a:off x="3577349" y="1340768"/>
            <a:ext cx="5566651" cy="33843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7029400"/>
          </a:xfrm>
        </p:spPr>
        <p:txBody>
          <a:bodyPr>
            <a:normAutofit fontScale="70000" lnSpcReduction="20000"/>
          </a:bodyPr>
          <a:lstStyle/>
          <a:p>
            <a:pPr algn="ctr">
              <a:buNone/>
            </a:pPr>
            <a:r>
              <a:rPr lang="ru-RU" b="1" i="1" dirty="0" smtClean="0"/>
              <a:t>        Гимн математике</a:t>
            </a:r>
            <a:r>
              <a:rPr lang="ru-RU" b="1" dirty="0" smtClean="0"/>
              <a:t>.</a:t>
            </a:r>
          </a:p>
          <a:p>
            <a:pPr algn="ctr">
              <a:buNone/>
            </a:pPr>
            <a:r>
              <a:rPr lang="ru-RU" dirty="0" smtClean="0"/>
              <a:t/>
            </a:r>
            <a:br>
              <a:rPr lang="ru-RU" dirty="0" smtClean="0"/>
            </a:br>
            <a:r>
              <a:rPr lang="ru-RU" dirty="0" smtClean="0"/>
              <a:t>Чтоб водить корабли , </a:t>
            </a:r>
            <a:br>
              <a:rPr lang="ru-RU" dirty="0" smtClean="0"/>
            </a:br>
            <a:r>
              <a:rPr lang="ru-RU" dirty="0" smtClean="0"/>
              <a:t>Чтобы в небо взлететь , </a:t>
            </a:r>
            <a:br>
              <a:rPr lang="ru-RU" dirty="0" smtClean="0"/>
            </a:br>
            <a:r>
              <a:rPr lang="ru-RU" dirty="0" smtClean="0"/>
              <a:t>Надо многое знать , </a:t>
            </a:r>
            <a:br>
              <a:rPr lang="ru-RU" dirty="0" smtClean="0"/>
            </a:br>
            <a:r>
              <a:rPr lang="ru-RU" dirty="0" smtClean="0"/>
              <a:t>И при этом , и при этом , </a:t>
            </a:r>
            <a:br>
              <a:rPr lang="ru-RU" dirty="0" smtClean="0"/>
            </a:br>
            <a:r>
              <a:rPr lang="ru-RU" dirty="0" smtClean="0"/>
              <a:t>Вы заметьте-ка , </a:t>
            </a:r>
            <a:br>
              <a:rPr lang="ru-RU" dirty="0" smtClean="0"/>
            </a:br>
            <a:r>
              <a:rPr lang="ru-RU" dirty="0" smtClean="0"/>
              <a:t>Очень важная наука </a:t>
            </a:r>
            <a:br>
              <a:rPr lang="ru-RU" dirty="0" smtClean="0"/>
            </a:br>
            <a:r>
              <a:rPr lang="ru-RU" dirty="0" err="1" smtClean="0"/>
              <a:t>Ма-те-ма-ти-ка</a:t>
            </a:r>
            <a:r>
              <a:rPr lang="ru-RU" dirty="0" smtClean="0"/>
              <a:t>! </a:t>
            </a:r>
            <a:br>
              <a:rPr lang="ru-RU" dirty="0" smtClean="0"/>
            </a:br>
            <a:r>
              <a:rPr lang="ru-RU" dirty="0" smtClean="0"/>
              <a:t>Почему корабли </a:t>
            </a:r>
            <a:br>
              <a:rPr lang="ru-RU" dirty="0" smtClean="0"/>
            </a:br>
            <a:r>
              <a:rPr lang="ru-RU" dirty="0" smtClean="0"/>
              <a:t>Не садятся на мель , </a:t>
            </a:r>
            <a:br>
              <a:rPr lang="ru-RU" dirty="0" smtClean="0"/>
            </a:br>
            <a:r>
              <a:rPr lang="ru-RU" dirty="0" smtClean="0"/>
              <a:t>А по курсу идут </a:t>
            </a:r>
            <a:br>
              <a:rPr lang="ru-RU" dirty="0" smtClean="0"/>
            </a:br>
            <a:r>
              <a:rPr lang="ru-RU" dirty="0" smtClean="0"/>
              <a:t>Сквозь туман и метель ? </a:t>
            </a:r>
            <a:br>
              <a:rPr lang="ru-RU" dirty="0" smtClean="0"/>
            </a:br>
            <a:r>
              <a:rPr lang="ru-RU" dirty="0" smtClean="0"/>
              <a:t>Потому что, потому что, </a:t>
            </a:r>
            <a:br>
              <a:rPr lang="ru-RU" dirty="0" smtClean="0"/>
            </a:br>
            <a:r>
              <a:rPr lang="ru-RU" dirty="0" smtClean="0"/>
              <a:t>Вы заметьте-ка , </a:t>
            </a:r>
            <a:br>
              <a:rPr lang="ru-RU" dirty="0" smtClean="0"/>
            </a:br>
            <a:r>
              <a:rPr lang="ru-RU" dirty="0" smtClean="0"/>
              <a:t>Капитанам помогает </a:t>
            </a:r>
            <a:br>
              <a:rPr lang="ru-RU" dirty="0" smtClean="0"/>
            </a:br>
            <a:r>
              <a:rPr lang="ru-RU" dirty="0" err="1" smtClean="0"/>
              <a:t>Ма-те-ма-ти-ка</a:t>
            </a:r>
            <a:r>
              <a:rPr lang="ru-RU" dirty="0" smtClean="0"/>
              <a:t>! </a:t>
            </a:r>
            <a:br>
              <a:rPr lang="ru-RU" dirty="0" smtClean="0"/>
            </a:br>
            <a:r>
              <a:rPr lang="ru-RU" dirty="0" smtClean="0"/>
              <a:t>Чтоб врачом, моряком </a:t>
            </a:r>
            <a:br>
              <a:rPr lang="ru-RU" dirty="0" smtClean="0"/>
            </a:br>
            <a:r>
              <a:rPr lang="ru-RU" dirty="0" smtClean="0"/>
              <a:t>Или лётчиком стать. </a:t>
            </a:r>
            <a:br>
              <a:rPr lang="ru-RU" dirty="0" smtClean="0"/>
            </a:br>
            <a:r>
              <a:rPr lang="ru-RU" dirty="0" smtClean="0"/>
              <a:t>Надо прежде всего </a:t>
            </a:r>
            <a:br>
              <a:rPr lang="ru-RU" dirty="0" smtClean="0"/>
            </a:br>
            <a:r>
              <a:rPr lang="ru-RU" dirty="0" smtClean="0"/>
              <a:t>Математику знать. </a:t>
            </a:r>
            <a:br>
              <a:rPr lang="ru-RU" dirty="0" smtClean="0"/>
            </a:br>
            <a:r>
              <a:rPr lang="ru-RU" dirty="0" smtClean="0"/>
              <a:t>И на свете нет профессий </a:t>
            </a:r>
            <a:br>
              <a:rPr lang="ru-RU" dirty="0" smtClean="0"/>
            </a:br>
            <a:r>
              <a:rPr lang="ru-RU" dirty="0" smtClean="0"/>
              <a:t>Вы заметьте-ка, </a:t>
            </a:r>
          </a:p>
          <a:p>
            <a:pPr algn="ctr">
              <a:buNone/>
            </a:pPr>
            <a:r>
              <a:rPr lang="ru-RU" dirty="0" smtClean="0"/>
              <a:t>         Где бы вам не пригодилась </a:t>
            </a:r>
            <a:br>
              <a:rPr lang="ru-RU" dirty="0" smtClean="0"/>
            </a:br>
            <a:r>
              <a:rPr lang="ru-RU" dirty="0" smtClean="0"/>
              <a:t>Математика!</a:t>
            </a:r>
          </a:p>
          <a:p>
            <a:endParaRPr lang="ru-RU" dirty="0"/>
          </a:p>
        </p:txBody>
      </p:sp>
      <p:pic>
        <p:nvPicPr>
          <p:cNvPr id="13314" name="Picture 2" descr="C:\Users\м\Desktop\44.gif"/>
          <p:cNvPicPr>
            <a:picLocks noChangeAspect="1" noChangeArrowheads="1" noCrop="1"/>
          </p:cNvPicPr>
          <p:nvPr/>
        </p:nvPicPr>
        <p:blipFill>
          <a:blip r:embed="rId2" cstate="print"/>
          <a:srcRect/>
          <a:stretch>
            <a:fillRect/>
          </a:stretch>
        </p:blipFill>
        <p:spPr bwMode="auto">
          <a:xfrm>
            <a:off x="251520" y="908720"/>
            <a:ext cx="3161327" cy="21602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xEl>
                                              <p:pRg st="1" end="1"/>
                                            </p:txEl>
                                          </p:spTgt>
                                        </p:tgtEl>
                                        <p:attrNameLst>
                                          <p:attrName>ppt_y</p:attrName>
                                        </p:attrNameLst>
                                      </p:cBhvr>
                                      <p:tavLst>
                                        <p:tav tm="0">
                                          <p:val>
                                            <p:strVal val="#ppt_y"/>
                                          </p:val>
                                        </p:tav>
                                        <p:tav tm="100000">
                                          <p:val>
                                            <p:strVal val="#ppt_y"/>
                                          </p:val>
                                        </p:tav>
                                      </p:tavLst>
                                    </p:anim>
                                  </p:childTnLst>
                                </p:cTn>
                              </p:par>
                              <p:par>
                                <p:cTn id="17" presetID="39" presetClass="entr" presetSubtype="0" accel="10000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5000" r="-5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ctr">
              <a:buNone/>
            </a:pPr>
            <a:r>
              <a:rPr lang="ru-RU" sz="6600" b="1" dirty="0" smtClean="0">
                <a:ln w="38100">
                  <a:solidFill>
                    <a:srgbClr val="002060"/>
                  </a:solidFill>
                  <a:prstDash val="solid"/>
                </a:ln>
                <a:solidFill>
                  <a:srgbClr val="00B0F0"/>
                </a:solidFill>
                <a:effectLst>
                  <a:outerShdw blurRad="38100" dist="32000" dir="5400000" algn="tl">
                    <a:srgbClr val="000000">
                      <a:alpha val="30000"/>
                    </a:srgbClr>
                  </a:outerShdw>
                </a:effectLst>
              </a:rPr>
              <a:t>Спасибо за </a:t>
            </a:r>
          </a:p>
          <a:p>
            <a:pPr algn="ctr">
              <a:buNone/>
            </a:pPr>
            <a:r>
              <a:rPr lang="ru-RU" sz="6600" b="1" dirty="0" smtClean="0">
                <a:ln w="38100">
                  <a:solidFill>
                    <a:srgbClr val="002060"/>
                  </a:solidFill>
                  <a:prstDash val="solid"/>
                </a:ln>
                <a:solidFill>
                  <a:srgbClr val="00B0F0"/>
                </a:solidFill>
                <a:effectLst>
                  <a:outerShdw blurRad="38100" dist="32000" dir="5400000" algn="tl">
                    <a:srgbClr val="000000">
                      <a:alpha val="30000"/>
                    </a:srgbClr>
                  </a:outerShdw>
                </a:effectLst>
              </a:rPr>
              <a:t> внимание!</a:t>
            </a:r>
            <a:endParaRPr lang="ru-RU" sz="6600" b="1" dirty="0">
              <a:ln w="38100">
                <a:solidFill>
                  <a:srgbClr val="002060"/>
                </a:solidFill>
                <a:prstDash val="solid"/>
              </a:ln>
              <a:solidFill>
                <a:srgbClr val="00B0F0"/>
              </a:solidFill>
              <a:effectLst>
                <a:outerShdw blurRad="38100" dist="32000" dir="5400000" algn="tl">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548680"/>
            <a:ext cx="8219256" cy="5577483"/>
          </a:xfrm>
        </p:spPr>
        <p:txBody>
          <a:bodyPr/>
          <a:lstStyle/>
          <a:p>
            <a:pPr algn="ctr">
              <a:buNone/>
            </a:pPr>
            <a:r>
              <a:rPr lang="ru-RU" dirty="0" smtClean="0"/>
              <a:t>12345679</a:t>
            </a:r>
          </a:p>
          <a:p>
            <a:pPr algn="ctr">
              <a:buNone/>
            </a:pPr>
            <a:r>
              <a:rPr lang="ru-RU" dirty="0" smtClean="0"/>
              <a:t>12345679 * 9 = </a:t>
            </a:r>
            <a:r>
              <a:rPr lang="ru-RU" dirty="0" smtClean="0">
                <a:solidFill>
                  <a:srgbClr val="FF0000"/>
                </a:solidFill>
              </a:rPr>
              <a:t>111111111</a:t>
            </a:r>
          </a:p>
          <a:p>
            <a:pPr algn="ctr">
              <a:buNone/>
            </a:pPr>
            <a:r>
              <a:rPr lang="ru-RU" dirty="0" smtClean="0"/>
              <a:t>12345679 * 18 = </a:t>
            </a:r>
            <a:r>
              <a:rPr lang="ru-RU" dirty="0" smtClean="0">
                <a:solidFill>
                  <a:srgbClr val="FF0000"/>
                </a:solidFill>
              </a:rPr>
              <a:t>222222222</a:t>
            </a:r>
          </a:p>
          <a:p>
            <a:pPr algn="ctr">
              <a:buNone/>
            </a:pPr>
            <a:r>
              <a:rPr lang="ru-RU" dirty="0" smtClean="0"/>
              <a:t>12345679 * 27 = </a:t>
            </a:r>
            <a:r>
              <a:rPr lang="ru-RU" dirty="0" smtClean="0">
                <a:solidFill>
                  <a:srgbClr val="FF0000"/>
                </a:solidFill>
              </a:rPr>
              <a:t>333333333</a:t>
            </a:r>
            <a:endParaRPr lang="en-US" dirty="0" smtClean="0">
              <a:solidFill>
                <a:srgbClr val="FF0000"/>
              </a:solidFill>
            </a:endParaRPr>
          </a:p>
          <a:p>
            <a:pPr algn="ctr">
              <a:buNone/>
            </a:pPr>
            <a:endParaRPr lang="en-US" dirty="0">
              <a:solidFill>
                <a:srgbClr val="FF0000"/>
              </a:solidFill>
            </a:endParaRPr>
          </a:p>
          <a:p>
            <a:pPr marL="514350" indent="-514350" algn="ctr">
              <a:buAutoNum type="arabicPlain" startAt="12"/>
            </a:pPr>
            <a:r>
              <a:rPr lang="en-US" dirty="0" smtClean="0"/>
              <a:t>          144</a:t>
            </a:r>
          </a:p>
          <a:p>
            <a:pPr marL="514350" indent="-514350" algn="ctr">
              <a:buNone/>
            </a:pPr>
            <a:r>
              <a:rPr lang="en-US" dirty="0" smtClean="0"/>
              <a:t> 21            441</a:t>
            </a:r>
          </a:p>
          <a:p>
            <a:pPr algn="ctr">
              <a:buNone/>
            </a:pPr>
            <a:endParaRPr lang="en-US" dirty="0">
              <a:solidFill>
                <a:srgbClr val="FF0000"/>
              </a:solidFill>
            </a:endParaRPr>
          </a:p>
          <a:p>
            <a:pPr algn="ctr">
              <a:buNone/>
            </a:pPr>
            <a:endParaRPr lang="ru-RU" dirty="0" smtClean="0">
              <a:solidFill>
                <a:srgbClr val="FF0000"/>
              </a:solidFill>
            </a:endParaRPr>
          </a:p>
          <a:p>
            <a:pPr>
              <a:buNone/>
            </a:pPr>
            <a:endParaRPr lang="ru-RU" dirty="0"/>
          </a:p>
        </p:txBody>
      </p:sp>
      <p:pic>
        <p:nvPicPr>
          <p:cNvPr id="2050" name="Picture 2" descr="C:\Users\м\Desktop\41.2.gif"/>
          <p:cNvPicPr>
            <a:picLocks noChangeAspect="1" noChangeArrowheads="1" noCrop="1"/>
          </p:cNvPicPr>
          <p:nvPr/>
        </p:nvPicPr>
        <p:blipFill>
          <a:blip r:embed="rId2" cstate="print"/>
          <a:srcRect/>
          <a:stretch>
            <a:fillRect/>
          </a:stretch>
        </p:blipFill>
        <p:spPr bwMode="auto">
          <a:xfrm>
            <a:off x="395536" y="4149080"/>
            <a:ext cx="2376264" cy="22277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9" presetClass="entr" presetSubtype="0" accel="10000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9" presetClass="entr" presetSubtype="0" accel="10000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p:cTn id="36" dur="500" fill="hold"/>
                                        <p:tgtEl>
                                          <p:spTgt spid="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7" dur="500" fill="hold"/>
                                        <p:tgtEl>
                                          <p:spTgt spid="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8" dur="500" fill="hold"/>
                                        <p:tgtEl>
                                          <p:spTgt spid="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39" dur="500" fill="hold"/>
                                        <p:tgtEl>
                                          <p:spTgt spid="3">
                                            <p:txEl>
                                              <p:pRg st="5" end="5"/>
                                            </p:txEl>
                                          </p:spTgt>
                                        </p:tgtEl>
                                        <p:attrNameLst>
                                          <p:attrName>ppt_y</p:attrName>
                                        </p:attrNameLst>
                                      </p:cBhvr>
                                      <p:tavLst>
                                        <p:tav tm="0">
                                          <p:val>
                                            <p:strVal val="#ppt_y"/>
                                          </p:val>
                                        </p:tav>
                                        <p:tav tm="100000">
                                          <p:val>
                                            <p:strVal val="#ppt_y"/>
                                          </p:val>
                                        </p:tav>
                                      </p:tavLst>
                                    </p:anim>
                                  </p:childTnLst>
                                </p:cTn>
                              </p:par>
                              <p:par>
                                <p:cTn id="40" presetID="39" presetClass="entr" presetSubtype="0" accel="100000" fill="hold"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500" fill="hold"/>
                                        <p:tgtEl>
                                          <p:spTgt spid="3">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3" dur="500" fill="hold"/>
                                        <p:tgtEl>
                                          <p:spTgt spid="3">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4" dur="500" fill="hold"/>
                                        <p:tgtEl>
                                          <p:spTgt spid="3">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45"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5536" y="2276872"/>
            <a:ext cx="8229600" cy="1584176"/>
          </a:xfrm>
        </p:spPr>
        <p:txBody>
          <a:bodyPr>
            <a:prstTxWarp prst="textStop">
              <a:avLst/>
            </a:prstTxWarp>
            <a:normAutofit/>
          </a:bodyPr>
          <a:lstStyle/>
          <a:p>
            <a:r>
              <a:rPr lang="ru-RU" sz="7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Разминка</a:t>
            </a:r>
            <a:endParaRPr lang="ru-RU" sz="7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 name="Рисунок 4" descr="C:\Users\м\Desktop\76881213math-image-gif-sqq9sg1.gif"/>
          <p:cNvPicPr/>
          <p:nvPr/>
        </p:nvPicPr>
        <p:blipFill>
          <a:blip r:embed="rId3" cstate="print"/>
          <a:srcRect/>
          <a:stretch>
            <a:fillRect/>
          </a:stretch>
        </p:blipFill>
        <p:spPr bwMode="auto">
          <a:xfrm>
            <a:off x="3131840" y="4221088"/>
            <a:ext cx="2736304" cy="244827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88640"/>
            <a:ext cx="9144000" cy="6669360"/>
          </a:xfrm>
        </p:spPr>
        <p:txBody>
          <a:bodyPr>
            <a:normAutofit/>
          </a:bodyPr>
          <a:lstStyle/>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 назвать одним словом сумму длин всех сторон? </a:t>
            </a:r>
          </a:p>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 найти неизвестное уменьшаемое</a:t>
            </a:r>
            <a:r>
              <a:rPr lang="ru-RU" sz="2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Какой цифрой оканчивается произведение всех натуральных чисел от 7 до 81</a:t>
            </a:r>
            <a:r>
              <a:rPr lang="ru-RU" sz="2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Наименьшее натуральное число</a:t>
            </a:r>
            <a:r>
              <a:rPr lang="ru-RU" sz="2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 называется сотая часть числа? </a:t>
            </a:r>
          </a:p>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Чему равна сумма чисел от -100 до 100? </a:t>
            </a:r>
          </a:p>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Какую часть часа составляют 20 минут? </a:t>
            </a:r>
          </a:p>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Какие три числа, если их сложить или перемножить, дают один и тот же </a:t>
            </a:r>
            <a:r>
              <a:rPr lang="ru-RU" sz="2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результат?</a:t>
            </a:r>
            <a:endPar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Инструмент для измерения углов? </a:t>
            </a:r>
          </a:p>
          <a:p>
            <a:pPr lvl="0"/>
            <a:r>
              <a:rPr lang="ru-RU" sz="2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Чему равен 1 процент от 1 тысячи рублей? </a:t>
            </a:r>
          </a:p>
          <a:p>
            <a:pPr>
              <a:buNone/>
            </a:pPr>
            <a:endParaRPr lang="ru-RU" dirty="0"/>
          </a:p>
        </p:txBody>
      </p:sp>
      <p:pic>
        <p:nvPicPr>
          <p:cNvPr id="4099" name="Picture 3" descr="C:\Users\м\Desktop\42.gif"/>
          <p:cNvPicPr>
            <a:picLocks noChangeAspect="1" noChangeArrowheads="1"/>
          </p:cNvPicPr>
          <p:nvPr/>
        </p:nvPicPr>
        <p:blipFill>
          <a:blip r:embed="rId2" cstate="print"/>
          <a:srcRect/>
          <a:stretch>
            <a:fillRect/>
          </a:stretch>
        </p:blipFill>
        <p:spPr bwMode="auto">
          <a:xfrm>
            <a:off x="6588224" y="1124744"/>
            <a:ext cx="2555776" cy="25557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500" fill="hold"/>
                                        <p:tgtEl>
                                          <p:spTgt spid="3">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3">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3">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9" presetClass="entr" presetSubtype="0" accel="100000" fill="hold"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p:cTn id="63" dur="500" fill="hold"/>
                                        <p:tgtEl>
                                          <p:spTgt spid="3">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4" dur="500" fill="hold"/>
                                        <p:tgtEl>
                                          <p:spTgt spid="3">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5" dur="500" fill="hold"/>
                                        <p:tgtEl>
                                          <p:spTgt spid="3">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6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9" presetClass="entr" presetSubtype="0" accel="100000" fill="hold"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calcmode="lin" valueType="num">
                                      <p:cBhvr>
                                        <p:cTn id="71" dur="500" fill="hold"/>
                                        <p:tgtEl>
                                          <p:spTgt spid="3">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72" dur="500" fill="hold"/>
                                        <p:tgtEl>
                                          <p:spTgt spid="3">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73" dur="500" fill="hold"/>
                                        <p:tgtEl>
                                          <p:spTgt spid="3">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7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9" presetClass="entr" presetSubtype="0" accel="100000" fill="hold"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calcmode="lin" valueType="num">
                                      <p:cBhvr>
                                        <p:cTn id="79" dur="500" fill="hold"/>
                                        <p:tgtEl>
                                          <p:spTgt spid="3">
                                            <p:txEl>
                                              <p:pRg st="9" end="9"/>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0" dur="500" fill="hold"/>
                                        <p:tgtEl>
                                          <p:spTgt spid="3">
                                            <p:txEl>
                                              <p:pRg st="9" end="9"/>
                                            </p:txEl>
                                          </p:spTgt>
                                        </p:tgtEl>
                                        <p:attrNameLst>
                                          <p:attrName>ppt_w</p:attrName>
                                        </p:attrNameLst>
                                      </p:cBhvr>
                                      <p:tavLst>
                                        <p:tav tm="0">
                                          <p:val>
                                            <p:strVal val="#ppt_w+.3"/>
                                          </p:val>
                                        </p:tav>
                                        <p:tav tm="50000">
                                          <p:val>
                                            <p:strVal val="#ppt_w+.3"/>
                                          </p:val>
                                        </p:tav>
                                        <p:tav tm="100000">
                                          <p:val>
                                            <p:strVal val="#ppt_w"/>
                                          </p:val>
                                        </p:tav>
                                      </p:tavLst>
                                    </p:anim>
                                    <p:anim calcmode="lin" valueType="num">
                                      <p:cBhvr>
                                        <p:cTn id="81" dur="500" fill="hold"/>
                                        <p:tgtEl>
                                          <p:spTgt spid="3">
                                            <p:txEl>
                                              <p:pRg st="9" end="9"/>
                                            </p:txEl>
                                          </p:spTgt>
                                        </p:tgtEl>
                                        <p:attrNameLst>
                                          <p:attrName>ppt_x</p:attrName>
                                        </p:attrNameLst>
                                      </p:cBhvr>
                                      <p:tavLst>
                                        <p:tav tm="0">
                                          <p:val>
                                            <p:strVal val="#ppt_x-.3"/>
                                          </p:val>
                                        </p:tav>
                                        <p:tav tm="50000">
                                          <p:val>
                                            <p:strVal val="#ppt_x"/>
                                          </p:val>
                                        </p:tav>
                                        <p:tav tm="100000">
                                          <p:val>
                                            <p:strVal val="#ppt_x"/>
                                          </p:val>
                                        </p:tav>
                                      </p:tavLst>
                                    </p:anim>
                                    <p:anim calcmode="lin" valueType="num">
                                      <p:cBhvr>
                                        <p:cTn id="8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Autofit/>
          </a:bodyPr>
          <a:lstStyle/>
          <a:p>
            <a:pPr lvl="0"/>
            <a:r>
              <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Математик, именем которого названа теорема, выражающая связь между коэффициентами квадратного уравнения? </a:t>
            </a:r>
            <a:endParaRPr lang="ru-RU"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lvl="0"/>
            <a:r>
              <a:rPr lang="ru-RU"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Разделите сто на половину его</a:t>
            </a:r>
          </a:p>
          <a:p>
            <a:r>
              <a:rPr lang="ru-RU"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Первая женщина-математик</a:t>
            </a:r>
            <a:endPar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lvl="0"/>
            <a:r>
              <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Периметр квадрата 20 см. Чему равна площадь его? </a:t>
            </a:r>
          </a:p>
          <a:p>
            <a:pPr lvl="0"/>
            <a:r>
              <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 называется функция вида у = </a:t>
            </a:r>
            <a:r>
              <a:rPr lang="ru-RU" sz="25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кх</a:t>
            </a:r>
            <a:r>
              <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 в? </a:t>
            </a:r>
          </a:p>
          <a:p>
            <a:pPr lvl="0"/>
            <a:r>
              <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 называется Отрезок, соединяющий противоположные вершины четырёхугольника? </a:t>
            </a:r>
          </a:p>
          <a:p>
            <a:pPr lvl="0"/>
            <a:r>
              <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 называется Отрезок, соединяющий две любые точки окружности? </a:t>
            </a:r>
          </a:p>
          <a:p>
            <a:pPr lvl="0"/>
            <a:r>
              <a:rPr lang="ru-RU"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Назови </a:t>
            </a:r>
            <a:r>
              <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наибольшее отрицательное число </a:t>
            </a:r>
          </a:p>
          <a:p>
            <a:pPr lvl="0"/>
            <a:r>
              <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Как называется утверждение, требующее доказательства? </a:t>
            </a:r>
          </a:p>
          <a:p>
            <a:r>
              <a:rPr lang="ru-RU" sz="25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Четырёхугольник</a:t>
            </a:r>
            <a:r>
              <a:rPr lang="ru-RU" sz="25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у которого только две противолежащие стороны параллельны?</a:t>
            </a:r>
          </a:p>
        </p:txBody>
      </p:sp>
      <p:pic>
        <p:nvPicPr>
          <p:cNvPr id="4" name="Picture 3" descr="C:\Users\м\Desktop\42.gif"/>
          <p:cNvPicPr>
            <a:picLocks noChangeAspect="1" noChangeArrowheads="1"/>
          </p:cNvPicPr>
          <p:nvPr/>
        </p:nvPicPr>
        <p:blipFill>
          <a:blip r:embed="rId2" cstate="print"/>
          <a:srcRect/>
          <a:stretch>
            <a:fillRect/>
          </a:stretch>
        </p:blipFill>
        <p:spPr bwMode="auto">
          <a:xfrm>
            <a:off x="6623720" y="-171400"/>
            <a:ext cx="2520280" cy="25202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500" fill="hold"/>
                                        <p:tgtEl>
                                          <p:spTgt spid="3">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3">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3">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9" presetClass="entr" presetSubtype="0" accel="100000" fill="hold"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p:cTn id="63" dur="500" fill="hold"/>
                                        <p:tgtEl>
                                          <p:spTgt spid="3">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4" dur="500" fill="hold"/>
                                        <p:tgtEl>
                                          <p:spTgt spid="3">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5" dur="500" fill="hold"/>
                                        <p:tgtEl>
                                          <p:spTgt spid="3">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6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9" presetClass="entr" presetSubtype="0" accel="100000" fill="hold"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calcmode="lin" valueType="num">
                                      <p:cBhvr>
                                        <p:cTn id="71" dur="500" fill="hold"/>
                                        <p:tgtEl>
                                          <p:spTgt spid="3">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72" dur="500" fill="hold"/>
                                        <p:tgtEl>
                                          <p:spTgt spid="3">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73" dur="500" fill="hold"/>
                                        <p:tgtEl>
                                          <p:spTgt spid="3">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7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9" presetClass="entr" presetSubtype="0" accel="100000" fill="hold"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calcmode="lin" valueType="num">
                                      <p:cBhvr>
                                        <p:cTn id="79" dur="500" fill="hold"/>
                                        <p:tgtEl>
                                          <p:spTgt spid="3">
                                            <p:txEl>
                                              <p:pRg st="9" end="9"/>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0" dur="500" fill="hold"/>
                                        <p:tgtEl>
                                          <p:spTgt spid="3">
                                            <p:txEl>
                                              <p:pRg st="9" end="9"/>
                                            </p:txEl>
                                          </p:spTgt>
                                        </p:tgtEl>
                                        <p:attrNameLst>
                                          <p:attrName>ppt_w</p:attrName>
                                        </p:attrNameLst>
                                      </p:cBhvr>
                                      <p:tavLst>
                                        <p:tav tm="0">
                                          <p:val>
                                            <p:strVal val="#ppt_w+.3"/>
                                          </p:val>
                                        </p:tav>
                                        <p:tav tm="50000">
                                          <p:val>
                                            <p:strVal val="#ppt_w+.3"/>
                                          </p:val>
                                        </p:tav>
                                        <p:tav tm="100000">
                                          <p:val>
                                            <p:strVal val="#ppt_w"/>
                                          </p:val>
                                        </p:tav>
                                      </p:tavLst>
                                    </p:anim>
                                    <p:anim calcmode="lin" valueType="num">
                                      <p:cBhvr>
                                        <p:cTn id="81" dur="500" fill="hold"/>
                                        <p:tgtEl>
                                          <p:spTgt spid="3">
                                            <p:txEl>
                                              <p:pRg st="9" end="9"/>
                                            </p:txEl>
                                          </p:spTgt>
                                        </p:tgtEl>
                                        <p:attrNameLst>
                                          <p:attrName>ppt_x</p:attrName>
                                        </p:attrNameLst>
                                      </p:cBhvr>
                                      <p:tavLst>
                                        <p:tav tm="0">
                                          <p:val>
                                            <p:strVal val="#ppt_x-.3"/>
                                          </p:val>
                                        </p:tav>
                                        <p:tav tm="50000">
                                          <p:val>
                                            <p:strVal val="#ppt_x"/>
                                          </p:val>
                                        </p:tav>
                                        <p:tav tm="100000">
                                          <p:val>
                                            <p:strVal val="#ppt_x"/>
                                          </p:val>
                                        </p:tav>
                                      </p:tavLst>
                                    </p:anim>
                                    <p:anim calcmode="lin" valueType="num">
                                      <p:cBhvr>
                                        <p:cTn id="8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44824"/>
            <a:ext cx="9144000" cy="1944216"/>
          </a:xfrm>
        </p:spPr>
        <p:txBody>
          <a:bodyPr>
            <a:prstTxWarp prst="textStop">
              <a:avLst/>
            </a:prstTxWarp>
          </a:bodyPr>
          <a:lstStyle/>
          <a:p>
            <a:r>
              <a:rPr lang="ru-RU"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Самый внимательный</a:t>
            </a:r>
            <a:endParaRPr lang="ru-RU"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C:\Users\м\Desktop\81983396.jpg"/>
          <p:cNvPicPr/>
          <p:nvPr/>
        </p:nvPicPr>
        <p:blipFill>
          <a:blip r:embed="rId3" cstate="print"/>
          <a:srcRect/>
          <a:stretch>
            <a:fillRect/>
          </a:stretch>
        </p:blipFill>
        <p:spPr bwMode="auto">
          <a:xfrm>
            <a:off x="3059832" y="3933056"/>
            <a:ext cx="3024336" cy="29249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-Не собьюсь!</a:t>
            </a:r>
            <a:endParaRPr lang="ru-RU" b="1" dirty="0">
              <a:solidFill>
                <a:srgbClr val="FF0000"/>
              </a:solidFill>
            </a:endParaRPr>
          </a:p>
        </p:txBody>
      </p:sp>
      <p:sp>
        <p:nvSpPr>
          <p:cNvPr id="3" name="Содержимое 2"/>
          <p:cNvSpPr>
            <a:spLocks noGrp="1"/>
          </p:cNvSpPr>
          <p:nvPr>
            <p:ph idx="1"/>
          </p:nvPr>
        </p:nvSpPr>
        <p:spPr>
          <a:xfrm>
            <a:off x="0" y="1600200"/>
            <a:ext cx="8748464" cy="4525963"/>
          </a:xfrm>
        </p:spPr>
        <p:txBody>
          <a:bodyPr/>
          <a:lstStyle/>
          <a:p>
            <a:pPr algn="ctr">
              <a:buNone/>
            </a:pPr>
            <a:r>
              <a:rPr lang="ru-RU" dirty="0" smtClean="0"/>
              <a:t>     </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0</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3</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6</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21</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12</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16</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24</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9</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42</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60</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56</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191</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36</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72</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15</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35</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100</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120</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49</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66</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68</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18</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4</a:t>
            </a:r>
            <a:endParaRPr lang="ru-RU" b="1" dirty="0">
              <a:solidFill>
                <a:srgbClr val="7030A0"/>
              </a:solidFill>
            </a:endParaRPr>
          </a:p>
        </p:txBody>
      </p:sp>
      <p:pic>
        <p:nvPicPr>
          <p:cNvPr id="1026" name="Picture 2" descr="C:\Users\м\Desktop\105.gif"/>
          <p:cNvPicPr>
            <a:picLocks noChangeAspect="1" noChangeArrowheads="1" noCrop="1"/>
          </p:cNvPicPr>
          <p:nvPr/>
        </p:nvPicPr>
        <p:blipFill>
          <a:blip r:embed="rId2" cstate="print"/>
          <a:srcRect/>
          <a:stretch>
            <a:fillRect/>
          </a:stretch>
        </p:blipFill>
        <p:spPr bwMode="auto">
          <a:xfrm>
            <a:off x="1619672" y="3356992"/>
            <a:ext cx="2776885" cy="32195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-Не собьюсь!</a:t>
            </a:r>
            <a:endParaRPr lang="ru-RU" dirty="0">
              <a:solidFill>
                <a:srgbClr val="FF0000"/>
              </a:solidFill>
            </a:endParaRPr>
          </a:p>
        </p:txBody>
      </p:sp>
      <p:sp>
        <p:nvSpPr>
          <p:cNvPr id="3" name="Содержимое 2"/>
          <p:cNvSpPr>
            <a:spLocks noGrp="1"/>
          </p:cNvSpPr>
          <p:nvPr>
            <p:ph idx="1"/>
          </p:nvPr>
        </p:nvSpPr>
        <p:spPr/>
        <p:txBody>
          <a:bodyPr/>
          <a:lstStyle/>
          <a:p>
            <a:pPr algn="ctr">
              <a:buNone/>
            </a:pP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3,   140,   8,   43,   68,   1,   24,   48,   57,   0,   160,   49,   18,  32,   202,   88,   60,   72,   40,   19,   16,   2,   48</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Picture 2" descr="C:\Users\м\Desktop\105.gif"/>
          <p:cNvPicPr>
            <a:picLocks noChangeAspect="1" noChangeArrowheads="1" noCrop="1"/>
          </p:cNvPicPr>
          <p:nvPr/>
        </p:nvPicPr>
        <p:blipFill>
          <a:blip r:embed="rId2" cstate="print"/>
          <a:srcRect/>
          <a:stretch>
            <a:fillRect/>
          </a:stretch>
        </p:blipFill>
        <p:spPr bwMode="auto">
          <a:xfrm>
            <a:off x="1043608" y="3212976"/>
            <a:ext cx="2776885" cy="321957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TotalTime>
  <Words>475</Words>
  <Application>Microsoft Office PowerPoint</Application>
  <PresentationFormat>Экран (4:3)</PresentationFormat>
  <Paragraphs>80</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Час веселой   математики.</vt:lpstr>
      <vt:lpstr>Презентация PowerPoint</vt:lpstr>
      <vt:lpstr>Презентация PowerPoint</vt:lpstr>
      <vt:lpstr>Разминка</vt:lpstr>
      <vt:lpstr>Презентация PowerPoint</vt:lpstr>
      <vt:lpstr>Презентация PowerPoint</vt:lpstr>
      <vt:lpstr>Самый внимательный</vt:lpstr>
      <vt:lpstr>-Не собьюсь!</vt:lpstr>
      <vt:lpstr>-Не собьюсь!</vt:lpstr>
      <vt:lpstr>Юные литераторы</vt:lpstr>
      <vt:lpstr>Аукцион</vt:lpstr>
      <vt:lpstr>Презентация PowerPoint</vt:lpstr>
      <vt:lpstr>Юный эрудит</vt:lpstr>
      <vt:lpstr>Самый смекалистый</vt:lpstr>
      <vt:lpstr>Презентация PowerPoint</vt:lpstr>
      <vt:lpstr>Конкурс капитанов</vt:lpstr>
      <vt:lpstr>Презентация PowerPoint</vt:lpstr>
      <vt:lpstr>Назови пару</vt:lpstr>
      <vt:lpstr>Презентация PowerPoint</vt:lpstr>
      <vt:lpstr>Конкурс художников</vt:lpstr>
      <vt:lpstr>0    1    2    3    4    5    6    7    8    9</vt:lpstr>
      <vt:lpstr>Музыкальный</vt:lpstr>
      <vt:lpstr>Презентация PowerPoint</vt:lpstr>
      <vt:lpstr>Запомни то, что Гаусс всем сказал: «Наука математика — царица всех наук», Не зря поэтому он завещал — Творить в огне трудов и мук.  Безмерна роль ее в открытии законов, В создании машин, воздушных кораблей, Пожалуй, тpyдно нам пришлось бы без Ньютонов, Каких дала история до наших дней.  Пусть ты не станешь Пифагором, Каким хотел бы, может, быть! Но будешь ты рабочим, может, и ученым, И будешь честно Родине служить. </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dc:creator>
  <cp:lastModifiedBy>Ирина</cp:lastModifiedBy>
  <cp:revision>16</cp:revision>
  <dcterms:created xsi:type="dcterms:W3CDTF">2014-02-09T17:06:58Z</dcterms:created>
  <dcterms:modified xsi:type="dcterms:W3CDTF">2025-09-16T18:29:29Z</dcterms:modified>
</cp:coreProperties>
</file>