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  <p:sldId id="269" r:id="rId4"/>
    <p:sldId id="270" r:id="rId5"/>
    <p:sldId id="273" r:id="rId6"/>
    <p:sldId id="275" r:id="rId7"/>
    <p:sldId id="274" r:id="rId8"/>
    <p:sldId id="276" r:id="rId9"/>
    <p:sldId id="286" r:id="rId10"/>
    <p:sldId id="290" r:id="rId11"/>
    <p:sldId id="291" r:id="rId12"/>
    <p:sldId id="292" r:id="rId13"/>
    <p:sldId id="293" r:id="rId14"/>
    <p:sldId id="294" r:id="rId15"/>
    <p:sldId id="278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9E"/>
    <a:srgbClr val="EB6696"/>
    <a:srgbClr val="F39F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99" autoAdjust="0"/>
    <p:restoredTop sz="94660"/>
  </p:normalViewPr>
  <p:slideViewPr>
    <p:cSldViewPr>
      <p:cViewPr varScale="1">
        <p:scale>
          <a:sx n="53" d="100"/>
          <a:sy n="53" d="100"/>
        </p:scale>
        <p:origin x="78" y="11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A82BF7-50CA-45ED-9FF6-B5175FA88C83}" type="doc">
      <dgm:prSet loTypeId="urn:microsoft.com/office/officeart/2009/3/layout/OpposingIdea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E496D2-48B8-4EDC-986D-DDE03F271A43}">
      <dgm:prSet phldrT="[Текст]"/>
      <dgm:spPr/>
      <dgm:t>
        <a:bodyPr/>
        <a:lstStyle/>
        <a:p>
          <a:r>
            <a:rPr lang="ru-RU" dirty="0" smtClean="0"/>
            <a:t>Вариант 1</a:t>
          </a:r>
          <a:endParaRPr lang="ru-RU" dirty="0"/>
        </a:p>
      </dgm:t>
    </dgm:pt>
    <dgm:pt modelId="{041D7E46-84F8-48FF-BC46-9CAA37B8DB31}" type="parTrans" cxnId="{E8378C79-3E5E-4EAE-ADFD-615D61E463EA}">
      <dgm:prSet/>
      <dgm:spPr/>
      <dgm:t>
        <a:bodyPr/>
        <a:lstStyle/>
        <a:p>
          <a:endParaRPr lang="ru-RU"/>
        </a:p>
      </dgm:t>
    </dgm:pt>
    <dgm:pt modelId="{10DA7B12-2822-4814-BC25-294B0257062A}" type="sibTrans" cxnId="{E8378C79-3E5E-4EAE-ADFD-615D61E463EA}">
      <dgm:prSet/>
      <dgm:spPr/>
      <dgm:t>
        <a:bodyPr/>
        <a:lstStyle/>
        <a:p>
          <a:endParaRPr lang="ru-RU"/>
        </a:p>
      </dgm:t>
    </dgm:pt>
    <dgm:pt modelId="{F1897796-9DA6-4987-9CF6-590A3A501849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Скопировать текст ФРП в свою рабочую программу и внести дополнения, которые обязательны по ФГОС, например тематическое планирование</a:t>
          </a:r>
          <a:endParaRPr lang="ru-RU" dirty="0"/>
        </a:p>
      </dgm:t>
    </dgm:pt>
    <dgm:pt modelId="{E6920D15-293E-41F6-A3E5-69B0C301842D}" type="parTrans" cxnId="{3F2061DB-DC05-4968-8554-24B17D57AC2F}">
      <dgm:prSet/>
      <dgm:spPr/>
      <dgm:t>
        <a:bodyPr/>
        <a:lstStyle/>
        <a:p>
          <a:endParaRPr lang="ru-RU"/>
        </a:p>
      </dgm:t>
    </dgm:pt>
    <dgm:pt modelId="{99D650DA-9CD3-4F5C-BF6B-64FABA37DA89}" type="sibTrans" cxnId="{3F2061DB-DC05-4968-8554-24B17D57AC2F}">
      <dgm:prSet/>
      <dgm:spPr/>
      <dgm:t>
        <a:bodyPr/>
        <a:lstStyle/>
        <a:p>
          <a:endParaRPr lang="ru-RU"/>
        </a:p>
      </dgm:t>
    </dgm:pt>
    <dgm:pt modelId="{07A55B5E-60E7-4C42-B32D-20074766AD7C}">
      <dgm:prSet phldrT="[Текст]"/>
      <dgm:spPr/>
      <dgm:t>
        <a:bodyPr/>
        <a:lstStyle/>
        <a:p>
          <a:r>
            <a:rPr lang="ru-RU" dirty="0" smtClean="0"/>
            <a:t>Вариант 2</a:t>
          </a:r>
          <a:endParaRPr lang="ru-RU" dirty="0"/>
        </a:p>
      </dgm:t>
    </dgm:pt>
    <dgm:pt modelId="{316803A7-1636-4E5B-9647-B17BED867B82}" type="parTrans" cxnId="{7F12487C-00D3-4C1B-AAA4-ECD87A7A1503}">
      <dgm:prSet/>
      <dgm:spPr/>
      <dgm:t>
        <a:bodyPr/>
        <a:lstStyle/>
        <a:p>
          <a:endParaRPr lang="ru-RU"/>
        </a:p>
      </dgm:t>
    </dgm:pt>
    <dgm:pt modelId="{882297B5-BB83-416F-A8AE-B06D9E06159B}" type="sibTrans" cxnId="{7F12487C-00D3-4C1B-AAA4-ECD87A7A1503}">
      <dgm:prSet/>
      <dgm:spPr/>
      <dgm:t>
        <a:bodyPr/>
        <a:lstStyle/>
        <a:p>
          <a:endParaRPr lang="ru-RU"/>
        </a:p>
      </dgm:t>
    </dgm:pt>
    <dgm:pt modelId="{4DF44213-6EE2-494D-8374-44BDDA538DB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Сделать отсылку на ФРП и дописать тематическое планирование, которого нет в федеральной программе, но должно быть в ООП по ФГОС НОО и ООО</a:t>
          </a:r>
          <a:endParaRPr lang="ru-RU" dirty="0"/>
        </a:p>
      </dgm:t>
    </dgm:pt>
    <dgm:pt modelId="{ED7F8825-E6DC-4DE4-AB8B-E99E15029B1F}" type="parTrans" cxnId="{F351C767-FD93-4EB8-B823-25D6DF7F7272}">
      <dgm:prSet/>
      <dgm:spPr/>
      <dgm:t>
        <a:bodyPr/>
        <a:lstStyle/>
        <a:p>
          <a:endParaRPr lang="ru-RU"/>
        </a:p>
      </dgm:t>
    </dgm:pt>
    <dgm:pt modelId="{2A88FB1B-A691-4873-A026-F1D85CCB83BA}" type="sibTrans" cxnId="{F351C767-FD93-4EB8-B823-25D6DF7F7272}">
      <dgm:prSet/>
      <dgm:spPr/>
      <dgm:t>
        <a:bodyPr/>
        <a:lstStyle/>
        <a:p>
          <a:endParaRPr lang="ru-RU"/>
        </a:p>
      </dgm:t>
    </dgm:pt>
    <dgm:pt modelId="{30DF6FF2-1D04-46A1-86B1-6F27B9BF04DD}" type="pres">
      <dgm:prSet presAssocID="{DFA82BF7-50CA-45ED-9FF6-B5175FA88C83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0B9446-0366-4378-A58E-FAA7A27BCB6F}" type="pres">
      <dgm:prSet presAssocID="{DFA82BF7-50CA-45ED-9FF6-B5175FA88C83}" presName="Background" presStyleLbl="node1" presStyleIdx="0" presStyleCnt="1" custScaleX="107569" custScaleY="111605" custLinFactNeighborX="998" custLinFactNeighborY="-1324"/>
      <dgm:spPr>
        <a:solidFill>
          <a:schemeClr val="accent1">
            <a:lumMod val="20000"/>
            <a:lumOff val="80000"/>
          </a:schemeClr>
        </a:solidFill>
      </dgm:spPr>
    </dgm:pt>
    <dgm:pt modelId="{C7E3330C-BC2B-4B43-919A-2A96D1F0A155}" type="pres">
      <dgm:prSet presAssocID="{DFA82BF7-50CA-45ED-9FF6-B5175FA88C83}" presName="Divider" presStyleLbl="callout" presStyleIdx="0" presStyleCnt="1" custLinFactX="-7300713" custLinFactNeighborX="-7400000" custLinFactNeighborY="2072"/>
      <dgm:spPr/>
    </dgm:pt>
    <dgm:pt modelId="{1944B2EF-4530-41EB-AC56-90DD28DC396E}" type="pres">
      <dgm:prSet presAssocID="{DFA82BF7-50CA-45ED-9FF6-B5175FA88C83}" presName="ChildText1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77DCA8-9435-49A5-9479-EAFA209CF7BB}" type="pres">
      <dgm:prSet presAssocID="{DFA82BF7-50CA-45ED-9FF6-B5175FA88C83}" presName="ChildText2" presStyleLbl="revTx" presStyleIdx="0" presStyleCnt="0" custScaleX="1197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371A20-68F4-4290-BE5D-A3246D9FEC70}" type="pres">
      <dgm:prSet presAssocID="{DFA82BF7-50CA-45ED-9FF6-B5175FA88C83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DF87052E-6987-4C72-9506-E7C8ABC6C619}" type="pres">
      <dgm:prSet presAssocID="{DFA82BF7-50CA-45ED-9FF6-B5175FA88C83}" presName="ParentShape1" presStyleLbl="alignImgPlace1" presStyleIdx="0" presStyleCnt="2" custLinFactNeighborX="-5253" custLinFactNeighborY="14013">
        <dgm:presLayoutVars/>
      </dgm:prSet>
      <dgm:spPr/>
      <dgm:t>
        <a:bodyPr/>
        <a:lstStyle/>
        <a:p>
          <a:endParaRPr lang="ru-RU"/>
        </a:p>
      </dgm:t>
    </dgm:pt>
    <dgm:pt modelId="{72FDDAE7-69B5-4847-902C-C553483D5233}" type="pres">
      <dgm:prSet presAssocID="{DFA82BF7-50CA-45ED-9FF6-B5175FA88C83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20CF3824-66D6-4EA5-89FA-10EDB49207ED}" type="pres">
      <dgm:prSet presAssocID="{DFA82BF7-50CA-45ED-9FF6-B5175FA88C83}" presName="ParentShape2" presStyleLbl="alignImgPlace1" presStyleIdx="1" presStyleCnt="2" custLinFactNeighborX="12871" custLinFactNeighborY="-21791">
        <dgm:presLayoutVars/>
      </dgm:prSet>
      <dgm:spPr/>
      <dgm:t>
        <a:bodyPr/>
        <a:lstStyle/>
        <a:p>
          <a:endParaRPr lang="ru-RU"/>
        </a:p>
      </dgm:t>
    </dgm:pt>
  </dgm:ptLst>
  <dgm:cxnLst>
    <dgm:cxn modelId="{FFA81A2E-89E6-4B9D-8821-1ACF1C6F1D5D}" type="presOf" srcId="{07A55B5E-60E7-4C42-B32D-20074766AD7C}" destId="{72FDDAE7-69B5-4847-902C-C553483D5233}" srcOrd="0" destOrd="0" presId="urn:microsoft.com/office/officeart/2009/3/layout/OpposingIdeas"/>
    <dgm:cxn modelId="{BC3A5C29-ACF5-4F4D-BFA8-67955DECA7AC}" type="presOf" srcId="{F1897796-9DA6-4987-9CF6-590A3A501849}" destId="{1944B2EF-4530-41EB-AC56-90DD28DC396E}" srcOrd="0" destOrd="0" presId="urn:microsoft.com/office/officeart/2009/3/layout/OpposingIdeas"/>
    <dgm:cxn modelId="{E8378C79-3E5E-4EAE-ADFD-615D61E463EA}" srcId="{DFA82BF7-50CA-45ED-9FF6-B5175FA88C83}" destId="{E2E496D2-48B8-4EDC-986D-DDE03F271A43}" srcOrd="0" destOrd="0" parTransId="{041D7E46-84F8-48FF-BC46-9CAA37B8DB31}" sibTransId="{10DA7B12-2822-4814-BC25-294B0257062A}"/>
    <dgm:cxn modelId="{F351C767-FD93-4EB8-B823-25D6DF7F7272}" srcId="{07A55B5E-60E7-4C42-B32D-20074766AD7C}" destId="{4DF44213-6EE2-494D-8374-44BDDA538DB2}" srcOrd="0" destOrd="0" parTransId="{ED7F8825-E6DC-4DE4-AB8B-E99E15029B1F}" sibTransId="{2A88FB1B-A691-4873-A026-F1D85CCB83BA}"/>
    <dgm:cxn modelId="{7F12487C-00D3-4C1B-AAA4-ECD87A7A1503}" srcId="{DFA82BF7-50CA-45ED-9FF6-B5175FA88C83}" destId="{07A55B5E-60E7-4C42-B32D-20074766AD7C}" srcOrd="1" destOrd="0" parTransId="{316803A7-1636-4E5B-9647-B17BED867B82}" sibTransId="{882297B5-BB83-416F-A8AE-B06D9E06159B}"/>
    <dgm:cxn modelId="{12148B6D-A1A5-43E2-9FE3-5404AE5AA28B}" type="presOf" srcId="{07A55B5E-60E7-4C42-B32D-20074766AD7C}" destId="{20CF3824-66D6-4EA5-89FA-10EDB49207ED}" srcOrd="1" destOrd="0" presId="urn:microsoft.com/office/officeart/2009/3/layout/OpposingIdeas"/>
    <dgm:cxn modelId="{A11F6B72-A08C-45CB-8A09-949FB7089CC7}" type="presOf" srcId="{E2E496D2-48B8-4EDC-986D-DDE03F271A43}" destId="{DF87052E-6987-4C72-9506-E7C8ABC6C619}" srcOrd="1" destOrd="0" presId="urn:microsoft.com/office/officeart/2009/3/layout/OpposingIdeas"/>
    <dgm:cxn modelId="{2BBE9780-0BC7-4765-A749-291D58ECEC42}" type="presOf" srcId="{4DF44213-6EE2-494D-8374-44BDDA538DB2}" destId="{DE77DCA8-9435-49A5-9479-EAFA209CF7BB}" srcOrd="0" destOrd="0" presId="urn:microsoft.com/office/officeart/2009/3/layout/OpposingIdeas"/>
    <dgm:cxn modelId="{2B7B9E19-E32D-4227-BC6E-39E62A051B7F}" type="presOf" srcId="{E2E496D2-48B8-4EDC-986D-DDE03F271A43}" destId="{76371A20-68F4-4290-BE5D-A3246D9FEC70}" srcOrd="0" destOrd="0" presId="urn:microsoft.com/office/officeart/2009/3/layout/OpposingIdeas"/>
    <dgm:cxn modelId="{3F2061DB-DC05-4968-8554-24B17D57AC2F}" srcId="{E2E496D2-48B8-4EDC-986D-DDE03F271A43}" destId="{F1897796-9DA6-4987-9CF6-590A3A501849}" srcOrd="0" destOrd="0" parTransId="{E6920D15-293E-41F6-A3E5-69B0C301842D}" sibTransId="{99D650DA-9CD3-4F5C-BF6B-64FABA37DA89}"/>
    <dgm:cxn modelId="{759E3699-7834-462A-B7C3-3FA1CEE4A4E4}" type="presOf" srcId="{DFA82BF7-50CA-45ED-9FF6-B5175FA88C83}" destId="{30DF6FF2-1D04-46A1-86B1-6F27B9BF04DD}" srcOrd="0" destOrd="0" presId="urn:microsoft.com/office/officeart/2009/3/layout/OpposingIdeas"/>
    <dgm:cxn modelId="{C48DBA44-B7B8-40DB-B3F9-5B39DDC34DB6}" type="presParOf" srcId="{30DF6FF2-1D04-46A1-86B1-6F27B9BF04DD}" destId="{7F0B9446-0366-4378-A58E-FAA7A27BCB6F}" srcOrd="0" destOrd="0" presId="urn:microsoft.com/office/officeart/2009/3/layout/OpposingIdeas"/>
    <dgm:cxn modelId="{F851F290-12D3-4F61-B369-7339A56C0117}" type="presParOf" srcId="{30DF6FF2-1D04-46A1-86B1-6F27B9BF04DD}" destId="{C7E3330C-BC2B-4B43-919A-2A96D1F0A155}" srcOrd="1" destOrd="0" presId="urn:microsoft.com/office/officeart/2009/3/layout/OpposingIdeas"/>
    <dgm:cxn modelId="{7EFA3093-B620-40D7-AB87-09A193F862A4}" type="presParOf" srcId="{30DF6FF2-1D04-46A1-86B1-6F27B9BF04DD}" destId="{1944B2EF-4530-41EB-AC56-90DD28DC396E}" srcOrd="2" destOrd="0" presId="urn:microsoft.com/office/officeart/2009/3/layout/OpposingIdeas"/>
    <dgm:cxn modelId="{633C2508-4EEA-4740-9AC7-0D6A02DEC190}" type="presParOf" srcId="{30DF6FF2-1D04-46A1-86B1-6F27B9BF04DD}" destId="{DE77DCA8-9435-49A5-9479-EAFA209CF7BB}" srcOrd="3" destOrd="0" presId="urn:microsoft.com/office/officeart/2009/3/layout/OpposingIdeas"/>
    <dgm:cxn modelId="{FFD0EC68-E860-43EE-8187-BB695044B49A}" type="presParOf" srcId="{30DF6FF2-1D04-46A1-86B1-6F27B9BF04DD}" destId="{76371A20-68F4-4290-BE5D-A3246D9FEC70}" srcOrd="4" destOrd="0" presId="urn:microsoft.com/office/officeart/2009/3/layout/OpposingIdeas"/>
    <dgm:cxn modelId="{1FA59CFF-9BFC-4716-9307-C11CCE5BD6C9}" type="presParOf" srcId="{30DF6FF2-1D04-46A1-86B1-6F27B9BF04DD}" destId="{DF87052E-6987-4C72-9506-E7C8ABC6C619}" srcOrd="5" destOrd="0" presId="urn:microsoft.com/office/officeart/2009/3/layout/OpposingIdeas"/>
    <dgm:cxn modelId="{DC1A0373-883C-4A00-B58C-9923399DA51B}" type="presParOf" srcId="{30DF6FF2-1D04-46A1-86B1-6F27B9BF04DD}" destId="{72FDDAE7-69B5-4847-902C-C553483D5233}" srcOrd="6" destOrd="0" presId="urn:microsoft.com/office/officeart/2009/3/layout/OpposingIdeas"/>
    <dgm:cxn modelId="{B5DBFCE0-EBB8-481B-894B-748B14D3D004}" type="presParOf" srcId="{30DF6FF2-1D04-46A1-86B1-6F27B9BF04DD}" destId="{20CF3824-66D6-4EA5-89FA-10EDB49207ED}" srcOrd="7" destOrd="0" presId="urn:microsoft.com/office/officeart/2009/3/layout/OpposingIdea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0B9446-0366-4378-A58E-FAA7A27BCB6F}">
      <dsp:nvSpPr>
        <dsp:cNvPr id="0" name=""/>
        <dsp:cNvSpPr/>
      </dsp:nvSpPr>
      <dsp:spPr>
        <a:xfrm>
          <a:off x="994021" y="440034"/>
          <a:ext cx="4724355" cy="2635920"/>
        </a:xfrm>
        <a:prstGeom prst="round2DiagRect">
          <a:avLst>
            <a:gd name="adj1" fmla="val 0"/>
            <a:gd name="adj2" fmla="val 1667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E3330C-BC2B-4B43-919A-2A96D1F0A155}">
      <dsp:nvSpPr>
        <dsp:cNvPr id="0" name=""/>
        <dsp:cNvSpPr/>
      </dsp:nvSpPr>
      <dsp:spPr>
        <a:xfrm>
          <a:off x="3226281" y="897403"/>
          <a:ext cx="585" cy="1860835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44B2EF-4530-41EB-AC56-90DD28DC396E}">
      <dsp:nvSpPr>
        <dsp:cNvPr id="0" name=""/>
        <dsp:cNvSpPr/>
      </dsp:nvSpPr>
      <dsp:spPr>
        <a:xfrm>
          <a:off x="1262800" y="787276"/>
          <a:ext cx="1903169" cy="200397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Скопировать текст ФРП в свою рабочую программу и внести дополнения, которые обязательны по ФГОС, например тематическое планирование</a:t>
          </a:r>
          <a:endParaRPr lang="ru-RU" sz="1500" kern="1200" dirty="0"/>
        </a:p>
      </dsp:txBody>
      <dsp:txXfrm>
        <a:off x="1262800" y="787276"/>
        <a:ext cx="1903169" cy="2003976"/>
      </dsp:txXfrm>
    </dsp:sp>
    <dsp:sp modelId="{DE77DCA8-9435-49A5-9479-EAFA209CF7BB}">
      <dsp:nvSpPr>
        <dsp:cNvPr id="0" name=""/>
        <dsp:cNvSpPr/>
      </dsp:nvSpPr>
      <dsp:spPr>
        <a:xfrm>
          <a:off x="3270408" y="787276"/>
          <a:ext cx="2279883" cy="200397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Сделать отсылку на ФРП и дописать тематическое планирование, которого нет в федеральной программе, но должно быть в ООП по ФГОС НОО и ООО</a:t>
          </a:r>
          <a:endParaRPr lang="ru-RU" sz="1500" kern="1200" dirty="0"/>
        </a:p>
      </dsp:txBody>
      <dsp:txXfrm>
        <a:off x="3270408" y="787276"/>
        <a:ext cx="2279883" cy="2003976"/>
      </dsp:txXfrm>
    </dsp:sp>
    <dsp:sp modelId="{DF87052E-6987-4C72-9506-E7C8ABC6C619}">
      <dsp:nvSpPr>
        <dsp:cNvPr id="0" name=""/>
        <dsp:cNvSpPr/>
      </dsp:nvSpPr>
      <dsp:spPr>
        <a:xfrm rot="16200000">
          <a:off x="-576313" y="1283327"/>
          <a:ext cx="2576541" cy="731988"/>
        </a:xfrm>
        <a:prstGeom prst="rightArrow">
          <a:avLst>
            <a:gd name="adj1" fmla="val 49830"/>
            <a:gd name="adj2" fmla="val 6066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Вариант 1</a:t>
          </a:r>
          <a:endParaRPr lang="ru-RU" sz="1600" kern="1200" dirty="0"/>
        </a:p>
      </dsp:txBody>
      <dsp:txXfrm>
        <a:off x="-465685" y="1577575"/>
        <a:ext cx="2355284" cy="364750"/>
      </dsp:txXfrm>
    </dsp:sp>
    <dsp:sp modelId="{20CF3824-66D6-4EA5-89FA-10EDB49207ED}">
      <dsp:nvSpPr>
        <dsp:cNvPr id="0" name=""/>
        <dsp:cNvSpPr/>
      </dsp:nvSpPr>
      <dsp:spPr>
        <a:xfrm rot="5400000">
          <a:off x="4680270" y="1362810"/>
          <a:ext cx="2576541" cy="731988"/>
        </a:xfrm>
        <a:prstGeom prst="rightArrow">
          <a:avLst>
            <a:gd name="adj1" fmla="val 49830"/>
            <a:gd name="adj2" fmla="val 6066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Вариант 2</a:t>
          </a:r>
          <a:endParaRPr lang="ru-RU" sz="1600" kern="1200" dirty="0"/>
        </a:p>
      </dsp:txBody>
      <dsp:txXfrm>
        <a:off x="4790899" y="1435801"/>
        <a:ext cx="2355284" cy="3647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jp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hyperlink" Target="https://1obraz.ru/#/document/99/607175848/XA00M702ME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1obraz.ru/#/document/99/573500115/" TargetMode="External"/><Relationship Id="rId13" Type="http://schemas.openxmlformats.org/officeDocument/2006/relationships/image" Target="../media/image18.jpeg"/><Relationship Id="rId3" Type="http://schemas.openxmlformats.org/officeDocument/2006/relationships/image" Target="../media/image4.jpg"/><Relationship Id="rId7" Type="http://schemas.openxmlformats.org/officeDocument/2006/relationships/hyperlink" Target="https://1obraz.ru/#/document/99/566085656/" TargetMode="External"/><Relationship Id="rId12" Type="http://schemas.openxmlformats.org/officeDocument/2006/relationships/image" Target="../media/image17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6" Type="http://schemas.openxmlformats.org/officeDocument/2006/relationships/hyperlink" Target="https://1obraz.ru/#/document/99/607175848/XA00M362MC/" TargetMode="External"/><Relationship Id="rId11" Type="http://schemas.openxmlformats.org/officeDocument/2006/relationships/image" Target="../media/image16.jpg"/><Relationship Id="rId5" Type="http://schemas.openxmlformats.org/officeDocument/2006/relationships/image" Target="../media/image6.png"/><Relationship Id="rId10" Type="http://schemas.openxmlformats.org/officeDocument/2006/relationships/image" Target="../media/image15.jpg"/><Relationship Id="rId4" Type="http://schemas.openxmlformats.org/officeDocument/2006/relationships/image" Target="../media/image5.png"/><Relationship Id="rId9" Type="http://schemas.openxmlformats.org/officeDocument/2006/relationships/hyperlink" Target="https://1obraz.ru/#/document/99/351812600/" TargetMode="External"/><Relationship Id="rId1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1obraz.ru/#/document/99/565696194/" TargetMode="External"/><Relationship Id="rId3" Type="http://schemas.openxmlformats.org/officeDocument/2006/relationships/image" Target="../media/image4.jpg"/><Relationship Id="rId7" Type="http://schemas.openxmlformats.org/officeDocument/2006/relationships/hyperlink" Target="https://1obraz.ru/#/document/99/565696194/XA00LVA2M9/" TargetMode="Externa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6" Type="http://schemas.openxmlformats.org/officeDocument/2006/relationships/hyperlink" Target="https://1obraz.ru/#/document/99/902389617/XA00M702MC/" TargetMode="External"/><Relationship Id="rId11" Type="http://schemas.openxmlformats.org/officeDocument/2006/relationships/image" Target="../media/image22.jpeg"/><Relationship Id="rId5" Type="http://schemas.openxmlformats.org/officeDocument/2006/relationships/image" Target="../media/image6.png"/><Relationship Id="rId10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edsoo.ru/metodicheskie-seminary/ms-tehnologiya-plan/" TargetMode="External"/><Relationship Id="rId3" Type="http://schemas.openxmlformats.org/officeDocument/2006/relationships/image" Target="../media/image4.jpg"/><Relationship Id="rId7" Type="http://schemas.openxmlformats.org/officeDocument/2006/relationships/hyperlink" Target="https://edsoo.ru/metodicheskie-seminary/" TargetMode="External"/><Relationship Id="rId12" Type="http://schemas.openxmlformats.org/officeDocument/2006/relationships/image" Target="../media/image23.emf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6" Type="http://schemas.openxmlformats.org/officeDocument/2006/relationships/hyperlink" Target="https://edsoo.ru/konstruktor-rabochih-program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edsoo.ru/normativnye-dokumenty/" TargetMode="External"/><Relationship Id="rId10" Type="http://schemas.openxmlformats.org/officeDocument/2006/relationships/image" Target="../media/image5.png"/><Relationship Id="rId4" Type="http://schemas.openxmlformats.org/officeDocument/2006/relationships/hyperlink" Target="https://edsoo.ru/" TargetMode="External"/><Relationship Id="rId9" Type="http://schemas.openxmlformats.org/officeDocument/2006/relationships/hyperlink" Target="https://edsoo.ru/goryachaya-liniya-po-voprosamvvedeniya-ob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4.jpg"/><Relationship Id="rId7" Type="http://schemas.openxmlformats.org/officeDocument/2006/relationships/diagramLayout" Target="../diagrams/layout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diagramData" Target="../diagrams/data1.xml"/><Relationship Id="rId5" Type="http://schemas.openxmlformats.org/officeDocument/2006/relationships/image" Target="../media/image6.png"/><Relationship Id="rId10" Type="http://schemas.microsoft.com/office/2007/relationships/diagramDrawing" Target="../diagrams/drawing1.xml"/><Relationship Id="rId4" Type="http://schemas.openxmlformats.org/officeDocument/2006/relationships/image" Target="../media/image5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jp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2"/>
          <p:cNvSpPr/>
          <p:nvPr/>
        </p:nvSpPr>
        <p:spPr>
          <a:xfrm>
            <a:off x="1187624" y="1672521"/>
            <a:ext cx="7848872" cy="1752872"/>
          </a:xfrm>
          <a:prstGeom prst="rect">
            <a:avLst/>
          </a:prstGeom>
          <a:noFill/>
          <a:ln w="0"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 основные составляющие федеральной рабочей программы по учебному предмету «Труд (технология)»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strike="noStrike" spc="-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94529" y="3499143"/>
            <a:ext cx="51018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spc="-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Копылова Лариса Александровна,</a:t>
            </a:r>
            <a:endParaRPr lang="ru-RU" sz="1600" b="1" spc="-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600" spc="-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аместитель директора </a:t>
            </a:r>
            <a:r>
              <a:rPr lang="ru-RU" sz="1600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«СШ № </a:t>
            </a:r>
            <a:r>
              <a:rPr lang="ru-RU" sz="1600" spc="-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</a:p>
          <a:p>
            <a:pPr algn="r"/>
            <a:r>
              <a:rPr lang="ru-RU" sz="1600" spc="-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 В. Овсянникова-</a:t>
            </a:r>
            <a:r>
              <a:rPr lang="ru-RU" sz="1600" spc="-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600" spc="-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аярского</a:t>
            </a:r>
            <a:r>
              <a:rPr lang="ru-RU" sz="1600" spc="-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spc="-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E:\Катя\Мероприятия с педагогами\ГАПС\ГАПС 2023\Презентация\последний\гапс 2023 шаблоны-15.png"/>
          <p:cNvPicPr preferRelativeResize="0">
            <a:picLocks noChangeAspect="1"/>
          </p:cNvPicPr>
          <p:nvPr/>
        </p:nvPicPr>
        <p:blipFill>
          <a:blip r:embed="rId3"/>
          <a:stretch/>
        </p:blipFill>
        <p:spPr>
          <a:xfrm>
            <a:off x="1187624" y="627534"/>
            <a:ext cx="1783901" cy="576000"/>
          </a:xfrm>
          <a:prstGeom prst="rect">
            <a:avLst/>
          </a:prstGeom>
          <a:ln w="0">
            <a:noFill/>
          </a:ln>
        </p:spPr>
      </p:pic>
      <p:pic>
        <p:nvPicPr>
          <p:cNvPr id="1026" name="Picture 2" descr="D:\Катя\Мероприятия с педагогами\ГАПС\ГАПС 2024\лого семьи-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27534"/>
            <a:ext cx="838852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12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738" y="1059582"/>
            <a:ext cx="7110582" cy="79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ПРОЕКТ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>
              <a:lnSpc>
                <a:spcPts val="27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«Успех </a:t>
            </a:r>
            <a:r>
              <a:rPr lang="ru-RU" sz="2400" dirty="0">
                <a:solidFill>
                  <a:schemeClr val="bg1"/>
                </a:solidFill>
              </a:rPr>
              <a:t>каждого ребенка»</a:t>
            </a:r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1738" y="1923678"/>
            <a:ext cx="32403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вправе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определять последовательность модулей и количество часов для освоения предмета, учитывать возможности материально-технической базы </a:t>
            </a:r>
            <a:endPara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/>
              <a:t>(</a:t>
            </a:r>
            <a:r>
              <a:rPr lang="ru-RU" sz="1600" u="sng" dirty="0">
                <a:hlinkClick r:id="rId6"/>
              </a:rPr>
              <a:t>п. 45.10 ФГОС ООО</a:t>
            </a:r>
            <a:r>
              <a:rPr lang="ru-RU" sz="1600" dirty="0" smtClean="0"/>
              <a:t>)</a:t>
            </a:r>
            <a:endParaRPr lang="ru-RU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429178" y="670939"/>
            <a:ext cx="85689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Изменения в распределении часов по учебному предмету «Труд(технология)»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по сравнению с предметом «Технология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  <a:endParaRPr lang="ru-RU" b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7619290" y="105958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C00000"/>
                </a:solidFill>
              </a:rPr>
              <a:t>Вариант 1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9067" y="1347614"/>
            <a:ext cx="5035527" cy="29959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3470" y="4227934"/>
            <a:ext cx="4964994" cy="78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4855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738" y="1059582"/>
            <a:ext cx="7110582" cy="79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ПРОЕКТ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>
              <a:lnSpc>
                <a:spcPts val="27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«Успех </a:t>
            </a:r>
            <a:r>
              <a:rPr lang="ru-RU" sz="2400" dirty="0">
                <a:solidFill>
                  <a:schemeClr val="bg1"/>
                </a:solidFill>
              </a:rPr>
              <a:t>каждого ребенка»</a:t>
            </a:r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9178" y="670939"/>
            <a:ext cx="85689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Изменения в распределении часов по учебному предмету «Труд(технология)»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по сравнению с предметом «Технология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  <a:endParaRPr lang="ru-RU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438152" y="1094287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C00000"/>
                </a:solidFill>
              </a:rPr>
              <a:t>Вариант 2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291" y="1395772"/>
            <a:ext cx="5400600" cy="349737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084168" y="1995686"/>
            <a:ext cx="26642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быть изменены:                 </a:t>
            </a:r>
            <a:r>
              <a:rPr lang="ru-RU" sz="1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порядок изучения модулей;</a:t>
            </a: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перераспределение учебного времени между 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одулями (при сохранении общего количества учебных часов)</a:t>
            </a:r>
            <a:endParaRPr lang="ru-RU" sz="1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22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738" y="1059582"/>
            <a:ext cx="7110582" cy="79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ПРОЕКТ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>
              <a:lnSpc>
                <a:spcPts val="27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«Успех </a:t>
            </a:r>
            <a:r>
              <a:rPr lang="ru-RU" sz="2400" dirty="0">
                <a:solidFill>
                  <a:schemeClr val="bg1"/>
                </a:solidFill>
              </a:rPr>
              <a:t>каждого ребенка»</a:t>
            </a:r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9178" y="670939"/>
            <a:ext cx="85689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Изменения в распределении часов по учебному предмету «Труд(технология)»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по сравнению с предметом «Технология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  <a:endParaRPr lang="ru-RU" b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592615" y="1081068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C00000"/>
                </a:solidFill>
              </a:rPr>
              <a:t>Вариант </a:t>
            </a:r>
            <a:r>
              <a:rPr lang="ru-RU" sz="1600" b="1" i="1" dirty="0" smtClean="0">
                <a:solidFill>
                  <a:srgbClr val="C00000"/>
                </a:solidFill>
              </a:rPr>
              <a:t>4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60" y="1419622"/>
            <a:ext cx="5040560" cy="36747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48164" y="1730574"/>
            <a:ext cx="28083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деление класса на подгруппы, в том числе по гендерному признаку,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программа должна быть реализована полностью для всех групп!</a:t>
            </a:r>
          </a:p>
          <a:p>
            <a:pPr algn="just"/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риказ </a:t>
            </a:r>
            <a:r>
              <a:rPr lang="ru-RU" sz="14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22.03.2021 №115 «Об утверждении Порядка организации осуществления образовательно деятельности…)</a:t>
            </a:r>
            <a:endParaRPr lang="ru-RU" sz="14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213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738" y="1059582"/>
            <a:ext cx="7110582" cy="79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ПРОЕКТ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>
              <a:lnSpc>
                <a:spcPts val="27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«Успех </a:t>
            </a:r>
            <a:r>
              <a:rPr lang="ru-RU" sz="2400" dirty="0">
                <a:solidFill>
                  <a:schemeClr val="bg1"/>
                </a:solidFill>
              </a:rPr>
              <a:t>каждого ребенка»</a:t>
            </a:r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15267" y="1379787"/>
            <a:ext cx="38568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Комплекты: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наглядные пособия,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карты,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учебные макеты,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специальное оборудование  </a:t>
            </a:r>
          </a:p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п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. 36.3 ФГОС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ООО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СП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2.4.3648-20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СанПиН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1.2.3685-21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Приказ </a:t>
            </a: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Минпросвещения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 от 06.09.2022 № 804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16867" y="442820"/>
            <a:ext cx="37603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Оснащение кабинетов технологии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7403" r="-2440"/>
          <a:stretch/>
        </p:blipFill>
        <p:spPr>
          <a:xfrm>
            <a:off x="6732238" y="3728006"/>
            <a:ext cx="2304258" cy="1367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63" y="3075806"/>
            <a:ext cx="2232524" cy="16743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04"/>
          <a:stretch/>
        </p:blipFill>
        <p:spPr>
          <a:xfrm>
            <a:off x="6732238" y="2216522"/>
            <a:ext cx="2248411" cy="14585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597" y="1295316"/>
            <a:ext cx="2273449" cy="15156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272" y="661126"/>
            <a:ext cx="2248411" cy="14998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8698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738" y="1059582"/>
            <a:ext cx="7110582" cy="79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ПРОЕКТ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>
              <a:lnSpc>
                <a:spcPts val="27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«Успех </a:t>
            </a:r>
            <a:r>
              <a:rPr lang="ru-RU" sz="2400" dirty="0">
                <a:solidFill>
                  <a:schemeClr val="bg1"/>
                </a:solidFill>
              </a:rPr>
              <a:t>каждого ребенка»</a:t>
            </a:r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95536" y="699542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Сетевое взаимодействие при реализации ФРП по учебному предмету «Труд (технология)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0327" y="1463471"/>
            <a:ext cx="5993202" cy="3093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в школе недостаточно условий для реализации новых ФРП по труду (технологии), но есть организации, которые могут предоставить подходящую инфраструктуру или кадры,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 заключить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ними договор о сетевой форме реализации программы.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Сетевыми партнерами могут стать другие школы, дома детского творчества, колледжи, техникумы, вузы. Кроме образовательных организаций, это могут быть и организации культуры, здравоохранения или предприятия (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ст. 15 Федерального закона от 29.12.2012 № 273-ФЗ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п. 4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Порядка, утв.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приказом </a:t>
            </a:r>
            <a:r>
              <a:rPr lang="ru-RU" sz="16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Минобрнауки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, </a:t>
            </a:r>
            <a:r>
              <a:rPr lang="ru-RU" sz="16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Минпросвещения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 от 05.08.2020 № 882/391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291830"/>
            <a:ext cx="2561481" cy="170765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990" y="3147814"/>
            <a:ext cx="1132188" cy="57606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419622"/>
            <a:ext cx="2561481" cy="167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9925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738" y="1059582"/>
            <a:ext cx="7110582" cy="79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ПРОЕКТ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>
              <a:lnSpc>
                <a:spcPts val="27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«Успех </a:t>
            </a:r>
            <a:r>
              <a:rPr lang="ru-RU" sz="2400" dirty="0">
                <a:solidFill>
                  <a:schemeClr val="bg1"/>
                </a:solidFill>
              </a:rPr>
              <a:t>каждого ребенка»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95536" y="627486"/>
            <a:ext cx="8568951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формы организации информирования учителей 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представленных изменениях</a:t>
            </a:r>
          </a:p>
          <a:p>
            <a:pPr algn="ctr"/>
            <a:endParaRPr lang="en-US" sz="1600" b="1" dirty="0" smtClean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реализации ФРП «Труд (технология)» представлена на сайте ИСРО </a:t>
            </a:r>
            <a:r>
              <a:rPr lang="ru-RU" dirty="0">
                <a:hlinkClick r:id="rId4"/>
              </a:rPr>
              <a:t>https://edsoo.ru</a:t>
            </a:r>
            <a:r>
              <a:rPr lang="ru-RU" dirty="0" smtClean="0">
                <a:hlinkClick r:id="rId4"/>
              </a:rPr>
              <a:t>/</a:t>
            </a:r>
            <a:r>
              <a:rPr lang="ru-RU" dirty="0" smtClean="0"/>
              <a:t>:</a:t>
            </a:r>
            <a:endParaRPr lang="en-US" dirty="0" smtClean="0"/>
          </a:p>
          <a:p>
            <a:endParaRPr lang="ru-RU" sz="1400" dirty="0"/>
          </a:p>
          <a:p>
            <a:r>
              <a:rPr lang="ru-RU" sz="1400" dirty="0" smtClean="0"/>
              <a:t>1. Нормативные </a:t>
            </a:r>
            <a:r>
              <a:rPr lang="ru-RU" sz="1400" dirty="0"/>
              <a:t>документы </a:t>
            </a:r>
            <a:r>
              <a:rPr lang="ru-RU" sz="1400" dirty="0" smtClean="0">
                <a:hlinkClick r:id="rId5"/>
              </a:rPr>
              <a:t>https</a:t>
            </a:r>
            <a:r>
              <a:rPr lang="ru-RU" sz="1400" dirty="0">
                <a:hlinkClick r:id="rId5"/>
              </a:rPr>
              <a:t>://edsoo.ru/normativnye-dokumenty</a:t>
            </a:r>
            <a:r>
              <a:rPr lang="ru-RU" sz="1400" dirty="0" smtClean="0">
                <a:hlinkClick r:id="rId5"/>
              </a:rPr>
              <a:t>/</a:t>
            </a:r>
            <a:endParaRPr lang="ru-RU" sz="1400" dirty="0"/>
          </a:p>
          <a:p>
            <a:r>
              <a:rPr lang="ru-RU" sz="1400" dirty="0" smtClean="0"/>
              <a:t>2.</a:t>
            </a:r>
            <a:r>
              <a:rPr lang="en-US" sz="1400" dirty="0" smtClean="0"/>
              <a:t> </a:t>
            </a:r>
            <a:r>
              <a:rPr lang="ru-RU" sz="1400" dirty="0" smtClean="0"/>
              <a:t>Поурочное </a:t>
            </a:r>
            <a:r>
              <a:rPr lang="ru-RU" sz="1400" dirty="0"/>
              <a:t>планирование в конструкторе рабочих программ </a:t>
            </a:r>
            <a:r>
              <a:rPr lang="ru-RU" sz="1400" dirty="0">
                <a:hlinkClick r:id="rId6"/>
              </a:rPr>
              <a:t>https://edsoo.ru/konstruktor-rabochih-programm</a:t>
            </a:r>
            <a:r>
              <a:rPr lang="ru-RU" sz="1400" dirty="0" smtClean="0">
                <a:hlinkClick r:id="rId6"/>
              </a:rPr>
              <a:t>/</a:t>
            </a:r>
            <a:endParaRPr lang="ru-RU" sz="1400" dirty="0"/>
          </a:p>
          <a:p>
            <a:r>
              <a:rPr lang="ru-RU" sz="1400" dirty="0" smtClean="0"/>
              <a:t>3.</a:t>
            </a:r>
            <a:r>
              <a:rPr lang="en-US" sz="1400" dirty="0" smtClean="0"/>
              <a:t> </a:t>
            </a:r>
            <a:r>
              <a:rPr lang="ru-RU" sz="1400" dirty="0" smtClean="0"/>
              <a:t>Методические </a:t>
            </a:r>
            <a:r>
              <a:rPr lang="ru-RU" sz="1400" dirty="0"/>
              <a:t>семинары </a:t>
            </a:r>
            <a:r>
              <a:rPr lang="ru-RU" sz="1400" dirty="0">
                <a:hlinkClick r:id="rId7"/>
              </a:rPr>
              <a:t>https://edsoo.ru/metodicheskie-seminary</a:t>
            </a:r>
            <a:r>
              <a:rPr lang="ru-RU" sz="1400" dirty="0" smtClean="0">
                <a:hlinkClick r:id="rId7"/>
              </a:rPr>
              <a:t>/</a:t>
            </a:r>
            <a:endParaRPr lang="ru-RU" sz="1400" dirty="0"/>
          </a:p>
          <a:p>
            <a:r>
              <a:rPr lang="ru-RU" sz="1400" dirty="0" smtClean="0"/>
              <a:t>4.</a:t>
            </a:r>
            <a:r>
              <a:rPr lang="en-US" sz="1400" dirty="0" smtClean="0"/>
              <a:t> </a:t>
            </a:r>
            <a:r>
              <a:rPr lang="ru-RU" sz="1400" dirty="0" smtClean="0"/>
              <a:t>План </a:t>
            </a:r>
            <a:r>
              <a:rPr lang="ru-RU" sz="1400" dirty="0"/>
              <a:t>семинаров «Методическая поддержка учителей технологии при введении и реализации обновленных ФГОС НОО и ООО» на 2023-2024 учебный год </a:t>
            </a:r>
            <a:r>
              <a:rPr lang="en-US" sz="1400" dirty="0"/>
              <a:t> </a:t>
            </a:r>
            <a:r>
              <a:rPr lang="en-US" sz="1400" dirty="0">
                <a:hlinkClick r:id="rId8"/>
              </a:rPr>
              <a:t>https://edsoo.ru/metodicheskie-seminary/ms-tehnologiya-plan</a:t>
            </a:r>
            <a:r>
              <a:rPr lang="en-US" sz="1400" dirty="0" smtClean="0">
                <a:hlinkClick r:id="rId8"/>
              </a:rPr>
              <a:t>/</a:t>
            </a:r>
            <a:endParaRPr lang="en-US" sz="1400" dirty="0" smtClean="0"/>
          </a:p>
          <a:p>
            <a:r>
              <a:rPr lang="ru-RU" sz="1400" dirty="0" smtClean="0"/>
              <a:t>5.</a:t>
            </a:r>
            <a:r>
              <a:rPr lang="en-US" sz="1400" dirty="0" smtClean="0"/>
              <a:t> </a:t>
            </a:r>
            <a:r>
              <a:rPr lang="ru-RU" sz="1400" dirty="0" smtClean="0"/>
              <a:t>Горячая </a:t>
            </a:r>
            <a:r>
              <a:rPr lang="ru-RU" sz="1400" dirty="0"/>
              <a:t>линия </a:t>
            </a:r>
            <a:r>
              <a:rPr lang="ru-RU" sz="1400" dirty="0">
                <a:hlinkClick r:id="rId9"/>
              </a:rPr>
              <a:t>https://edsoo.ru/goryachaya-liniya-po-voprosamvvedeniya-ob</a:t>
            </a:r>
            <a:r>
              <a:rPr lang="ru-RU" sz="1400" dirty="0" smtClean="0">
                <a:hlinkClick r:id="rId9"/>
              </a:rPr>
              <a:t>/</a:t>
            </a:r>
            <a:endParaRPr lang="en-US" sz="1400" dirty="0" smtClean="0"/>
          </a:p>
          <a:p>
            <a:endParaRPr lang="en-US" sz="1400" dirty="0" smtClean="0"/>
          </a:p>
          <a:p>
            <a:endParaRPr lang="ru-RU" sz="1400" dirty="0"/>
          </a:p>
          <a:p>
            <a:pPr algn="ctr"/>
            <a:endParaRPr lang="ru-RU" sz="1400" b="1" dirty="0"/>
          </a:p>
          <a:p>
            <a:endParaRPr lang="ru-RU" b="1" dirty="0" smtClean="0"/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2"/>
          <a:srcRect t="11276"/>
          <a:stretch/>
        </p:blipFill>
        <p:spPr>
          <a:xfrm>
            <a:off x="2123728" y="4294761"/>
            <a:ext cx="4968552" cy="77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9316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738" y="1059582"/>
            <a:ext cx="3726206" cy="79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ПРОЕКТ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lnSpc>
                <a:spcPts val="27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«Успех </a:t>
            </a:r>
            <a:r>
              <a:rPr lang="ru-RU" sz="2400" dirty="0">
                <a:solidFill>
                  <a:schemeClr val="bg1"/>
                </a:solidFill>
              </a:rPr>
              <a:t>каждого ребенка»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78754" y="619550"/>
            <a:ext cx="856895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</a:t>
            </a:r>
            <a:r>
              <a:rPr lang="ru-RU" sz="2400" b="1" dirty="0" smtClean="0">
                <a:solidFill>
                  <a:srgbClr val="002060"/>
                </a:solidFill>
              </a:rPr>
              <a:t>ведение </a:t>
            </a:r>
            <a:r>
              <a:rPr lang="ru-RU" sz="2400" b="1" dirty="0">
                <a:solidFill>
                  <a:srgbClr val="002060"/>
                </a:solidFill>
              </a:rPr>
              <a:t>учебного предмета «Труд (технология</a:t>
            </a:r>
            <a:r>
              <a:rPr lang="ru-RU" sz="2400" b="1" dirty="0" smtClean="0">
                <a:solidFill>
                  <a:srgbClr val="002060"/>
                </a:solidFill>
              </a:rPr>
              <a:t>)»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С </a:t>
            </a:r>
            <a:r>
              <a:rPr lang="ru-RU" b="1" dirty="0">
                <a:solidFill>
                  <a:srgbClr val="C00000"/>
                </a:solidFill>
              </a:rPr>
              <a:t>сентября 2024 года школы должны применять обновленные федеральные рабочие программы по труду (технологии</a:t>
            </a:r>
            <a:r>
              <a:rPr lang="ru-RU" b="1" dirty="0" smtClean="0">
                <a:solidFill>
                  <a:srgbClr val="C00000"/>
                </a:solidFill>
              </a:rPr>
              <a:t>)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94547244"/>
              </p:ext>
            </p:extLst>
          </p:nvPr>
        </p:nvGraphicFramePr>
        <p:xfrm>
          <a:off x="2422969" y="1727546"/>
          <a:ext cx="6624736" cy="3578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44369" y="2555592"/>
            <a:ext cx="252695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Варианты оформления 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использования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ФРП </a:t>
            </a:r>
            <a:endPara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ООП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5" name="Выноска со стрелкой вправо 4"/>
          <p:cNvSpPr/>
          <p:nvPr/>
        </p:nvSpPr>
        <p:spPr>
          <a:xfrm>
            <a:off x="144369" y="2356044"/>
            <a:ext cx="2843455" cy="1322427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992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3127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738" y="1059582"/>
            <a:ext cx="7110582" cy="79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ПРОЕКТ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lnSpc>
                <a:spcPts val="27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«Успех </a:t>
            </a:r>
            <a:r>
              <a:rPr lang="ru-RU" sz="2400" dirty="0">
                <a:solidFill>
                  <a:schemeClr val="bg1"/>
                </a:solidFill>
              </a:rPr>
              <a:t>каждого ребенка»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624585"/>
            <a:ext cx="87849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 </a:t>
            </a:r>
            <a:r>
              <a:rPr lang="ru-RU" sz="2400" b="1" dirty="0">
                <a:solidFill>
                  <a:srgbClr val="002060"/>
                </a:solidFill>
              </a:rPr>
              <a:t>Федеральная рабочая программа по учебному предмету </a:t>
            </a:r>
            <a:r>
              <a:rPr lang="ru-RU" sz="2400" b="1" dirty="0" smtClean="0">
                <a:solidFill>
                  <a:srgbClr val="002060"/>
                </a:solidFill>
              </a:rPr>
              <a:t>                            «</a:t>
            </a:r>
            <a:r>
              <a:rPr lang="ru-RU" sz="2400" b="1" dirty="0">
                <a:solidFill>
                  <a:srgbClr val="002060"/>
                </a:solidFill>
              </a:rPr>
              <a:t>Труд (технология</a:t>
            </a:r>
            <a:r>
              <a:rPr lang="ru-RU" sz="2400" b="1" dirty="0" smtClean="0">
                <a:solidFill>
                  <a:srgbClr val="002060"/>
                </a:solidFill>
              </a:rPr>
              <a:t>)» на </a:t>
            </a:r>
            <a:r>
              <a:rPr lang="ru-RU" sz="2400" b="1" dirty="0">
                <a:solidFill>
                  <a:srgbClr val="002060"/>
                </a:solidFill>
              </a:rPr>
              <a:t>уровне начального общего образования</a:t>
            </a:r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707654"/>
            <a:ext cx="6048673" cy="2771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Больше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акцента на раннюю профориентацию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и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трудовое воспитание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учеников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b="1" u="sng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Новые </a:t>
            </a:r>
            <a:r>
              <a:rPr lang="ru-RU" b="1" u="sng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преподавания предмета: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воспитание понимания социального значения разных профессий, важности ответственного отношения каждого за результаты труда;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воспитание готовности участия в трудовых делах школьного коллектива.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120" y="1844821"/>
            <a:ext cx="2987375" cy="23102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92992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95536" y="694313"/>
            <a:ext cx="85689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Структура </a:t>
            </a:r>
            <a:r>
              <a:rPr lang="ru-RU" sz="2000" b="1" dirty="0" smtClean="0">
                <a:solidFill>
                  <a:srgbClr val="002060"/>
                </a:solidFill>
              </a:rPr>
              <a:t>и содержание рабочей </a:t>
            </a:r>
            <a:r>
              <a:rPr lang="ru-RU" sz="2000" b="1" dirty="0">
                <a:solidFill>
                  <a:srgbClr val="002060"/>
                </a:solidFill>
              </a:rPr>
              <a:t>программы по учебному предмету «Труд (технология</a:t>
            </a:r>
            <a:r>
              <a:rPr lang="ru-RU" sz="2000" b="1" dirty="0" smtClean="0">
                <a:solidFill>
                  <a:srgbClr val="002060"/>
                </a:solidFill>
              </a:rPr>
              <a:t>)» на </a:t>
            </a:r>
            <a:r>
              <a:rPr lang="ru-RU" sz="2000" b="1" dirty="0">
                <a:solidFill>
                  <a:srgbClr val="002060"/>
                </a:solidFill>
              </a:rPr>
              <a:t>уровне начального общего </a:t>
            </a:r>
            <a:r>
              <a:rPr lang="ru-RU" sz="2000" b="1" dirty="0" smtClean="0">
                <a:solidFill>
                  <a:srgbClr val="002060"/>
                </a:solidFill>
              </a:rPr>
              <a:t>образования</a:t>
            </a:r>
            <a:endParaRPr lang="ru-RU" sz="1600" dirty="0" smtClean="0"/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2499742"/>
            <a:ext cx="3528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записка.</a:t>
            </a:r>
          </a:p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обучения. </a:t>
            </a:r>
          </a:p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освоения программы по труду (технологии).</a:t>
            </a:r>
          </a:p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результаты.</a:t>
            </a:r>
          </a:p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результаты. </a:t>
            </a:r>
          </a:p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результаты.</a:t>
            </a:r>
          </a:p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Тематическое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600" y="1627805"/>
            <a:ext cx="295232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программы –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изменилась!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83259" y="2643758"/>
            <a:ext cx="3600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«Технологии, профессии и производства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«Технологии ручной обработки материалов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   «Конструирование                            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«ИКТ»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92080" y="1627804"/>
            <a:ext cx="318275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программы –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незначительные изменения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0633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95536" y="694313"/>
            <a:ext cx="85689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000" b="1" dirty="0">
                <a:solidFill>
                  <a:srgbClr val="002060"/>
                </a:solidFill>
              </a:rPr>
              <a:t>Федеральная рабочая программа по учебному предмету </a:t>
            </a:r>
            <a:r>
              <a:rPr lang="ru-RU" sz="2000" b="1" dirty="0" smtClean="0">
                <a:solidFill>
                  <a:srgbClr val="002060"/>
                </a:solidFill>
              </a:rPr>
              <a:t>                                      «</a:t>
            </a:r>
            <a:r>
              <a:rPr lang="ru-RU" sz="2000" b="1" dirty="0">
                <a:solidFill>
                  <a:srgbClr val="002060"/>
                </a:solidFill>
              </a:rPr>
              <a:t>Труд (технология</a:t>
            </a:r>
            <a:r>
              <a:rPr lang="ru-RU" sz="2000" b="1" dirty="0" smtClean="0">
                <a:solidFill>
                  <a:srgbClr val="002060"/>
                </a:solidFill>
              </a:rPr>
              <a:t>)» на </a:t>
            </a:r>
            <a:r>
              <a:rPr lang="ru-RU" sz="2000" b="1" dirty="0">
                <a:solidFill>
                  <a:srgbClr val="002060"/>
                </a:solidFill>
              </a:rPr>
              <a:t>уровне основного общего </a:t>
            </a:r>
            <a:r>
              <a:rPr lang="ru-RU" sz="2000" b="1" dirty="0" smtClean="0">
                <a:solidFill>
                  <a:srgbClr val="002060"/>
                </a:solidFill>
              </a:rPr>
              <a:t>образования</a:t>
            </a:r>
            <a:endParaRPr lang="ru-RU" sz="1600" dirty="0"/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3" y="1635646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C00000"/>
                </a:solidFill>
              </a:rPr>
              <a:t>Усилен акцент в обучении на профориентацию и подготовку учеников к трудовой </a:t>
            </a:r>
            <a:r>
              <a:rPr lang="ru-RU" sz="2000" b="1" dirty="0" smtClean="0">
                <a:solidFill>
                  <a:srgbClr val="C00000"/>
                </a:solidFill>
              </a:rPr>
              <a:t>деятельности</a:t>
            </a:r>
            <a:r>
              <a:rPr lang="ru-RU" sz="2000" b="1" dirty="0">
                <a:solidFill>
                  <a:srgbClr val="C00000"/>
                </a:solidFill>
              </a:rPr>
              <a:t>!</a:t>
            </a:r>
          </a:p>
          <a:p>
            <a:endParaRPr lang="ru-RU" dirty="0"/>
          </a:p>
          <a:p>
            <a:endParaRPr lang="ru-RU" dirty="0"/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C00000"/>
                </a:solidFill>
              </a:rPr>
              <a:t>Новая задача при реализации предмета: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подготовка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 </a:t>
            </a:r>
            <a:r>
              <a:rPr lang="ru-RU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трудовой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преобразовательной деятельности,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в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 числе на мотивационном уровне – формирование потребности и уважительного отношения к труду, социально ориентированной деятельности (п. 162.2.6 ФОП ООО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071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738" y="1059582"/>
            <a:ext cx="7110582" cy="79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ПРОЕКТ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lnSpc>
                <a:spcPts val="27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«Успех </a:t>
            </a:r>
            <a:r>
              <a:rPr lang="ru-RU" sz="2400" dirty="0">
                <a:solidFill>
                  <a:schemeClr val="bg1"/>
                </a:solidFill>
              </a:rPr>
              <a:t>каждого ребенка»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7504" y="2931790"/>
            <a:ext cx="474894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AutoNum type="arabicPeriod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 «Производство и технологии» (5-9 классы)</a:t>
            </a:r>
          </a:p>
          <a:p>
            <a:pPr marL="342900" lvl="0" indent="-342900">
              <a:buAutoNum type="arabicPeriod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 Компьютерная графика. Черчение»                           (5-9 классы)</a:t>
            </a:r>
          </a:p>
          <a:p>
            <a:pPr marL="342900" lvl="0" indent="-342900">
              <a:buAutoNum type="arabicPeriod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«3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моделирование,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прототипирование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макетирование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(7-9 классы)</a:t>
            </a:r>
          </a:p>
          <a:p>
            <a:pPr marL="342900" lvl="0" indent="-342900">
              <a:buAutoNum type="arabicPeriod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«Технологии обработки материалов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и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пищевых продуктов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(5-7 классы)</a:t>
            </a:r>
          </a:p>
          <a:p>
            <a:pPr marL="342900" lvl="0" indent="-342900">
              <a:buAutoNum type="arabicPeriod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Робототехника» (5-9 классы)</a:t>
            </a:r>
            <a:r>
              <a:rPr lang="ru-RU" sz="1600" dirty="0" smtClean="0"/>
              <a:t>   </a:t>
            </a:r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9064" y="594757"/>
            <a:ext cx="85689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000" b="1" dirty="0">
                <a:solidFill>
                  <a:srgbClr val="002060"/>
                </a:solidFill>
              </a:rPr>
              <a:t>Федеральная рабочая программа по учебному предмету </a:t>
            </a:r>
            <a:r>
              <a:rPr lang="ru-RU" sz="2000" b="1" dirty="0" smtClean="0">
                <a:solidFill>
                  <a:srgbClr val="002060"/>
                </a:solidFill>
              </a:rPr>
              <a:t>                                      «</a:t>
            </a:r>
            <a:r>
              <a:rPr lang="ru-RU" sz="2000" b="1" dirty="0">
                <a:solidFill>
                  <a:srgbClr val="002060"/>
                </a:solidFill>
              </a:rPr>
              <a:t>Труд (технология</a:t>
            </a:r>
            <a:r>
              <a:rPr lang="ru-RU" sz="2000" b="1" dirty="0" smtClean="0">
                <a:solidFill>
                  <a:srgbClr val="002060"/>
                </a:solidFill>
              </a:rPr>
              <a:t>)» на </a:t>
            </a:r>
            <a:r>
              <a:rPr lang="ru-RU" sz="2000" b="1" dirty="0">
                <a:solidFill>
                  <a:srgbClr val="002060"/>
                </a:solidFill>
              </a:rPr>
              <a:t>уровне основного общего </a:t>
            </a:r>
            <a:r>
              <a:rPr lang="ru-RU" sz="2000" b="1" dirty="0" smtClean="0">
                <a:solidFill>
                  <a:srgbClr val="002060"/>
                </a:solidFill>
              </a:rPr>
              <a:t>образования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3149802" y="1365407"/>
            <a:ext cx="295232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программы: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62910" y="1733517"/>
            <a:ext cx="3037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Пояснительная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записка.</a:t>
            </a:r>
          </a:p>
          <a:p>
            <a:pPr lvl="0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Содержание обучения: 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738" y="2326855"/>
            <a:ext cx="3585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Инвариативные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(обязательные) </a:t>
            </a:r>
          </a:p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модули: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20072" y="2303964"/>
            <a:ext cx="3585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Вариативные (необязательные) </a:t>
            </a:r>
          </a:p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модули: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3075806"/>
            <a:ext cx="396755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«Автоматизированные системы»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(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8-9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классы)</a:t>
            </a:r>
          </a:p>
          <a:p>
            <a:pPr lvl="0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«Животноводство» (7-8 классы)</a:t>
            </a:r>
          </a:p>
          <a:p>
            <a:pPr lvl="0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«Растениеводство»(7-8 классы)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48775" y="4063091"/>
            <a:ext cx="35283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Вариативные модули (по выбору ОО)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более 30% от общего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количества часов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6979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3851218" y="1902563"/>
            <a:ext cx="576064" cy="21602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0742" y="7693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Планируемые результаты освоения программы: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1411655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результаты</a:t>
            </a: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результаты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результаты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984" y="1687409"/>
            <a:ext cx="1727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 изменились!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2604759"/>
            <a:ext cx="59046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Скорректированы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 и планируемые результаты их освоения в каждом модуле для 5–9-х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классов:</a:t>
            </a:r>
          </a:p>
          <a:p>
            <a:pPr algn="ctr"/>
            <a:endParaRPr lang="ru-RU" sz="105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дополнены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для 7-го класса в модуле «Технологии обработки материалов и пищевых продуктов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расширены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по изучению и конструированию беспилотных летательных аппаратов в модуле «Робототехника» в 7–9-х классах.</a:t>
            </a: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endParaRPr lang="ru-RU" sz="16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421" y="719938"/>
            <a:ext cx="1714035" cy="1714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020" y="3795886"/>
            <a:ext cx="1697436" cy="12526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62421" y="2499742"/>
            <a:ext cx="1717280" cy="12489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5325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738" y="1059582"/>
            <a:ext cx="7110582" cy="79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ПРОЕКТ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>
              <a:lnSpc>
                <a:spcPts val="27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«Успех </a:t>
            </a:r>
            <a:r>
              <a:rPr lang="ru-RU" sz="2400" dirty="0">
                <a:solidFill>
                  <a:schemeClr val="bg1"/>
                </a:solidFill>
              </a:rPr>
              <a:t>каждого ребенка»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95536" y="694313"/>
            <a:ext cx="85689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Изменения в распределении часов по учебному предмету «Труд(технология)»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по сравнению с предметом «Технология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  <a:endParaRPr lang="ru-RU" b="1" dirty="0" smtClean="0"/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681973"/>
              </p:ext>
            </p:extLst>
          </p:nvPr>
        </p:nvGraphicFramePr>
        <p:xfrm>
          <a:off x="362411" y="1465015"/>
          <a:ext cx="8496944" cy="31549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20406">
                  <a:extLst>
                    <a:ext uri="{9D8B030D-6E8A-4147-A177-3AD203B41FA5}">
                      <a16:colId xmlns:a16="http://schemas.microsoft.com/office/drawing/2014/main" val="3470879457"/>
                    </a:ext>
                  </a:extLst>
                </a:gridCol>
                <a:gridCol w="4376538">
                  <a:extLst>
                    <a:ext uri="{9D8B030D-6E8A-4147-A177-3AD203B41FA5}">
                      <a16:colId xmlns:a16="http://schemas.microsoft.com/office/drawing/2014/main" val="3520374156"/>
                    </a:ext>
                  </a:extLst>
                </a:gridCol>
              </a:tblGrid>
              <a:tr h="458663">
                <a:tc>
                  <a:txBody>
                    <a:bodyPr/>
                    <a:lstStyle/>
                    <a:p>
                      <a:pPr marL="539750" indent="43243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ФРП 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Т</a:t>
                      </a:r>
                      <a:r>
                        <a:rPr lang="en-US" sz="1400" b="1" dirty="0" err="1" smtClean="0">
                          <a:solidFill>
                            <a:schemeClr val="tx1"/>
                          </a:solidFill>
                          <a:effectLst/>
                        </a:rPr>
                        <a:t>ехнология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» 2023 г.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176655" indent="-533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ФРП «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</a:rPr>
                        <a:t>Труд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</a:rPr>
                        <a:t>технология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)» 2024 г.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944557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1115060" marR="78105" indent="-109093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</a:rPr>
                        <a:t>              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Модуль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«Производство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                                     и технологии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» 34 часа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4130" indent="43243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Модуль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 «Производство и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технологии»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                   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20 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часов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; по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4 часа с 5 по 9 класс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55457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48895" indent="432435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309370" algn="ctr"/>
                          <a:tab pos="2641600" algn="r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Модуль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 «Компьютерная	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графика.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    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Черчение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» 34 часа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8895" indent="4324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Модуль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«Компьютерная графика. Черчение» 34 часа 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(без изменений)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3959623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marL="18415" marR="1905" indent="43243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Модуль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  «3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-моделирование, </a:t>
                      </a:r>
                      <a:r>
                        <a:rPr lang="ru-RU" sz="1600" b="0" dirty="0" err="1">
                          <a:solidFill>
                            <a:schemeClr val="tx1"/>
                          </a:solidFill>
                          <a:effectLst/>
                        </a:rPr>
                        <a:t>прототипирование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, макетирование» 34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часа: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в 7 классе — 12 ч., в 8 и 9 классах по 11 часов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3175" indent="-31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</a:rPr>
                        <a:t>               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Модуль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«3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-моделирование,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</a:rPr>
                        <a:t>прототипирование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, макетирование» 34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часа:                     </a:t>
                      </a: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в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</a:rPr>
                        <a:t>7 классе — 10 ч., в 8 и 9 классах по 12 часов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3498367"/>
                  </a:ext>
                </a:extLst>
              </a:tr>
              <a:tr h="255272">
                <a:tc>
                  <a:txBody>
                    <a:bodyPr/>
                    <a:lstStyle/>
                    <a:p>
                      <a:pPr marL="12065" indent="43243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chemeClr val="tx1"/>
                          </a:solidFill>
                          <a:effectLst/>
                        </a:rPr>
                        <a:t>Модуль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</a:rPr>
                        <a:t>Робототехника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» 88 часов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 indent="432435" algn="l">
                        <a:lnSpc>
                          <a:spcPct val="107000"/>
                        </a:lnSpc>
                        <a:spcAft>
                          <a:spcPts val="25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Модуль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 «Робототехника» 88 часов </a:t>
                      </a:r>
                      <a:endParaRPr lang="ru-RU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5240" indent="432435" algn="l">
                        <a:lnSpc>
                          <a:spcPct val="107000"/>
                        </a:lnSpc>
                        <a:spcAft>
                          <a:spcPts val="25"/>
                        </a:spcAft>
                      </a:pPr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600" b="1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 изменений)</a:t>
                      </a: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908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4047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738" y="1059582"/>
            <a:ext cx="7110582" cy="79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ПРОЕКТ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>
              <a:lnSpc>
                <a:spcPts val="27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«Успех </a:t>
            </a:r>
            <a:r>
              <a:rPr lang="ru-RU" sz="2400" dirty="0">
                <a:solidFill>
                  <a:schemeClr val="bg1"/>
                </a:solidFill>
              </a:rPr>
              <a:t>каждого ребенка»</a:t>
            </a:r>
          </a:p>
        </p:txBody>
      </p:sp>
      <p:pic>
        <p:nvPicPr>
          <p:cNvPr id="1026" name="Picture 2" descr="D:\Катя\Мероприятия с педагогами\ГАПС\ГАПС 2024\Приглашение ГАПС 2024-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29" y="195486"/>
            <a:ext cx="62831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тя\Мероприятия с педагогами\ГАПС\ГАПС 2024\лого-09-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87" y="195486"/>
            <a:ext cx="129782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056959"/>
              </p:ext>
            </p:extLst>
          </p:nvPr>
        </p:nvGraphicFramePr>
        <p:xfrm>
          <a:off x="251520" y="843558"/>
          <a:ext cx="8640598" cy="38749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42230">
                  <a:extLst>
                    <a:ext uri="{9D8B030D-6E8A-4147-A177-3AD203B41FA5}">
                      <a16:colId xmlns:a16="http://schemas.microsoft.com/office/drawing/2014/main" val="3470879457"/>
                    </a:ext>
                  </a:extLst>
                </a:gridCol>
                <a:gridCol w="4698368">
                  <a:extLst>
                    <a:ext uri="{9D8B030D-6E8A-4147-A177-3AD203B41FA5}">
                      <a16:colId xmlns:a16="http://schemas.microsoft.com/office/drawing/2014/main" val="3744743957"/>
                    </a:ext>
                  </a:extLst>
                </a:gridCol>
              </a:tblGrid>
              <a:tr h="371947">
                <a:tc>
                  <a:txBody>
                    <a:bodyPr/>
                    <a:lstStyle/>
                    <a:p>
                      <a:pPr marL="539750" indent="43243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ФРП 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Т</a:t>
                      </a:r>
                      <a:r>
                        <a:rPr lang="en-US" sz="1400" b="1" dirty="0" err="1" smtClean="0">
                          <a:solidFill>
                            <a:schemeClr val="tx1"/>
                          </a:solidFill>
                          <a:effectLst/>
                        </a:rPr>
                        <a:t>ехнология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» 2023 г.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176655" indent="-533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ФРП «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</a:rPr>
                        <a:t>Труд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</a:rPr>
                        <a:t>технология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)» 2024 г.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944557"/>
                  </a:ext>
                </a:extLst>
              </a:tr>
              <a:tr h="442753">
                <a:tc>
                  <a:txBody>
                    <a:bodyPr/>
                    <a:lstStyle/>
                    <a:p>
                      <a:pPr marL="12065" indent="432435" algn="l">
                        <a:lnSpc>
                          <a:spcPct val="101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Модуль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Технологии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обработки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материалов и пищевых продуктов» 84 часа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65" indent="432435" algn="just">
                        <a:lnSpc>
                          <a:spcPct val="90000"/>
                        </a:lnSpc>
                        <a:spcAft>
                          <a:spcPts val="75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Модуль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 «Технологии обработки материалов                      и пищевых продуктов»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98 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часов </a:t>
                      </a:r>
                      <a:endParaRPr lang="ru-RU" sz="16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marL="12065" indent="432435" algn="just">
                        <a:lnSpc>
                          <a:spcPct val="90000"/>
                        </a:lnSpc>
                        <a:spcAft>
                          <a:spcPts val="75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(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увеличено кол-во часов)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475013"/>
                  </a:ext>
                </a:extLst>
              </a:tr>
              <a:tr h="455997">
                <a:tc>
                  <a:txBody>
                    <a:bodyPr/>
                    <a:lstStyle/>
                    <a:p>
                      <a:pPr marL="8890" marR="10795" indent="43243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Тематический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блок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«Технологии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обработки конструкционных материалов» 42 часа; по 14 часов с 5 по 7 класс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marR="8890" indent="317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</a:rPr>
                        <a:t>          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Тематический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блок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«Технологии обработки конструкционных материалов» 42 часа; </a:t>
                      </a:r>
                      <a:endParaRPr lang="ru-RU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350" marR="8890" indent="317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по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14 часов с 5 по 7 класс 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(без изменений)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4313226"/>
                  </a:ext>
                </a:extLst>
              </a:tr>
              <a:tr h="501855">
                <a:tc>
                  <a:txBody>
                    <a:bodyPr/>
                    <a:lstStyle/>
                    <a:p>
                      <a:pPr marL="6350" marR="0" indent="432435" algn="l" defTabSz="914400" rtl="0" eaLnBrk="1" fontAlgn="auto" latinLnBrk="0" hangingPunct="1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Тематический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блок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«Технологии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обработки текстильных материалов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» -                         24 часа: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в 5 и 6 классах по 12 часов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8895" marR="344170" indent="43243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Тематический блок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«Технологии обработки текстильных материалов» 34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часа: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в 5 и 6 классах по 14 часов,</a:t>
                      </a:r>
                      <a:r>
                        <a:rPr lang="en-US" sz="1600" baseline="0" dirty="0" smtClean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в 7 классе — 6 часов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(добавлены часы)</a:t>
                      </a:r>
                      <a:endParaRPr lang="ru-RU" sz="1600" b="1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249" marR="38673" marT="1416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740241"/>
                  </a:ext>
                </a:extLst>
              </a:tr>
              <a:tr h="616205">
                <a:tc>
                  <a:txBody>
                    <a:bodyPr/>
                    <a:lstStyle/>
                    <a:p>
                      <a:pPr marL="3175" indent="-31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</a:rPr>
                        <a:t>         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Тематический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блок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«Технологии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обработки пищевых продуктов» 18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часов:                 в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5 - 7 классах по 6 часов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587" marR="39821" marT="1684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432435" algn="l">
                        <a:lnSpc>
                          <a:spcPct val="97000"/>
                        </a:lnSpc>
                        <a:spcAft>
                          <a:spcPts val="45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 Тематический блок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«Технологии обработки пищевых продуктов»: 22 часа: в 5 и 6 классах по 8 часов,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(добавлены часы) </a:t>
                      </a: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в 7 классе — 6 часов</a:t>
                      </a:r>
                      <a:endParaRPr lang="ru-RU" sz="16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indent="432435" algn="l">
                        <a:lnSpc>
                          <a:spcPct val="97000"/>
                        </a:lnSpc>
                        <a:spcAft>
                          <a:spcPts val="45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587" marR="39821" marT="1684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843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1285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2350</TotalTime>
  <Words>1283</Words>
  <Application>Microsoft Office PowerPoint</Application>
  <PresentationFormat>Экран (16:9)</PresentationFormat>
  <Paragraphs>153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Биктагирова Екатерина Ивановна</dc:creator>
  <cp:lastModifiedBy>Пользователь</cp:lastModifiedBy>
  <cp:revision>96</cp:revision>
  <dcterms:created xsi:type="dcterms:W3CDTF">2024-07-04T05:06:24Z</dcterms:created>
  <dcterms:modified xsi:type="dcterms:W3CDTF">2024-08-28T04:06:44Z</dcterms:modified>
</cp:coreProperties>
</file>