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78" r:id="rId1"/>
  </p:sldMasterIdLst>
  <p:sldIdLst>
    <p:sldId id="267" r:id="rId2"/>
    <p:sldId id="273" r:id="rId3"/>
    <p:sldId id="257" r:id="rId4"/>
    <p:sldId id="258" r:id="rId5"/>
    <p:sldId id="265" r:id="rId6"/>
    <p:sldId id="260" r:id="rId7"/>
    <p:sldId id="269" r:id="rId8"/>
    <p:sldId id="266" r:id="rId9"/>
    <p:sldId id="272" r:id="rId10"/>
    <p:sldId id="259" r:id="rId11"/>
    <p:sldId id="262" r:id="rId12"/>
    <p:sldId id="268" r:id="rId13"/>
    <p:sldId id="264" r:id="rId14"/>
    <p:sldId id="263" r:id="rId15"/>
    <p:sldId id="270" r:id="rId16"/>
    <p:sldId id="261" r:id="rId1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2" d="100"/>
          <a:sy n="72" d="100"/>
        </p:scale>
        <p:origin x="660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sp>
          <p:nvSpPr>
            <p:cNvPr id="15" name="Freeform 14"/>
            <p:cNvSpPr/>
            <p:nvPr/>
          </p:nvSpPr>
          <p:spPr>
            <a:xfrm>
              <a:off x="0" y="-7862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19" name="Straight Connector 18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Isosceles Triangle 22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0D6871-A2D8-4182-9872-C1CD62791E92}" type="datetimeFigureOut">
              <a:rPr lang="ru-RU" smtClean="0"/>
              <a:t>28.10.2021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488F16-0B82-443E-BE0C-C4C0F8CA7B6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507857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0D6871-A2D8-4182-9872-C1CD62791E92}" type="datetimeFigureOut">
              <a:rPr lang="ru-RU" smtClean="0"/>
              <a:t>28.10.2021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488F16-0B82-443E-BE0C-C4C0F8CA7B6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785189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0D6871-A2D8-4182-9872-C1CD62791E92}" type="datetimeFigureOut">
              <a:rPr lang="ru-RU" smtClean="0"/>
              <a:t>28.10.2021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488F16-0B82-443E-BE0C-C4C0F8CA7B6F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46820373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0D6871-A2D8-4182-9872-C1CD62791E92}" type="datetimeFigureOut">
              <a:rPr lang="ru-RU" smtClean="0"/>
              <a:t>28.10.2021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488F16-0B82-443E-BE0C-C4C0F8CA7B6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1449484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0D6871-A2D8-4182-9872-C1CD62791E92}" type="datetimeFigureOut">
              <a:rPr lang="ru-RU" smtClean="0"/>
              <a:t>28.10.2021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488F16-0B82-443E-BE0C-C4C0F8CA7B6F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82701091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0D6871-A2D8-4182-9872-C1CD62791E92}" type="datetimeFigureOut">
              <a:rPr lang="ru-RU" smtClean="0"/>
              <a:t>28.10.2021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488F16-0B82-443E-BE0C-C4C0F8CA7B6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0986790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0D6871-A2D8-4182-9872-C1CD62791E92}" type="datetimeFigureOut">
              <a:rPr lang="ru-RU" smtClean="0"/>
              <a:t>28.10.2021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488F16-0B82-443E-BE0C-C4C0F8CA7B6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206904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0D6871-A2D8-4182-9872-C1CD62791E92}" type="datetimeFigureOut">
              <a:rPr lang="ru-RU" smtClean="0"/>
              <a:t>28.10.2021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488F16-0B82-443E-BE0C-C4C0F8CA7B6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636620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0D6871-A2D8-4182-9872-C1CD62791E92}" type="datetimeFigureOut">
              <a:rPr lang="ru-RU" smtClean="0"/>
              <a:t>28.10.2021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488F16-0B82-443E-BE0C-C4C0F8CA7B6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418161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0D6871-A2D8-4182-9872-C1CD62791E92}" type="datetimeFigureOut">
              <a:rPr lang="ru-RU" smtClean="0"/>
              <a:t>28.10.2021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488F16-0B82-443E-BE0C-C4C0F8CA7B6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955342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0D6871-A2D8-4182-9872-C1CD62791E92}" type="datetimeFigureOut">
              <a:rPr lang="ru-RU" smtClean="0"/>
              <a:t>28.10.2021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488F16-0B82-443E-BE0C-C4C0F8CA7B6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124588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0D6871-A2D8-4182-9872-C1CD62791E92}" type="datetimeFigureOut">
              <a:rPr lang="ru-RU" smtClean="0"/>
              <a:t>28.10.2021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488F16-0B82-443E-BE0C-C4C0F8CA7B6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605927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0D6871-A2D8-4182-9872-C1CD62791E92}" type="datetimeFigureOut">
              <a:rPr lang="ru-RU" smtClean="0"/>
              <a:t>28.10.2021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488F16-0B82-443E-BE0C-C4C0F8CA7B6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368322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0D6871-A2D8-4182-9872-C1CD62791E92}" type="datetimeFigureOut">
              <a:rPr lang="ru-RU" smtClean="0"/>
              <a:t>28.10.2021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488F16-0B82-443E-BE0C-C4C0F8CA7B6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692446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0D6871-A2D8-4182-9872-C1CD62791E92}" type="datetimeFigureOut">
              <a:rPr lang="ru-RU" smtClean="0"/>
              <a:t>28.10.2021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488F16-0B82-443E-BE0C-C4C0F8CA7B6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132935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488F16-0B82-443E-BE0C-C4C0F8CA7B6F}" type="slidenum">
              <a:rPr lang="ru-RU" smtClean="0"/>
              <a:t>‹#›</a:t>
            </a:fld>
            <a:endParaRPr lang="ru-R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0D6871-A2D8-4182-9872-C1CD62791E92}" type="datetimeFigureOut">
              <a:rPr lang="ru-RU" smtClean="0"/>
              <a:t>28.10.2021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812497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0D6871-A2D8-4182-9872-C1CD62791E92}" type="datetimeFigureOut">
              <a:rPr lang="ru-RU" smtClean="0"/>
              <a:t>28.10.2021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02488F16-0B82-443E-BE0C-C4C0F8CA7B6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279881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9" r:id="rId1"/>
    <p:sldLayoutId id="2147483780" r:id="rId2"/>
    <p:sldLayoutId id="2147483781" r:id="rId3"/>
    <p:sldLayoutId id="2147483782" r:id="rId4"/>
    <p:sldLayoutId id="2147483783" r:id="rId5"/>
    <p:sldLayoutId id="2147483784" r:id="rId6"/>
    <p:sldLayoutId id="2147483785" r:id="rId7"/>
    <p:sldLayoutId id="2147483786" r:id="rId8"/>
    <p:sldLayoutId id="2147483787" r:id="rId9"/>
    <p:sldLayoutId id="2147483788" r:id="rId10"/>
    <p:sldLayoutId id="2147483789" r:id="rId11"/>
    <p:sldLayoutId id="2147483790" r:id="rId12"/>
    <p:sldLayoutId id="2147483791" r:id="rId13"/>
    <p:sldLayoutId id="2147483792" r:id="rId14"/>
    <p:sldLayoutId id="2147483793" r:id="rId15"/>
    <p:sldLayoutId id="2147483794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6.jp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86E8BB9-EF62-48FC-962D-693C5274C0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728718"/>
          </a:xfrm>
        </p:spPr>
        <p:txBody>
          <a:bodyPr>
            <a:normAutofit fontScale="90000"/>
          </a:bodyPr>
          <a:lstStyle/>
          <a:p>
            <a:r>
              <a:rPr lang="ru-RU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Презентация  физкультурного досуга</a:t>
            </a:r>
            <a:r>
              <a:rPr lang="ru-RU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 </a:t>
            </a: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Огонь</a:t>
            </a: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 друг, огонь – враг!»</a:t>
            </a:r>
            <a:br>
              <a:rPr lang="ru-RU" sz="3200" b="1" i="1" dirty="0">
                <a:solidFill>
                  <a:srgbClr val="FF0000"/>
                </a:solidFill>
              </a:rPr>
            </a:br>
            <a:br>
              <a:rPr lang="ru-RU" sz="1800" dirty="0">
                <a:solidFill>
                  <a:srgbClr val="FF0000"/>
                </a:solidFill>
              </a:rPr>
            </a:br>
            <a:r>
              <a:rPr lang="ru-RU" sz="1800" dirty="0">
                <a:solidFill>
                  <a:srgbClr val="FF0000"/>
                </a:solidFill>
              </a:rPr>
              <a:t>  </a:t>
            </a:r>
            <a:r>
              <a:rPr lang="ru-RU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 опыта работы:  БЕЗЛЮДНОЙ Г.П.</a:t>
            </a:r>
            <a:br>
              <a:rPr lang="ru-RU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инструктора по физкультуре МБДОУ №67 </a:t>
            </a:r>
            <a:endParaRPr lang="ru-RU" sz="2400" b="1" i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D6912B76-EC34-4C31-8E07-929C8211E7D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6366" y="2081380"/>
            <a:ext cx="8415130" cy="47335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319753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0F800E2-C964-4742-A847-124C4373C1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Тушим пожар в лесу и спасаем животных.</a:t>
            </a:r>
          </a:p>
        </p:txBody>
      </p:sp>
      <p:pic>
        <p:nvPicPr>
          <p:cNvPr id="6" name="Объект 5">
            <a:extLst>
              <a:ext uri="{FF2B5EF4-FFF2-40B4-BE49-F238E27FC236}">
                <a16:creationId xmlns:a16="http://schemas.microsoft.com/office/drawing/2014/main" id="{0DC780AF-E88C-40F4-8F48-10668177FA0D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863" y="2924761"/>
            <a:ext cx="4183062" cy="2353091"/>
          </a:xfrm>
        </p:spPr>
      </p:pic>
      <p:pic>
        <p:nvPicPr>
          <p:cNvPr id="8" name="Объект 7">
            <a:extLst>
              <a:ext uri="{FF2B5EF4-FFF2-40B4-BE49-F238E27FC236}">
                <a16:creationId xmlns:a16="http://schemas.microsoft.com/office/drawing/2014/main" id="{92FB7AC0-1613-45D6-83BA-F536586166E0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9525" y="2924314"/>
            <a:ext cx="4184650" cy="2353984"/>
          </a:xfrm>
        </p:spPr>
      </p:pic>
    </p:spTree>
    <p:extLst>
      <p:ext uri="{BB962C8B-B14F-4D97-AF65-F5344CB8AC3E}">
        <p14:creationId xmlns:p14="http://schemas.microsoft.com/office/powerpoint/2010/main" val="380841288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BF5F968-2DD6-4CD0-BF7E-E2C934F64C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dirty="0"/>
              <a:t>   </a:t>
            </a: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«Даже маленькие дети за чужую жизнь в ответе!»</a:t>
            </a:r>
            <a:endParaRPr lang="ru-RU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D1019812-FEA3-490E-B3F0-2E7DED7ACBB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5998" y="1736054"/>
            <a:ext cx="6019365" cy="3385892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93E054FD-DD2D-472F-860B-443BD8DF207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6499" y="3106982"/>
            <a:ext cx="6397542" cy="35986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233585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CC2294C-727C-4320-8BA0-3D8592B2F2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-145774"/>
            <a:ext cx="10515600" cy="1431236"/>
          </a:xfrm>
        </p:spPr>
        <p:txBody>
          <a:bodyPr>
            <a:normAutofit/>
          </a:bodyPr>
          <a:lstStyle/>
          <a:p>
            <a:r>
              <a:rPr lang="ru-RU" sz="4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Спасаем детей из горящего дома.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B5DA55A8-ED77-4101-8BC5-D8EF56B87BE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50157" y="1197113"/>
            <a:ext cx="4116455" cy="5488607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1A890D75-434D-42F9-A7BF-60BBC9CE358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015" y="1197114"/>
            <a:ext cx="4116455" cy="54886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949493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F75543C-7932-4E9F-AA11-CA91D19EE1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Подвижная игра:  </a:t>
            </a:r>
            <a:r>
              <a:rPr lang="ru-RU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«Огонь и вода.»</a:t>
            </a:r>
            <a:endParaRPr lang="ru-RU" sz="3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1C93D869-9260-4655-A930-A446AA2FDB6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549" y="2035243"/>
            <a:ext cx="6162260" cy="4621695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706A8F0B-68E0-46CE-8B31-531D2D17E25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85069" y="1689032"/>
            <a:ext cx="6162259" cy="46216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514099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E2B666C-9A3D-452D-B523-EBFD8AC5F4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Эстафета: «Потуши огонь»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53BB465A-9C59-4AC7-9EA0-05FDD11F160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3652" y="92074"/>
            <a:ext cx="4890053" cy="6520071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5DB70324-8CBE-41CE-8AB0-78CA5AC8C05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1484242"/>
            <a:ext cx="5456583" cy="40924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297085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C915B43-CC93-4F31-A878-171FD0E2A1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6267" y="365125"/>
            <a:ext cx="11197533" cy="1325563"/>
          </a:xfrm>
        </p:spPr>
        <p:txBody>
          <a:bodyPr>
            <a:normAutofit/>
          </a:bodyPr>
          <a:lstStyle/>
          <a:p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Эстафета: </a:t>
            </a:r>
            <a:b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«Костёр»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D8BF7868-395C-4062-A8E2-ED933394717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1044" y="247926"/>
            <a:ext cx="4616911" cy="3462683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78848CF2-C8BD-4600-B7A0-00B92EE206C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16418" y="247926"/>
            <a:ext cx="4771610" cy="6362147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B22A4D40-440A-4CDC-A069-38E1AE09394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267" y="3427480"/>
            <a:ext cx="4309716" cy="32322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626883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D941ADC-81FD-42ED-8E3C-C1E5EE8A00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2538" y="365125"/>
            <a:ext cx="9591261" cy="1325563"/>
          </a:xfrm>
        </p:spPr>
        <p:txBody>
          <a:bodyPr>
            <a:normAutofit/>
          </a:bodyPr>
          <a:lstStyle/>
          <a:p>
            <a:r>
              <a:rPr lang="ru-RU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 и будьте здоровы.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13F41DC6-8755-4DAD-B21E-3F5F4EF83ED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2474" y="1566221"/>
            <a:ext cx="9755039" cy="54872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634830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3BB4EDC-AD73-4D03-BAB1-98583271E5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4405658"/>
          </a:xfrm>
        </p:spPr>
        <p:txBody>
          <a:bodyPr>
            <a:normAutofit fontScale="90000"/>
          </a:bodyPr>
          <a:lstStyle/>
          <a:p>
            <a:br>
              <a:rPr lang="ru-RU" sz="2800" dirty="0"/>
            </a:br>
            <a:br>
              <a:rPr lang="ru-RU" sz="2800" dirty="0"/>
            </a:br>
            <a:br>
              <a:rPr lang="ru-RU" sz="2800" dirty="0"/>
            </a:br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Цель: Обучение детей правилам пожарной безопасности, заложение поведенческих норм, необходимых для выживания в экстремальных ситуациях.</a:t>
            </a:r>
            <a:b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2800" dirty="0"/>
            </a:br>
            <a:br>
              <a:rPr lang="ru-RU" sz="2800" dirty="0"/>
            </a:br>
            <a:br>
              <a:rPr lang="ru-RU" sz="2800" dirty="0"/>
            </a:br>
            <a:r>
              <a:rPr lang="ru-RU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Задачи: - обучить детей правильным действиям в случае возникновения пожара;</a:t>
            </a:r>
            <a:br>
              <a:rPr lang="ru-RU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формировать у  дошкольников психологической готовности к действиям экстремальных ситуациях;</a:t>
            </a:r>
            <a:br>
              <a:rPr lang="ru-RU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популяризовать профессию пожарного – спасателя.</a:t>
            </a:r>
          </a:p>
        </p:txBody>
      </p:sp>
    </p:spTree>
    <p:extLst>
      <p:ext uri="{BB962C8B-B14F-4D97-AF65-F5344CB8AC3E}">
        <p14:creationId xmlns:p14="http://schemas.microsoft.com/office/powerpoint/2010/main" val="245156018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4E83ED7-E19D-46FF-B921-4B62C4EDF2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68044" y="291548"/>
            <a:ext cx="8762565" cy="1594401"/>
          </a:xfrm>
        </p:spPr>
        <p:txBody>
          <a:bodyPr>
            <a:normAutofit fontScale="90000"/>
          </a:bodyPr>
          <a:lstStyle/>
          <a:p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Команды: «Огоньки»  Девиз:  «Знает мальчик и девчушка, спички детям не игрушка!»</a:t>
            </a:r>
            <a:b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«Искорка»  Девиз:  «При пожаре как один, набираем  01»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F5CE810F-4DD4-4E66-8E82-A7499D9BCFA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35" y="1885949"/>
            <a:ext cx="8762565" cy="49289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046429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786BFBB-C109-489C-85CC-ABE3210CC0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484395"/>
            <a:ext cx="10515600" cy="1325563"/>
          </a:xfrm>
        </p:spPr>
        <p:txBody>
          <a:bodyPr/>
          <a:lstStyle/>
          <a:p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Эстафета:  «Пожарные на учениях»</a:t>
            </a:r>
          </a:p>
        </p:txBody>
      </p:sp>
      <p:pic>
        <p:nvPicPr>
          <p:cNvPr id="6" name="Объект 5">
            <a:extLst>
              <a:ext uri="{FF2B5EF4-FFF2-40B4-BE49-F238E27FC236}">
                <a16:creationId xmlns:a16="http://schemas.microsoft.com/office/drawing/2014/main" id="{F725E0D5-78AB-4230-9B17-F11263EF00D5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863" y="2924761"/>
            <a:ext cx="4183062" cy="2353091"/>
          </a:xfrm>
        </p:spPr>
      </p:pic>
      <p:pic>
        <p:nvPicPr>
          <p:cNvPr id="8" name="Объект 7">
            <a:extLst>
              <a:ext uri="{FF2B5EF4-FFF2-40B4-BE49-F238E27FC236}">
                <a16:creationId xmlns:a16="http://schemas.microsoft.com/office/drawing/2014/main" id="{7D53D624-6D3B-4E12-841C-183F276EA4D7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32373" y="1505158"/>
            <a:ext cx="6486312" cy="3648735"/>
          </a:xfrm>
        </p:spPr>
      </p:pic>
    </p:spTree>
    <p:extLst>
      <p:ext uri="{BB962C8B-B14F-4D97-AF65-F5344CB8AC3E}">
        <p14:creationId xmlns:p14="http://schemas.microsoft.com/office/powerpoint/2010/main" val="41055261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D3D47FB-86BC-4AE5-8CBB-526CC0BEB8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58678" y="1"/>
            <a:ext cx="5695122" cy="1060173"/>
          </a:xfrm>
        </p:spPr>
        <p:txBody>
          <a:bodyPr>
            <a:normAutofit/>
          </a:bodyPr>
          <a:lstStyle/>
          <a:p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Пожарные на учениях.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5CCF8CFD-93D0-438E-B725-A836F6A412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523" y="76200"/>
            <a:ext cx="4968556" cy="6624742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5DC6B6DD-9F0C-4E79-A5C4-B5F552AC22B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73529" y="777462"/>
            <a:ext cx="4442610" cy="59234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113621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7E07787-4756-4002-AA07-855DF01CA4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77879" y="365125"/>
            <a:ext cx="5141258" cy="1325563"/>
          </a:xfrm>
        </p:spPr>
        <p:txBody>
          <a:bodyPr>
            <a:normAutofit fontScale="90000"/>
          </a:bodyPr>
          <a:lstStyle/>
          <a:p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Машины помощники</a:t>
            </a:r>
            <a:b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при </a:t>
            </a:r>
            <a:b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тушении пожаров.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DF86408E-960D-4EA8-B040-69944804945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5417" y="2160588"/>
            <a:ext cx="6901204" cy="3881437"/>
          </a:xfr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5DAD73BF-79FA-4D08-8D8E-4EAAE780775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2863" y="1027906"/>
            <a:ext cx="6812851" cy="51096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431133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38104E7-C631-43C7-96B2-4E5A9C85B3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56591"/>
            <a:ext cx="5535267" cy="1134097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Эстафета:  «ЧЬЯ  МАШИНА БЫСТРЕЕ  ПРИЕДЕТ</a:t>
            </a:r>
            <a:br>
              <a:rPr lang="ru-RU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ПОЖАР»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C5290FA5-7E54-4243-8223-F8C667E547B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3467" y="365125"/>
            <a:ext cx="5143500" cy="6858000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B6B14296-5DAB-4768-BEEB-E8A2FC69203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288" y="2589765"/>
            <a:ext cx="5991363" cy="4493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546488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D9575F1-4686-46AD-84FC-99DBCD5DD4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14052" y="175937"/>
            <a:ext cx="5045765" cy="354150"/>
          </a:xfrm>
        </p:spPr>
        <p:txBody>
          <a:bodyPr>
            <a:normAutofit fontScale="90000"/>
          </a:bodyPr>
          <a:lstStyle/>
          <a:p>
            <a:r>
              <a:rPr lang="ru-RU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Разминка – загадка.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7D87160-59E7-4125-9EE3-A9160EC7C78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76264" y="175937"/>
            <a:ext cx="5843536" cy="6105593"/>
          </a:xfrm>
        </p:spPr>
        <p:txBody>
          <a:bodyPr>
            <a:normAutofit fontScale="92500" lnSpcReduction="10000"/>
          </a:bodyPr>
          <a:lstStyle/>
          <a:p>
            <a:pPr marL="0" indent="0">
              <a:spcBef>
                <a:spcPts val="600"/>
              </a:spcBef>
              <a:spcAft>
                <a:spcPts val="600"/>
              </a:spcAft>
              <a:buNone/>
            </a:pPr>
            <a:r>
              <a:rPr lang="ru-RU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9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1. рыжий зверь в печи сидит, рыжий зверь на всех сердит</a:t>
            </a:r>
            <a:endParaRPr lang="ru-RU" sz="19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spcBef>
                <a:spcPts val="600"/>
              </a:spcBef>
              <a:spcAft>
                <a:spcPts val="600"/>
              </a:spcAft>
              <a:buNone/>
            </a:pPr>
            <a:r>
              <a:rPr lang="ru-RU" sz="19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Он от злости ест дрова, может, час, а может, два.</a:t>
            </a:r>
            <a:endParaRPr lang="ru-RU" sz="19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spcBef>
                <a:spcPts val="600"/>
              </a:spcBef>
              <a:spcAft>
                <a:spcPts val="600"/>
              </a:spcAft>
              <a:buNone/>
            </a:pPr>
            <a:r>
              <a:rPr lang="ru-RU" sz="19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Ты его рукой не тронь, искусает всю ладонь. (огонь)</a:t>
            </a:r>
            <a:endParaRPr lang="ru-RU" sz="19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spcBef>
                <a:spcPts val="600"/>
              </a:spcBef>
              <a:spcAft>
                <a:spcPts val="600"/>
              </a:spcAft>
              <a:buNone/>
            </a:pPr>
            <a:r>
              <a:rPr lang="ru-RU" sz="19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19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spcBef>
                <a:spcPts val="600"/>
              </a:spcBef>
              <a:spcAft>
                <a:spcPts val="600"/>
              </a:spcAft>
              <a:buNone/>
            </a:pPr>
            <a:r>
              <a:rPr lang="ru-RU" sz="19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2. выпал на пол уголек,</a:t>
            </a:r>
            <a:endParaRPr lang="ru-RU" sz="19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spcBef>
                <a:spcPts val="600"/>
              </a:spcBef>
              <a:spcAft>
                <a:spcPts val="600"/>
              </a:spcAft>
              <a:buNone/>
            </a:pPr>
            <a:r>
              <a:rPr lang="ru-RU" sz="19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Деревянный пол зажег,</a:t>
            </a:r>
            <a:endParaRPr lang="ru-RU" sz="19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spcBef>
                <a:spcPts val="600"/>
              </a:spcBef>
              <a:spcAft>
                <a:spcPts val="600"/>
              </a:spcAft>
              <a:buNone/>
            </a:pPr>
            <a:r>
              <a:rPr lang="ru-RU" sz="19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не смотри, не жди, не стой,</a:t>
            </a:r>
            <a:endParaRPr lang="ru-RU" sz="19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spcBef>
                <a:spcPts val="600"/>
              </a:spcBef>
              <a:spcAft>
                <a:spcPts val="600"/>
              </a:spcAft>
              <a:buNone/>
            </a:pPr>
            <a:r>
              <a:rPr lang="ru-RU" sz="19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 скорей залей ... (водой) .</a:t>
            </a:r>
            <a:endParaRPr lang="ru-RU" sz="19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spcBef>
                <a:spcPts val="600"/>
              </a:spcBef>
              <a:spcAft>
                <a:spcPts val="600"/>
              </a:spcAft>
              <a:buNone/>
            </a:pPr>
            <a:r>
              <a:rPr lang="ru-RU" sz="19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19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spcBef>
                <a:spcPts val="600"/>
              </a:spcBef>
              <a:spcAft>
                <a:spcPts val="600"/>
              </a:spcAft>
              <a:buNone/>
            </a:pPr>
            <a:r>
              <a:rPr lang="ru-RU" sz="19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3. я мчусь с сиреной на пожар</a:t>
            </a:r>
            <a:endParaRPr lang="ru-RU" sz="19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spcBef>
                <a:spcPts val="600"/>
              </a:spcBef>
              <a:spcAft>
                <a:spcPts val="600"/>
              </a:spcAft>
              <a:buNone/>
            </a:pPr>
            <a:r>
              <a:rPr lang="ru-RU" sz="19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Везу я воду с пеной.</a:t>
            </a:r>
            <a:endParaRPr lang="ru-RU" sz="19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spcBef>
                <a:spcPts val="600"/>
              </a:spcBef>
              <a:spcAft>
                <a:spcPts val="600"/>
              </a:spcAft>
              <a:buNone/>
            </a:pPr>
            <a:r>
              <a:rPr lang="ru-RU" sz="19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Потушим вмиг огонь и жар</a:t>
            </a:r>
            <a:endParaRPr lang="ru-RU" sz="19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spcBef>
                <a:spcPts val="600"/>
              </a:spcBef>
              <a:spcAft>
                <a:spcPts val="600"/>
              </a:spcAft>
              <a:buNone/>
            </a:pPr>
            <a:r>
              <a:rPr lang="ru-RU" sz="19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Мы быстро, словно стрелы.</a:t>
            </a:r>
          </a:p>
          <a:p>
            <a:pPr marL="0" indent="0">
              <a:spcBef>
                <a:spcPts val="600"/>
              </a:spcBef>
              <a:spcAft>
                <a:spcPts val="600"/>
              </a:spcAft>
              <a:buNone/>
            </a:pPr>
            <a:r>
              <a:rPr lang="ru-RU" sz="19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(пожарная машина.)</a:t>
            </a:r>
            <a:endParaRPr lang="ru-RU" sz="19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spcAft>
                <a:spcPts val="800"/>
              </a:spcAft>
              <a:buNone/>
            </a:pPr>
            <a:endParaRPr lang="ru-RU" sz="18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pic>
        <p:nvPicPr>
          <p:cNvPr id="6" name="Объект 5">
            <a:extLst>
              <a:ext uri="{FF2B5EF4-FFF2-40B4-BE49-F238E27FC236}">
                <a16:creationId xmlns:a16="http://schemas.microsoft.com/office/drawing/2014/main" id="{56887D56-357E-4A68-8B13-0BD6DAD3BB33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2475" y="530087"/>
            <a:ext cx="4863261" cy="3043319"/>
          </a:xfr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9A67D0A4-51D3-455E-BB0F-4945A6DF1C8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6400" y="3048171"/>
            <a:ext cx="5973417" cy="3749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946638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209CE33-DEE6-4CF6-A005-DC235160A4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8296" y="-172277"/>
            <a:ext cx="11075504" cy="1510747"/>
          </a:xfrm>
        </p:spPr>
        <p:txBody>
          <a:bodyPr>
            <a:normAutofit/>
          </a:bodyPr>
          <a:lstStyle/>
          <a:p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Пословицы, поговорки,</a:t>
            </a:r>
            <a:b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загадки, задания.</a:t>
            </a:r>
          </a:p>
        </p:txBody>
      </p:sp>
      <p:pic>
        <p:nvPicPr>
          <p:cNvPr id="10" name="Объект 9">
            <a:extLst>
              <a:ext uri="{FF2B5EF4-FFF2-40B4-BE49-F238E27FC236}">
                <a16:creationId xmlns:a16="http://schemas.microsoft.com/office/drawing/2014/main" id="{8A733EE2-FEDA-4300-AD48-BAA4E743F117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6064912" y="681036"/>
            <a:ext cx="6019233" cy="5295693"/>
          </a:xfrm>
        </p:spPr>
      </p:pic>
      <p:sp>
        <p:nvSpPr>
          <p:cNvPr id="4" name="Объект 3">
            <a:extLst>
              <a:ext uri="{FF2B5EF4-FFF2-40B4-BE49-F238E27FC236}">
                <a16:creationId xmlns:a16="http://schemas.microsoft.com/office/drawing/2014/main" id="{D010CEB3-B17E-43DC-ACCB-D4248D4D96A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278296" y="1484243"/>
            <a:ext cx="11075504" cy="4692720"/>
          </a:xfrm>
        </p:spPr>
        <p:txBody>
          <a:bodyPr>
            <a:normAutofit/>
          </a:bodyPr>
          <a:lstStyle/>
          <a:p>
            <a:pPr indent="228600">
              <a:spcBef>
                <a:spcPts val="1125"/>
              </a:spcBef>
              <a:spcAft>
                <a:spcPts val="1125"/>
              </a:spcAft>
            </a:pPr>
            <a:r>
              <a:rPr lang="ru-RU" sz="1800" dirty="0">
                <a:solidFill>
                  <a:srgbClr val="11111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Назовите опасные предметы.</a:t>
            </a:r>
          </a:p>
          <a:p>
            <a:pPr indent="228600">
              <a:spcBef>
                <a:spcPts val="1125"/>
              </a:spcBef>
              <a:spcAft>
                <a:spcPts val="1125"/>
              </a:spcAft>
            </a:pPr>
            <a:r>
              <a:rPr lang="ru-RU" sz="1800" dirty="0">
                <a:solidFill>
                  <a:srgbClr val="11111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1) Кипятильник, расческа, шкатулка, кастрюля;</a:t>
            </a:r>
            <a:endParaRPr lang="ru-RU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228600">
              <a:spcBef>
                <a:spcPts val="1125"/>
              </a:spcBef>
              <a:spcAft>
                <a:spcPts val="1125"/>
              </a:spcAft>
            </a:pPr>
            <a:r>
              <a:rPr lang="ru-RU" sz="1800" dirty="0">
                <a:solidFill>
                  <a:srgbClr val="11111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2) Ковер, телевизор, картина, стол;</a:t>
            </a:r>
            <a:endParaRPr lang="ru-RU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228600">
              <a:spcBef>
                <a:spcPts val="1125"/>
              </a:spcBef>
              <a:spcAft>
                <a:spcPts val="1125"/>
              </a:spcAft>
            </a:pPr>
            <a:r>
              <a:rPr lang="ru-RU" sz="1800" dirty="0">
                <a:solidFill>
                  <a:srgbClr val="11111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3) Стакан, зажигалка, ложка, одеяло;</a:t>
            </a:r>
            <a:endParaRPr lang="ru-RU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228600">
              <a:spcBef>
                <a:spcPts val="1125"/>
              </a:spcBef>
              <a:spcAft>
                <a:spcPts val="1125"/>
              </a:spcAft>
            </a:pPr>
            <a:r>
              <a:rPr lang="ru-RU" sz="1800" dirty="0">
                <a:solidFill>
                  <a:srgbClr val="11111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4) Фен, ваза, карандаш, колечко;</a:t>
            </a:r>
            <a:endParaRPr lang="ru-RU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228600">
              <a:spcBef>
                <a:spcPts val="1125"/>
              </a:spcBef>
              <a:spcAft>
                <a:spcPts val="1125"/>
              </a:spcAft>
            </a:pPr>
            <a:r>
              <a:rPr lang="ru-RU" sz="1800" dirty="0">
                <a:solidFill>
                  <a:srgbClr val="11111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5) Спичка, ведро, ранец, кукла;</a:t>
            </a:r>
            <a:endParaRPr lang="ru-RU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228600">
              <a:spcBef>
                <a:spcPts val="1125"/>
              </a:spcBef>
              <a:spcAft>
                <a:spcPts val="1125"/>
              </a:spcAft>
            </a:pPr>
            <a:r>
              <a:rPr lang="ru-RU" sz="1800" dirty="0">
                <a:solidFill>
                  <a:srgbClr val="11111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6) Утюг, мяч, чашка, часы;</a:t>
            </a:r>
            <a:endParaRPr lang="ru-RU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228600">
              <a:spcBef>
                <a:spcPts val="1125"/>
              </a:spcBef>
              <a:spcAft>
                <a:spcPts val="1125"/>
              </a:spcAft>
            </a:pPr>
            <a:r>
              <a:rPr lang="ru-RU" sz="1800" dirty="0">
                <a:solidFill>
                  <a:srgbClr val="11111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7) Стул, книга, кастрюля, пылесос;</a:t>
            </a:r>
            <a:endParaRPr lang="ru-RU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28727099"/>
      </p:ext>
    </p:extLst>
  </p:cSld>
  <p:clrMapOvr>
    <a:masterClrMapping/>
  </p:clrMapOvr>
</p:sld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5FCBEF"/>
      </a:accent1>
      <a:accent2>
        <a:srgbClr val="2E83C3"/>
      </a:accent2>
      <a:accent3>
        <a:srgbClr val="42D0A2"/>
      </a:accent3>
      <a:accent4>
        <a:srgbClr val="2E946B"/>
      </a:accent4>
      <a:accent5>
        <a:srgbClr val="42B051"/>
      </a:accent5>
      <a:accent6>
        <a:srgbClr val="96D141"/>
      </a:accent6>
      <a:hlink>
        <a:srgbClr val="3FCDE7"/>
      </a:hlink>
      <a:folHlink>
        <a:srgbClr val="A9D3E1"/>
      </a:folHlink>
    </a:clrScheme>
    <a:fontScheme name="Аспект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0B5AB586-D108-4FC1-8368-649FE654B89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227</TotalTime>
  <Words>405</Words>
  <Application>Microsoft Office PowerPoint</Application>
  <PresentationFormat>Широкоэкранный</PresentationFormat>
  <Paragraphs>38</Paragraphs>
  <Slides>16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1" baseType="lpstr">
      <vt:lpstr>Arial</vt:lpstr>
      <vt:lpstr>Times New Roman</vt:lpstr>
      <vt:lpstr>Trebuchet MS</vt:lpstr>
      <vt:lpstr>Wingdings 3</vt:lpstr>
      <vt:lpstr>Аспект</vt:lpstr>
      <vt:lpstr>Презентация  физкультурного досуга:  «Огонь – друг, огонь – враг!»    из опыта работы:  БЕЗЛЮДНОЙ Г.П.   инструктора по физкультуре МБДОУ №67 </vt:lpstr>
      <vt:lpstr>   Цель: Обучение детей правилам пожарной безопасности, заложение поведенческих норм, необходимых для выживания в экстремальных ситуациях.    Задачи: - обучить детей правильным действиям в случае возникновения пожара;  - формировать у  дошкольников психологической готовности к действиям экстремальных ситуациях;  - популяризовать профессию пожарного – спасателя.</vt:lpstr>
      <vt:lpstr>Команды: «Огоньки»  Девиз:  «Знает мальчик и девчушка, спички детям не игрушка!»  «Искорка»  Девиз:  «При пожаре как один, набираем  01»</vt:lpstr>
      <vt:lpstr>Эстафета:  «Пожарные на учениях»</vt:lpstr>
      <vt:lpstr>Пожарные на учениях.</vt:lpstr>
      <vt:lpstr>            Машины помощники                         при              тушении пожаров.</vt:lpstr>
      <vt:lpstr>Эстафета:  «ЧЬЯ  МАШИНА БЫСТРЕЕ  ПРИЕДЕТ  НА ПОЖАР»</vt:lpstr>
      <vt:lpstr>Разминка – загадка.</vt:lpstr>
      <vt:lpstr>Пословицы, поговорки,  загадки, задания.</vt:lpstr>
      <vt:lpstr>     Тушим пожар в лесу и спасаем животных.</vt:lpstr>
      <vt:lpstr>   «Даже маленькие дети за чужую жизнь в ответе!»</vt:lpstr>
      <vt:lpstr>Спасаем детей из горящего дома.</vt:lpstr>
      <vt:lpstr>    Подвижная игра:  «Огонь и вода.»</vt:lpstr>
      <vt:lpstr>Эстафета: «Потуши огонь»</vt:lpstr>
      <vt:lpstr>Эстафета:  «Костёр»</vt:lpstr>
      <vt:lpstr>Спасибо за внимание и будьте здоровы.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ОГОНЬ  -  ДРУГ, ОГОНЬ  -  ВРАГ.</dc:title>
  <dc:creator>home</dc:creator>
  <cp:lastModifiedBy>home</cp:lastModifiedBy>
  <cp:revision>21</cp:revision>
  <dcterms:created xsi:type="dcterms:W3CDTF">2021-10-24T18:28:23Z</dcterms:created>
  <dcterms:modified xsi:type="dcterms:W3CDTF">2021-10-27T18:41:40Z</dcterms:modified>
</cp:coreProperties>
</file>