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sldIdLst>
    <p:sldId id="256" r:id="rId2"/>
    <p:sldId id="257" r:id="rId3"/>
    <p:sldId id="259" r:id="rId4"/>
    <p:sldId id="260" r:id="rId5"/>
    <p:sldId id="291" r:id="rId6"/>
    <p:sldId id="261" r:id="rId7"/>
    <p:sldId id="263" r:id="rId8"/>
    <p:sldId id="265" r:id="rId9"/>
    <p:sldId id="264" r:id="rId10"/>
    <p:sldId id="266" r:id="rId11"/>
    <p:sldId id="267" r:id="rId12"/>
    <p:sldId id="268" r:id="rId13"/>
    <p:sldId id="269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81" r:id="rId23"/>
    <p:sldId id="279" r:id="rId24"/>
    <p:sldId id="280" r:id="rId25"/>
    <p:sldId id="282" r:id="rId26"/>
    <p:sldId id="284" r:id="rId27"/>
    <p:sldId id="283" r:id="rId28"/>
    <p:sldId id="285" r:id="rId29"/>
    <p:sldId id="286" r:id="rId30"/>
    <p:sldId id="287" r:id="rId31"/>
    <p:sldId id="288" r:id="rId32"/>
    <p:sldId id="289" r:id="rId33"/>
    <p:sldId id="290" r:id="rId3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530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4334" y="890351"/>
            <a:ext cx="6687403" cy="2387600"/>
          </a:xfrm>
        </p:spPr>
        <p:txBody>
          <a:bodyPr anchor="b">
            <a:normAutofit/>
          </a:bodyPr>
          <a:lstStyle>
            <a:lvl1pPr algn="ctr">
              <a:defRPr sz="4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07624" y="3370026"/>
            <a:ext cx="5825387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2271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31972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04037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1078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0" y="890874"/>
            <a:ext cx="6732256" cy="2852737"/>
          </a:xfrm>
        </p:spPr>
        <p:txBody>
          <a:bodyPr anchor="b">
            <a:normAutofit/>
          </a:bodyPr>
          <a:lstStyle>
            <a:lvl1pPr algn="ctr">
              <a:defRPr sz="4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7410" y="3770599"/>
            <a:ext cx="6732256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54851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967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40714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83866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03105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50366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29707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sunset" dir="t"/>
            </a:scene3d>
            <a:sp3d extrusionH="57150" prstMaterial="matte">
              <a:bevelT w="38100" h="38100"/>
            </a:sp3d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F5F458-6A3E-4B0B-AF47-FB9313319433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F075B8-A22A-4273-A81F-F37386C1EE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12812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rgbClr val="7E1E00"/>
          </a:solidFill>
          <a:effectLst/>
          <a:latin typeface="Intro " panose="02000000000000000000" pitchFamily="50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9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9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fg.resh.edu.ru/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0E483DC-FE5F-40E2-BF98-9004B9D0B7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55865" y="1111068"/>
            <a:ext cx="6687403" cy="2387600"/>
          </a:xfrm>
        </p:spPr>
        <p:txBody>
          <a:bodyPr>
            <a:noAutofit/>
          </a:bodyPr>
          <a:lstStyle/>
          <a:p>
            <a:r>
              <a:rPr lang="ru-RU" sz="3400" b="1" dirty="0" smtClean="0"/>
              <a:t>Применение банка заданий по формированию функциональной грамотности на уроках истории и обществознания и во внеурочной деятельности на РЭШ</a:t>
            </a:r>
            <a:endParaRPr lang="ru-RU" sz="3400" b="1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7F93EE9-506F-4E4B-8C27-A2001EA24F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798916" y="3958606"/>
            <a:ext cx="4413075" cy="1655762"/>
          </a:xfrm>
        </p:spPr>
        <p:txBody>
          <a:bodyPr>
            <a:normAutofit/>
          </a:bodyPr>
          <a:lstStyle/>
          <a:p>
            <a:pPr algn="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Михайлова А.А.</a:t>
            </a:r>
          </a:p>
          <a:p>
            <a:pPr algn="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МБОУ «Гимназия» г.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Югорск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2023 г.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6253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5628" y="322672"/>
            <a:ext cx="7083972" cy="667407"/>
          </a:xfrm>
        </p:spPr>
        <p:txBody>
          <a:bodyPr/>
          <a:lstStyle/>
          <a:p>
            <a:r>
              <a:rPr lang="ru-RU" dirty="0"/>
              <a:t>КАК СОЗДАТЬ МЕРОПРИЯТИЕ?</a:t>
            </a:r>
          </a:p>
        </p:txBody>
      </p:sp>
      <p:pic>
        <p:nvPicPr>
          <p:cNvPr id="7" name="Рисунок 6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97572" y="1063652"/>
            <a:ext cx="6180082" cy="391616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13793" y="4979812"/>
            <a:ext cx="7126014" cy="1453971"/>
          </a:xfrm>
        </p:spPr>
        <p:txBody>
          <a:bodyPr>
            <a:noAutofit/>
          </a:bodyPr>
          <a:lstStyle/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ru-RU" sz="2000" dirty="0" smtClean="0"/>
              <a:t>Заполните </a:t>
            </a:r>
            <a:r>
              <a:rPr lang="ru-RU" sz="2000" dirty="0"/>
              <a:t>поле «Название мероприятия»; 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ru-RU" sz="2000" dirty="0" smtClean="0"/>
              <a:t>Выберите </a:t>
            </a:r>
            <a:r>
              <a:rPr lang="ru-RU" sz="2000" dirty="0"/>
              <a:t>направление функциональной </a:t>
            </a:r>
            <a:r>
              <a:rPr lang="ru-RU" sz="2000" dirty="0" smtClean="0"/>
              <a:t>грамотности;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ru-RU" sz="2000" dirty="0" smtClean="0"/>
              <a:t>В поле </a:t>
            </a:r>
            <a:r>
              <a:rPr lang="ru-RU" sz="2000" dirty="0"/>
              <a:t>«Дата проведения» выберите дату проведения мероприятия.</a:t>
            </a:r>
          </a:p>
        </p:txBody>
      </p:sp>
    </p:spTree>
    <p:extLst>
      <p:ext uri="{BB962C8B-B14F-4D97-AF65-F5344CB8AC3E}">
        <p14:creationId xmlns:p14="http://schemas.microsoft.com/office/powerpoint/2010/main" val="781161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7505166" cy="614855"/>
          </a:xfrm>
        </p:spPr>
        <p:txBody>
          <a:bodyPr/>
          <a:lstStyle/>
          <a:p>
            <a:r>
              <a:rPr lang="ru-RU" dirty="0"/>
              <a:t>КАК СОЗДАТЬ МЕРОПРИЯТИЕ?</a:t>
            </a: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66788" y="1214437"/>
            <a:ext cx="7515225" cy="4335025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29103" y="5875282"/>
            <a:ext cx="6505904" cy="603305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Нажимаем «Укажите КИМ»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84779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7159" y="457200"/>
            <a:ext cx="7020909" cy="530226"/>
          </a:xfrm>
        </p:spPr>
        <p:txBody>
          <a:bodyPr>
            <a:normAutofit fontScale="90000"/>
          </a:bodyPr>
          <a:lstStyle/>
          <a:p>
            <a:r>
              <a:rPr lang="ru-RU" dirty="0"/>
              <a:t>КАК СОЗДАТЬ МЕРОПРИЯТИЕ?</a:t>
            </a:r>
          </a:p>
        </p:txBody>
      </p:sp>
      <p:pic>
        <p:nvPicPr>
          <p:cNvPr id="7" name="Рисунок 6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77925" y="1071563"/>
            <a:ext cx="7019925" cy="461486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439917" y="5875281"/>
            <a:ext cx="6926317" cy="582285"/>
          </a:xfrm>
        </p:spPr>
        <p:txBody>
          <a:bodyPr>
            <a:noAutofit/>
          </a:bodyPr>
          <a:lstStyle/>
          <a:p>
            <a:r>
              <a:rPr lang="ru-RU" sz="2000" dirty="0" smtClean="0"/>
              <a:t>Попадаем в банк контрольно-измерительных материалов и выбираем задание для обучающихся.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281946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7886700" cy="530226"/>
          </a:xfrm>
        </p:spPr>
        <p:txBody>
          <a:bodyPr>
            <a:normAutofit fontScale="90000"/>
          </a:bodyPr>
          <a:lstStyle/>
          <a:p>
            <a:r>
              <a:rPr lang="ru-RU" dirty="0"/>
              <a:t>КАК СОЗДАТЬ МЕРОПРИЯТИЕ?</a:t>
            </a:r>
          </a:p>
        </p:txBody>
      </p:sp>
      <p:pic>
        <p:nvPicPr>
          <p:cNvPr id="6" name="Рисунок 5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38213" y="1176338"/>
            <a:ext cx="7475537" cy="4016375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11002" y="5559973"/>
            <a:ext cx="7205539" cy="704193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Ставим флажок напротив выбранного задания и нажимаем на кнопку «Выбрать»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022650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7568228" cy="572814"/>
          </a:xfrm>
        </p:spPr>
        <p:txBody>
          <a:bodyPr/>
          <a:lstStyle/>
          <a:p>
            <a:r>
              <a:rPr lang="ru-RU" dirty="0"/>
              <a:t>КАК СОЗДАТЬ МЕРОПРИЯТИЕ?</a:t>
            </a:r>
          </a:p>
        </p:txBody>
      </p:sp>
      <p:pic>
        <p:nvPicPr>
          <p:cNvPr id="8" name="Рисунок 7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46100" y="1103313"/>
            <a:ext cx="8188325" cy="43307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92164" y="5749159"/>
            <a:ext cx="5286705" cy="536028"/>
          </a:xfrm>
        </p:spPr>
        <p:txBody>
          <a:bodyPr>
            <a:normAutofit fontScale="85000" lnSpcReduction="20000"/>
          </a:bodyPr>
          <a:lstStyle/>
          <a:p>
            <a:r>
              <a:rPr lang="ru-RU" sz="2400" dirty="0" smtClean="0"/>
              <a:t>Нажимаем на кнопку «Сохранить». Мероприятие создано.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71544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0" y="457200"/>
            <a:ext cx="7547207" cy="530226"/>
          </a:xfrm>
        </p:spPr>
        <p:txBody>
          <a:bodyPr>
            <a:normAutofit fontScale="90000"/>
          </a:bodyPr>
          <a:lstStyle/>
          <a:p>
            <a:r>
              <a:rPr lang="ru-RU" dirty="0"/>
              <a:t>КАК ПРОВЕСТИ МЕРОПРИЯТИЕ?</a:t>
            </a:r>
          </a:p>
        </p:txBody>
      </p:sp>
      <p:pic>
        <p:nvPicPr>
          <p:cNvPr id="7" name="Рисунок 6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6575" y="987425"/>
            <a:ext cx="8123238" cy="4594225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555532" y="5686097"/>
            <a:ext cx="6295696" cy="659717"/>
          </a:xfrm>
        </p:spPr>
        <p:txBody>
          <a:bodyPr>
            <a:normAutofit/>
          </a:bodyPr>
          <a:lstStyle/>
          <a:p>
            <a:r>
              <a:rPr lang="ru-RU" sz="2000" dirty="0"/>
              <a:t>На странице проведения мероприятия необходимо добавить класс.</a:t>
            </a:r>
          </a:p>
        </p:txBody>
      </p:sp>
    </p:spTree>
    <p:extLst>
      <p:ext uri="{BB962C8B-B14F-4D97-AF65-F5344CB8AC3E}">
        <p14:creationId xmlns:p14="http://schemas.microsoft.com/office/powerpoint/2010/main" val="1260108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7694352" cy="604345"/>
          </a:xfrm>
        </p:spPr>
        <p:txBody>
          <a:bodyPr/>
          <a:lstStyle/>
          <a:p>
            <a:r>
              <a:rPr lang="ru-RU" dirty="0"/>
              <a:t>КАК ПРОВЕСТИ МЕРОПРИЯТИЕ?</a:t>
            </a: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74834" y="1157398"/>
            <a:ext cx="7349359" cy="4149547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502980" y="5402799"/>
            <a:ext cx="6547944" cy="108630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Появляется окно «Редактирование класса»</a:t>
            </a:r>
          </a:p>
          <a:p>
            <a:r>
              <a:rPr lang="ru-RU" sz="2000" dirty="0" smtClean="0"/>
              <a:t>Вводим номер класса, количество учеников и нажимаем кнопку «Сохранить».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175188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7442104" cy="436179"/>
          </a:xfrm>
        </p:spPr>
        <p:txBody>
          <a:bodyPr>
            <a:normAutofit fontScale="90000"/>
          </a:bodyPr>
          <a:lstStyle/>
          <a:p>
            <a:r>
              <a:rPr lang="ru-RU" dirty="0"/>
              <a:t>КАК ПРОВЕСТИ МЕРОПРИЯТИЕ?</a:t>
            </a:r>
          </a:p>
        </p:txBody>
      </p:sp>
      <p:pic>
        <p:nvPicPr>
          <p:cNvPr id="6" name="Рисунок 5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76378" y="987425"/>
            <a:ext cx="7214436" cy="417263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440916" y="5254104"/>
            <a:ext cx="6685359" cy="872634"/>
          </a:xfrm>
        </p:spPr>
        <p:txBody>
          <a:bodyPr>
            <a:noAutofit/>
          </a:bodyPr>
          <a:lstStyle/>
          <a:p>
            <a:r>
              <a:rPr lang="ru-RU" sz="2000" dirty="0"/>
              <a:t>Для предоставления участникам доступа к прохождению мероприятия нажмите на кнопку «Скачать коды доступа». В результате на локальный диск компьютера будет сохранен файл в формате MS </a:t>
            </a:r>
            <a:r>
              <a:rPr lang="ru-RU" sz="2000" dirty="0" err="1" smtClean="0"/>
              <a:t>Excel</a:t>
            </a:r>
            <a:r>
              <a:rPr lang="ru-RU" sz="2000" dirty="0" smtClean="0"/>
              <a:t>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45223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7494656" cy="530226"/>
          </a:xfrm>
        </p:spPr>
        <p:txBody>
          <a:bodyPr>
            <a:normAutofit fontScale="90000"/>
          </a:bodyPr>
          <a:lstStyle/>
          <a:p>
            <a:r>
              <a:rPr lang="ru-RU" dirty="0"/>
              <a:t>КАК ПРОВЕСТИ МЕРОПРИЯТИЕ?</a:t>
            </a:r>
          </a:p>
        </p:txBody>
      </p:sp>
      <p:pic>
        <p:nvPicPr>
          <p:cNvPr id="8" name="Рисунок 7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98513" y="1146175"/>
            <a:ext cx="7634287" cy="421481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555531" y="5654564"/>
            <a:ext cx="6674069" cy="830319"/>
          </a:xfrm>
        </p:spPr>
        <p:txBody>
          <a:bodyPr>
            <a:noAutofit/>
          </a:bodyPr>
          <a:lstStyle/>
          <a:p>
            <a:r>
              <a:rPr lang="ru-RU" sz="2000" dirty="0" smtClean="0"/>
              <a:t>Заполняем поля ФИО данными участников мероприятия и раздаём обучающимся код работы и индивидуальный код.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246956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2869" y="457200"/>
            <a:ext cx="7630510" cy="530226"/>
          </a:xfrm>
        </p:spPr>
        <p:txBody>
          <a:bodyPr>
            <a:noAutofit/>
          </a:bodyPr>
          <a:lstStyle/>
          <a:p>
            <a:r>
              <a:rPr lang="ru-RU" sz="2600" b="1" dirty="0" smtClean="0"/>
              <a:t>ВЫПОЛНЕНИЕ ЗАДАНИЯ ОБУЧАЮЩИМИСЯ.</a:t>
            </a:r>
            <a:endParaRPr lang="ru-RU" sz="2600" b="1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98179" y="987426"/>
            <a:ext cx="6886342" cy="4150067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87366" y="5286703"/>
            <a:ext cx="7273158" cy="1076272"/>
          </a:xfrm>
        </p:spPr>
        <p:txBody>
          <a:bodyPr>
            <a:noAutofit/>
          </a:bodyPr>
          <a:lstStyle/>
          <a:p>
            <a:r>
              <a:rPr lang="ru-RU" sz="2000" dirty="0" smtClean="0"/>
              <a:t>На сайте электронный банк заданий для оценки функциональной грамотности обучающиеся нажимают кнопку «Войти как обучающийся/эксперт». Для выполнения задания обучающимся не требуется регистрация на портале РЭШ.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950250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>
            <a:extLst>
              <a:ext uri="{FF2B5EF4-FFF2-40B4-BE49-F238E27FC236}">
                <a16:creationId xmlns:a16="http://schemas.microsoft.com/office/drawing/2014/main" id="{99B403C0-33B3-4EDA-8AB0-05727E0405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92817" y="848724"/>
            <a:ext cx="6732256" cy="3891442"/>
          </a:xfrm>
        </p:spPr>
        <p:txBody>
          <a:bodyPr>
            <a:normAutofit fontScale="92500"/>
          </a:bodyPr>
          <a:lstStyle/>
          <a:p>
            <a:pPr marL="457200" indent="-457200" algn="l">
              <a:buFont typeface="Wingdings" panose="05000000000000000000" pitchFamily="2" charset="2"/>
              <a:buChar char="ü"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Великий педагог XIX века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К.Д. Ушинский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говорил: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«Нельзя человека научить на всю жизнь, его надо научить учиться всю жизнь!»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это возможно, если формировать и развивать функциональную грамотность школьника.</a:t>
            </a:r>
          </a:p>
          <a:p>
            <a:pPr marL="457200" indent="-457200" algn="l">
              <a:buFont typeface="Wingdings" panose="05000000000000000000" pitchFamily="2" charset="2"/>
              <a:buChar char="ü"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 учащихся самостоятельно добывать, анализировать, структурировать и эффективно использовать информацию для максимальной самореализации и полезного участия в жизни общества выступает ведущим направлением модернизации системы образования.</a:t>
            </a:r>
          </a:p>
          <a:p>
            <a:endParaRPr lang="ru-RU" sz="4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90287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965" y="352096"/>
            <a:ext cx="7704862" cy="614855"/>
          </a:xfrm>
        </p:spPr>
        <p:txBody>
          <a:bodyPr>
            <a:normAutofit fontScale="90000"/>
          </a:bodyPr>
          <a:lstStyle/>
          <a:p>
            <a:r>
              <a:rPr lang="ru-RU" sz="2600" b="1" dirty="0" smtClean="0"/>
              <a:t>ВЫПОЛНЕНИЕ ЗАДАНИЯ ОБУЧАЮЩИМИСЯ.</a:t>
            </a:r>
            <a:endParaRPr lang="ru-RU" sz="2600" b="1" dirty="0"/>
          </a:p>
        </p:txBody>
      </p:sp>
      <p:pic>
        <p:nvPicPr>
          <p:cNvPr id="9" name="Рисунок 8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7" r="1637"/>
          <a:stretch>
            <a:fillRect/>
          </a:stretch>
        </p:blipFill>
        <p:spPr>
          <a:xfrm>
            <a:off x="1985963" y="1071563"/>
            <a:ext cx="5570537" cy="43053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55834" y="5376863"/>
            <a:ext cx="6978869" cy="961369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sz="2400" dirty="0" smtClean="0"/>
              <a:t>В окошках заполняют полученные от учителя код мероприятия, пароль, ставят флажок «Я не робот» и нажимают на кнопку «ВОЙТИ»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749889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5013" y="425669"/>
            <a:ext cx="7830987" cy="530226"/>
          </a:xfrm>
        </p:spPr>
        <p:txBody>
          <a:bodyPr>
            <a:normAutofit/>
          </a:bodyPr>
          <a:lstStyle/>
          <a:p>
            <a:r>
              <a:rPr lang="ru-RU" sz="2600" b="1" dirty="0" smtClean="0"/>
              <a:t>ВЫПОЛНЕНИЕ ЗАДАНИЯ ОБУЧАЮЩИМИСЯ.</a:t>
            </a:r>
            <a:endParaRPr lang="ru-RU" sz="2600" b="1" dirty="0"/>
          </a:p>
        </p:txBody>
      </p:sp>
      <p:pic>
        <p:nvPicPr>
          <p:cNvPr id="8" name="Рисунок 7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60688" y="1050980"/>
            <a:ext cx="7405312" cy="378169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86957" y="4927755"/>
            <a:ext cx="6927098" cy="1071673"/>
          </a:xfrm>
        </p:spPr>
        <p:txBody>
          <a:bodyPr>
            <a:noAutofit/>
          </a:bodyPr>
          <a:lstStyle/>
          <a:p>
            <a:pPr algn="ctr"/>
            <a:r>
              <a:rPr lang="ru-RU" sz="2300" dirty="0" smtClean="0"/>
              <a:t>Обучающиеся видят название мероприятия, сколько заданий им предстоит выполнить, сколько времени отводится на выполнение. Нажимают кнопку «Приступить к выполнению».</a:t>
            </a:r>
            <a:endParaRPr lang="ru-RU" sz="2300" dirty="0"/>
          </a:p>
        </p:txBody>
      </p:sp>
    </p:spTree>
    <p:extLst>
      <p:ext uri="{BB962C8B-B14F-4D97-AF65-F5344CB8AC3E}">
        <p14:creationId xmlns:p14="http://schemas.microsoft.com/office/powerpoint/2010/main" val="3094192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0539" y="462454"/>
            <a:ext cx="7813127" cy="546539"/>
          </a:xfrm>
        </p:spPr>
        <p:txBody>
          <a:bodyPr>
            <a:noAutofit/>
          </a:bodyPr>
          <a:lstStyle/>
          <a:p>
            <a:r>
              <a:rPr lang="ru-RU" sz="2300" b="1" dirty="0" smtClean="0"/>
              <a:t>ПРИМЕРЫ </a:t>
            </a:r>
            <a:r>
              <a:rPr lang="ru-RU" sz="2300" b="1" dirty="0"/>
              <a:t>ЗАДАНИЯ ДИАГНОСТИЧЕСКОЙ </a:t>
            </a:r>
            <a:r>
              <a:rPr lang="ru-RU" sz="2300" b="1" dirty="0" smtClean="0"/>
              <a:t>РАБОТЫ.</a:t>
            </a:r>
            <a:endParaRPr lang="ru-RU" sz="2300" b="1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66648" y="1008993"/>
            <a:ext cx="6913180" cy="422782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439137" y="5236815"/>
            <a:ext cx="6906077" cy="1136670"/>
          </a:xfrm>
        </p:spPr>
        <p:txBody>
          <a:bodyPr>
            <a:noAutofit/>
          </a:bodyPr>
          <a:lstStyle/>
          <a:p>
            <a:r>
              <a:rPr lang="ru-RU" sz="2000" dirty="0"/>
              <a:t>Задания имеют структуру: название, мотивирующую историю, основанную на реальной ситуации и представленную в проблемном ключе и ряд вопросов- задач, связанных с этой ситуацией. </a:t>
            </a:r>
          </a:p>
        </p:txBody>
      </p:sp>
    </p:spTree>
    <p:extLst>
      <p:ext uri="{BB962C8B-B14F-4D97-AF65-F5344CB8AC3E}">
        <p14:creationId xmlns:p14="http://schemas.microsoft.com/office/powerpoint/2010/main" val="1246512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5741" y="465137"/>
            <a:ext cx="7736393" cy="530226"/>
          </a:xfrm>
        </p:spPr>
        <p:txBody>
          <a:bodyPr>
            <a:normAutofit fontScale="90000"/>
          </a:bodyPr>
          <a:lstStyle/>
          <a:p>
            <a:r>
              <a:rPr lang="ru-RU" sz="2300" b="1" dirty="0"/>
              <a:t>ПРИМЕРЫ ЗАДАНИЯ ДИАГНОСТИЧЕСКОЙ </a:t>
            </a:r>
            <a:r>
              <a:rPr lang="ru-RU" sz="2300" b="1" dirty="0" smtClean="0"/>
              <a:t>РАБОТЫ.</a:t>
            </a:r>
            <a:endParaRPr lang="ru-RU" sz="2300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29840" y="1120432"/>
            <a:ext cx="7968197" cy="418210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587062" y="5427603"/>
            <a:ext cx="6568966" cy="941666"/>
          </a:xfrm>
        </p:spPr>
        <p:txBody>
          <a:bodyPr>
            <a:noAutofit/>
          </a:bodyPr>
          <a:lstStyle/>
          <a:p>
            <a:r>
              <a:rPr lang="ru-RU" sz="2000" dirty="0"/>
              <a:t>Мотивирующая история развивается на протяжении всего задания, само задание может включать в себя несколько задач различного уровня сложности.</a:t>
            </a:r>
          </a:p>
        </p:txBody>
      </p:sp>
    </p:spTree>
    <p:extLst>
      <p:ext uri="{BB962C8B-B14F-4D97-AF65-F5344CB8AC3E}">
        <p14:creationId xmlns:p14="http://schemas.microsoft.com/office/powerpoint/2010/main" val="3214542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4280" y="497981"/>
            <a:ext cx="7704863" cy="530226"/>
          </a:xfrm>
        </p:spPr>
        <p:txBody>
          <a:bodyPr>
            <a:noAutofit/>
          </a:bodyPr>
          <a:lstStyle/>
          <a:p>
            <a:r>
              <a:rPr lang="ru-RU" sz="2300" b="1" dirty="0"/>
              <a:t>ПРИМЕРЫ ЗАДАНИЯ ДИАГНОСТИЧЕСКОЙ </a:t>
            </a:r>
            <a:r>
              <a:rPr lang="ru-RU" sz="2300" b="1" dirty="0" smtClean="0"/>
              <a:t>РАБОТЫ.</a:t>
            </a:r>
            <a:endParaRPr lang="ru-RU" sz="2300" dirty="0"/>
          </a:p>
        </p:txBody>
      </p:sp>
      <p:pic>
        <p:nvPicPr>
          <p:cNvPr id="7" name="Рисунок 6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25513" y="1130300"/>
            <a:ext cx="7664450" cy="4403725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543" y="5636118"/>
            <a:ext cx="6664339" cy="687388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После ответа на все предложенные задания, необходимо нажать на кнопку «Завершить».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735512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2392" y="294290"/>
            <a:ext cx="7967621" cy="848284"/>
          </a:xfrm>
        </p:spPr>
        <p:txBody>
          <a:bodyPr>
            <a:noAutofit/>
          </a:bodyPr>
          <a:lstStyle/>
          <a:p>
            <a:r>
              <a:rPr lang="ru-RU" sz="2800" b="1" dirty="0"/>
              <a:t>КАК ПРОВЕСТИ ЭКСПЕРТИЗУ РАБОТ </a:t>
            </a:r>
            <a:r>
              <a:rPr lang="ru-RU" sz="2800" b="1" dirty="0" smtClean="0"/>
              <a:t>ОБУЧАЮЩИХСЯ?</a:t>
            </a:r>
            <a:endParaRPr lang="ru-RU" sz="2800" b="1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13490" y="1303293"/>
            <a:ext cx="7003447" cy="398341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407605" y="5447422"/>
            <a:ext cx="6433111" cy="831469"/>
          </a:xfrm>
        </p:spPr>
        <p:txBody>
          <a:bodyPr>
            <a:normAutofit lnSpcReduction="10000"/>
          </a:bodyPr>
          <a:lstStyle/>
          <a:p>
            <a:r>
              <a:rPr lang="ru-RU" sz="2000" dirty="0" smtClean="0"/>
              <a:t>Для проверки работ обучающихся на странице </a:t>
            </a:r>
            <a:r>
              <a:rPr lang="ru-RU" sz="2000" u="sng" dirty="0" smtClean="0"/>
              <a:t>Эксперты</a:t>
            </a:r>
            <a:r>
              <a:rPr lang="ru-RU" sz="2000" dirty="0" smtClean="0"/>
              <a:t>, нажимаем кнопку «Добавить эксперта» и скачиваем коды доступа экспертов.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73759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0" y="210207"/>
            <a:ext cx="7715373" cy="1019503"/>
          </a:xfrm>
        </p:spPr>
        <p:txBody>
          <a:bodyPr>
            <a:normAutofit/>
          </a:bodyPr>
          <a:lstStyle/>
          <a:p>
            <a:r>
              <a:rPr lang="ru-RU" sz="2600" b="1" dirty="0"/>
              <a:t>КАК ПРОВЕСТИ ЭКСПЕРТИЗУ РАБОТ ОБУЧАЮЩИХСЯ?</a:t>
            </a:r>
            <a:endParaRPr lang="ru-RU" sz="2600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618591" y="1319413"/>
            <a:ext cx="6481163" cy="3811291"/>
          </a:xfrm>
        </p:spPr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92391" y="5301255"/>
            <a:ext cx="7636298" cy="1047975"/>
          </a:xfrm>
        </p:spPr>
        <p:txBody>
          <a:bodyPr>
            <a:noAutofit/>
          </a:bodyPr>
          <a:lstStyle/>
          <a:p>
            <a:r>
              <a:rPr lang="ru-RU" sz="2000" dirty="0"/>
              <a:t>Н</a:t>
            </a:r>
            <a:r>
              <a:rPr lang="ru-RU" sz="2000" dirty="0" smtClean="0"/>
              <a:t>а </a:t>
            </a:r>
            <a:r>
              <a:rPr lang="ru-RU" sz="2000" dirty="0"/>
              <a:t>сайте электронный банк заданий для оценки функциональной </a:t>
            </a:r>
            <a:r>
              <a:rPr lang="ru-RU" sz="2000" dirty="0" smtClean="0"/>
              <a:t>грамотности нажимаем </a:t>
            </a:r>
            <a:r>
              <a:rPr lang="ru-RU" sz="2000" dirty="0"/>
              <a:t>кнопку «Войти как обучающийся/эксперт».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618593" y="1224820"/>
            <a:ext cx="6481161" cy="3905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8394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0352" y="457200"/>
            <a:ext cx="7704862" cy="772510"/>
          </a:xfrm>
        </p:spPr>
        <p:txBody>
          <a:bodyPr>
            <a:noAutofit/>
          </a:bodyPr>
          <a:lstStyle/>
          <a:p>
            <a:r>
              <a:rPr lang="ru-RU" sz="2600" b="1" dirty="0"/>
              <a:t>КАК ПРОВЕСТИ ЭКСПЕРТИЗУ РАБОТ ОБУЧАЮЩИХСЯ?</a:t>
            </a:r>
            <a:endParaRPr lang="ru-RU" sz="26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65868" y="5297215"/>
            <a:ext cx="6990160" cy="1212906"/>
          </a:xfrm>
        </p:spPr>
        <p:txBody>
          <a:bodyPr>
            <a:normAutofit/>
          </a:bodyPr>
          <a:lstStyle/>
          <a:p>
            <a:r>
              <a:rPr lang="ru-RU" sz="2000" dirty="0"/>
              <a:t>В окошках </a:t>
            </a:r>
            <a:r>
              <a:rPr lang="ru-RU" sz="2000" dirty="0" smtClean="0"/>
              <a:t>заполняем скачанные коды доступа эксперта: код </a:t>
            </a:r>
            <a:r>
              <a:rPr lang="ru-RU" sz="2000" dirty="0"/>
              <a:t>мероприятия, пароль, </a:t>
            </a:r>
            <a:r>
              <a:rPr lang="ru-RU" sz="2000" dirty="0" smtClean="0"/>
              <a:t>ставим </a:t>
            </a:r>
            <a:r>
              <a:rPr lang="ru-RU" sz="2000" dirty="0"/>
              <a:t>флажок «Я не робот» и </a:t>
            </a:r>
            <a:r>
              <a:rPr lang="ru-RU" sz="2000" dirty="0" smtClean="0"/>
              <a:t>нажимаем </a:t>
            </a:r>
            <a:r>
              <a:rPr lang="ru-RU" sz="2000" dirty="0"/>
              <a:t>на кнопку «ВОЙТИ»</a:t>
            </a: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19" b="7819"/>
          <a:stretch>
            <a:fillRect/>
          </a:stretch>
        </p:blipFill>
        <p:spPr>
          <a:xfrm>
            <a:off x="1666712" y="1303283"/>
            <a:ext cx="6047881" cy="3814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5123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7255" y="399393"/>
            <a:ext cx="7840717" cy="882869"/>
          </a:xfrm>
        </p:spPr>
        <p:txBody>
          <a:bodyPr>
            <a:noAutofit/>
          </a:bodyPr>
          <a:lstStyle/>
          <a:p>
            <a:r>
              <a:rPr lang="ru-RU" sz="2600" b="1" dirty="0"/>
              <a:t>КАК ПРОВЕСТИ ЭКСПЕРТИЗУ РАБОТ ОБУЧАЮЩИХСЯ?</a:t>
            </a:r>
            <a:endParaRPr lang="ru-RU" sz="2600" dirty="0"/>
          </a:p>
        </p:txBody>
      </p:sp>
      <p:pic>
        <p:nvPicPr>
          <p:cNvPr id="7" name="Рисунок 6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56" b="9556"/>
          <a:stretch>
            <a:fillRect/>
          </a:stretch>
        </p:blipFill>
        <p:spPr>
          <a:xfrm>
            <a:off x="388773" y="1470792"/>
            <a:ext cx="8324850" cy="3290394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571125" y="5086517"/>
            <a:ext cx="6847662" cy="1135608"/>
          </a:xfrm>
        </p:spPr>
        <p:txBody>
          <a:bodyPr>
            <a:normAutofit/>
          </a:bodyPr>
          <a:lstStyle/>
          <a:p>
            <a:r>
              <a:rPr lang="ru-RU" sz="2200" dirty="0" smtClean="0"/>
              <a:t>Оказываемся на странице «Экспертиза», где дана подробная инструкция. Изучаем «Критерии оценивания» и нажимаем «Приступить к проверке»</a:t>
            </a: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4012671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273270"/>
            <a:ext cx="7886700" cy="1016124"/>
          </a:xfrm>
        </p:spPr>
        <p:txBody>
          <a:bodyPr>
            <a:normAutofit/>
          </a:bodyPr>
          <a:lstStyle/>
          <a:p>
            <a:r>
              <a:rPr lang="ru-RU" sz="2600" b="1" dirty="0"/>
              <a:t>КАК ПРОВЕСТИ ЭКСПЕРТИЗУ РАБОТ ОБУЧАЮЩИХСЯ</a:t>
            </a:r>
            <a:r>
              <a:rPr lang="ru-RU" sz="2600" b="1" dirty="0" smtClean="0"/>
              <a:t>?</a:t>
            </a:r>
            <a:endParaRPr lang="ru-RU" sz="2600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807778" y="1289394"/>
            <a:ext cx="6285187" cy="3856547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219200" y="5145942"/>
            <a:ext cx="7297341" cy="1444044"/>
          </a:xfrm>
        </p:spPr>
        <p:txBody>
          <a:bodyPr>
            <a:noAutofit/>
          </a:bodyPr>
          <a:lstStyle/>
          <a:p>
            <a:r>
              <a:rPr lang="ru-RU" sz="2000" dirty="0" smtClean="0"/>
              <a:t>Внимательно прочитав развернутый ответ обучающегося, в графе «Критерии оценивания», выставляем количество баллов. </a:t>
            </a:r>
            <a:r>
              <a:rPr lang="ru-RU" sz="2000" dirty="0"/>
              <a:t>После проверки работы и проставления всех критериев </a:t>
            </a:r>
            <a:r>
              <a:rPr lang="ru-RU" sz="2000" dirty="0" smtClean="0"/>
              <a:t>оценивания нажимаем </a:t>
            </a:r>
            <a:r>
              <a:rPr lang="ru-RU" sz="2000" dirty="0"/>
              <a:t>на кнопку «Завершить проверку», находящуюся внизу страницы проведения экспертизы справа.</a:t>
            </a:r>
          </a:p>
        </p:txBody>
      </p:sp>
    </p:spTree>
    <p:extLst>
      <p:ext uri="{BB962C8B-B14F-4D97-AF65-F5344CB8AC3E}">
        <p14:creationId xmlns:p14="http://schemas.microsoft.com/office/powerpoint/2010/main" val="2306935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87410" y="525114"/>
            <a:ext cx="6732256" cy="1043029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Функциональная грамотность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87410" y="1568143"/>
            <a:ext cx="6732256" cy="3050615"/>
          </a:xfrm>
        </p:spPr>
        <p:txBody>
          <a:bodyPr>
            <a:noAutofit/>
          </a:bodyPr>
          <a:lstStyle/>
          <a:p>
            <a:pPr algn="just"/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Функциональная грамотность (ФГ) – 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способность человека 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использовать 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приобретаемые в течение жизни знания для решения широкого диапазона жизненных задач в различных сферах человеческой деятельности, общения и социальных отношений;                                                             А.А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Леонтьев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74991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231228"/>
            <a:ext cx="7578738" cy="924910"/>
          </a:xfrm>
        </p:spPr>
        <p:txBody>
          <a:bodyPr>
            <a:noAutofit/>
          </a:bodyPr>
          <a:lstStyle/>
          <a:p>
            <a:r>
              <a:rPr lang="ru-RU" sz="2600" b="1" dirty="0"/>
              <a:t>КАК ПРОВЕСТИ ЭКСПЕРТИЗУ РАБОТ ОБУЧАЮЩИХСЯ?</a:t>
            </a:r>
            <a:endParaRPr lang="ru-RU" sz="2600" dirty="0"/>
          </a:p>
        </p:txBody>
      </p:sp>
      <p:pic>
        <p:nvPicPr>
          <p:cNvPr id="9" name="Рисунок 8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98484" y="1156138"/>
            <a:ext cx="7399392" cy="380228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87781" y="4958421"/>
            <a:ext cx="7578738" cy="1304270"/>
          </a:xfrm>
        </p:spPr>
        <p:txBody>
          <a:bodyPr>
            <a:noAutofit/>
          </a:bodyPr>
          <a:lstStyle/>
          <a:p>
            <a:pPr algn="ctr"/>
            <a:r>
              <a:rPr lang="ru-RU" sz="2000" dirty="0"/>
              <a:t>После завершения проверки развернутых ответов участника </a:t>
            </a:r>
            <a:r>
              <a:rPr lang="ru-RU" sz="2000" dirty="0" smtClean="0"/>
              <a:t>на </a:t>
            </a:r>
            <a:r>
              <a:rPr lang="ru-RU" sz="2000" dirty="0"/>
              <a:t>странице проведения мероприятия </a:t>
            </a:r>
            <a:r>
              <a:rPr lang="ru-RU" sz="2000" dirty="0" smtClean="0"/>
              <a:t>в столбце </a:t>
            </a:r>
            <a:r>
              <a:rPr lang="ru-RU" sz="2000" dirty="0"/>
              <a:t>«Оценивание/результат» для проверенной работы будет отображаться итоговый балл за работу (сумма автоматизированного и экспертного оценивания) </a:t>
            </a:r>
          </a:p>
        </p:txBody>
      </p:sp>
    </p:spTree>
    <p:extLst>
      <p:ext uri="{BB962C8B-B14F-4D97-AF65-F5344CB8AC3E}">
        <p14:creationId xmlns:p14="http://schemas.microsoft.com/office/powerpoint/2010/main" val="817745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7641800" cy="677917"/>
          </a:xfrm>
        </p:spPr>
        <p:txBody>
          <a:bodyPr>
            <a:noAutofit/>
          </a:bodyPr>
          <a:lstStyle/>
          <a:p>
            <a:r>
              <a:rPr lang="ru-RU" sz="2600" b="1" dirty="0"/>
              <a:t>КАК ПРОВЕСТИ ЭКСПЕРТИЗУ РАБОТ ОБУЧАЮЩИХСЯ?</a:t>
            </a:r>
            <a:endParaRPr lang="ru-RU" sz="2600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532" b="11532"/>
          <a:stretch>
            <a:fillRect/>
          </a:stretch>
        </p:blipFill>
        <p:spPr>
          <a:xfrm>
            <a:off x="1239829" y="1135117"/>
            <a:ext cx="6978103" cy="386493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86889" y="5000050"/>
            <a:ext cx="7083985" cy="1391228"/>
          </a:xfrm>
        </p:spPr>
        <p:txBody>
          <a:bodyPr>
            <a:noAutofit/>
          </a:bodyPr>
          <a:lstStyle/>
          <a:p>
            <a:r>
              <a:rPr lang="ru-RU" sz="2000" dirty="0"/>
              <a:t>Для получения подробных результатов по работе каждого участника и просмотра процента выполнения заданий каждым из участников на странице проведения мероприятия нажмите на кнопку «Скачать результаты» и сохраните файл на локальном диске компьютера.</a:t>
            </a:r>
          </a:p>
        </p:txBody>
      </p:sp>
    </p:spTree>
    <p:extLst>
      <p:ext uri="{BB962C8B-B14F-4D97-AF65-F5344CB8AC3E}">
        <p14:creationId xmlns:p14="http://schemas.microsoft.com/office/powerpoint/2010/main" val="4057338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0" y="457200"/>
            <a:ext cx="7715373" cy="44669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ЗАКЛЮЧЕНИЕ.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61848" y="1524000"/>
            <a:ext cx="7483365" cy="4235669"/>
          </a:xfrm>
        </p:spPr>
        <p:txBody>
          <a:bodyPr>
            <a:noAutofit/>
          </a:bodyPr>
          <a:lstStyle/>
          <a:p>
            <a:pPr algn="just"/>
            <a:r>
              <a:rPr lang="ru-RU" sz="2000" dirty="0" smtClean="0"/>
              <a:t>	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Таким образом, проведение диагностических работ на платформе РЭШ позволяет оценить 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уровень функциональной грамотности 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обучающихся.</a:t>
            </a:r>
            <a:endParaRPr lang="ru-RU" sz="24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Результаты 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выполнения 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диагностических работ 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показывают, что 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наиболее успешно 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обучающиеся справляются с заданиями, проверяющими 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умения выявлять 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информацию.</a:t>
            </a:r>
          </a:p>
          <a:p>
            <a:pPr algn="just"/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По 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итогам диагностики отмечаются дефициты в выполнении заданий, 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требующих давать 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оценку проблемы, интерпретировать, рассуждать. </a:t>
            </a:r>
            <a:endParaRPr lang="ru-RU" sz="24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/>
              <a:t>	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12167232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0" y="546538"/>
            <a:ext cx="7410573" cy="662152"/>
          </a:xfrm>
        </p:spPr>
        <p:txBody>
          <a:bodyPr/>
          <a:lstStyle/>
          <a:p>
            <a:r>
              <a:rPr lang="ru-RU" dirty="0"/>
              <a:t>ЗАКЛЮЧЕНИЕ.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0" y="1334814"/>
            <a:ext cx="7967622" cy="4534174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2400" dirty="0" smtClean="0"/>
              <a:t>	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Причины не очень высоких результатов по направлениям функциональной грамотности у большинства обучающихся могут быть связаны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новизной формата и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содержанием 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задач, а также недостаточным опытом выполнения заданий, направленных на формирование и оценку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функциональной грамотности. </a:t>
            </a:r>
          </a:p>
          <a:p>
            <a:pPr algn="just"/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Так 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на сегодняшний момент, при выполнении предложенных заданий обучающиеся столкнулись с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трудностями при выполнении диагностики, то работа по формированию функциональной грамотности должна 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быть хорошо продумана, тщательно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спланирована и 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проводиться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системно 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каждым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учителем.</a:t>
            </a:r>
            <a:endParaRPr lang="ru-RU" sz="24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87965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87410" y="578069"/>
            <a:ext cx="6732256" cy="4692718"/>
          </a:xfrm>
        </p:spPr>
        <p:txBody>
          <a:bodyPr>
            <a:noAutofit/>
          </a:bodyPr>
          <a:lstStyle/>
          <a:p>
            <a:pPr algn="l"/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Функциональная грамотность 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есть целый ряд навыков и умений – познавательных, эмоциональных и поведенческих, которые позволяют людям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457200" indent="-457200" algn="l"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жить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работать в качестве человеческой личности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457200" indent="-457200" algn="l"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свой потенциал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457200" indent="-457200" algn="l"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принимать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важные и обоснованные решения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457200" indent="-457200" algn="l"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эффективно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функционировать в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обществе,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чтобы улучшить качество своей жизни и общества.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312019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44422" y="4843797"/>
            <a:ext cx="852117" cy="181991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07624" y="498764"/>
            <a:ext cx="5825387" cy="4527024"/>
          </a:xfrm>
        </p:spPr>
        <p:txBody>
          <a:bodyPr>
            <a:noAutofit/>
          </a:bodyPr>
          <a:lstStyle/>
          <a:p>
            <a:pPr algn="just"/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Свои уроки я выстраиваю таким образом, чтобы в каждом уроке присутствовали новые подходы в обучении: обучение критическому мышлению, оценивание обучения, использование ИКТ.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Акцент делается на составление и использование «Тонких и толстых вопросов», работы в группах (сменного состава), развитие критического мышления, кластер, схемы, проект, умение анализировать текст учебника,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историческими документами, чтение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пометками.</a:t>
            </a:r>
          </a:p>
        </p:txBody>
      </p:sp>
    </p:spTree>
    <p:extLst>
      <p:ext uri="{BB962C8B-B14F-4D97-AF65-F5344CB8AC3E}">
        <p14:creationId xmlns:p14="http://schemas.microsoft.com/office/powerpoint/2010/main" val="35429711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87410" y="1135117"/>
            <a:ext cx="6732256" cy="2343807"/>
          </a:xfrm>
        </p:spPr>
        <p:txBody>
          <a:bodyPr/>
          <a:lstStyle/>
          <a:p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формирования функциональной грамотности можно использовать банк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тренировочных заданий по оценке функциональной грамотности на платформе РЭШ</a:t>
            </a:r>
          </a:p>
        </p:txBody>
      </p:sp>
    </p:spTree>
    <p:extLst>
      <p:ext uri="{BB962C8B-B14F-4D97-AF65-F5344CB8AC3E}">
        <p14:creationId xmlns:p14="http://schemas.microsoft.com/office/powerpoint/2010/main" val="171666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1164" y="383627"/>
            <a:ext cx="7589249" cy="614855"/>
          </a:xfrm>
        </p:spPr>
        <p:txBody>
          <a:bodyPr/>
          <a:lstStyle/>
          <a:p>
            <a:r>
              <a:rPr lang="ru-RU" dirty="0"/>
              <a:t>КАК СОЗДАТЬ МЕРОПРИЯТИЕ?</a:t>
            </a: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32489" y="1072055"/>
            <a:ext cx="7086600" cy="435128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18591" y="5423338"/>
            <a:ext cx="6600497" cy="1055249"/>
          </a:xfrm>
        </p:spPr>
        <p:txBody>
          <a:bodyPr>
            <a:normAutofit lnSpcReduction="10000"/>
          </a:bodyPr>
          <a:lstStyle/>
          <a:p>
            <a:r>
              <a:rPr lang="ru-RU" sz="2400" dirty="0" smtClean="0"/>
              <a:t>Предварительно регистрируемся на портале </a:t>
            </a:r>
            <a:r>
              <a:rPr lang="en-US" sz="2400" dirty="0">
                <a:hlinkClick r:id="rId3"/>
              </a:rPr>
              <a:t>https://fg.resh.edu.ru</a:t>
            </a:r>
            <a:r>
              <a:rPr lang="en-US" sz="2400" dirty="0" smtClean="0">
                <a:hlinkClick r:id="rId3"/>
              </a:rPr>
              <a:t>/</a:t>
            </a:r>
            <a:r>
              <a:rPr lang="ru-RU" sz="2400" dirty="0" smtClean="0"/>
              <a:t>. Нажимаем кнопку «Войти как учитель»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871880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3087" y="457200"/>
            <a:ext cx="7589249" cy="667407"/>
          </a:xfrm>
        </p:spPr>
        <p:txBody>
          <a:bodyPr/>
          <a:lstStyle/>
          <a:p>
            <a:r>
              <a:rPr lang="ru-RU" dirty="0"/>
              <a:t>КАК СОЗДАТЬ МЕРОПРИЯТИЕ?</a:t>
            </a:r>
          </a:p>
        </p:txBody>
      </p:sp>
      <p:pic>
        <p:nvPicPr>
          <p:cNvPr id="11" name="Рисунок 10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92664" y="1124607"/>
            <a:ext cx="6590096" cy="420413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292664" y="5444360"/>
            <a:ext cx="7283777" cy="887084"/>
          </a:xfrm>
        </p:spPr>
        <p:txBody>
          <a:bodyPr>
            <a:noAutofit/>
          </a:bodyPr>
          <a:lstStyle/>
          <a:p>
            <a:r>
              <a:rPr lang="ru-RU" sz="2400" dirty="0"/>
              <a:t>В открывшемся окне введите логин и пароль вашего личного кабинета «Учителя» портала «Российская электронная школа»</a:t>
            </a:r>
          </a:p>
        </p:txBody>
      </p:sp>
    </p:spTree>
    <p:extLst>
      <p:ext uri="{BB962C8B-B14F-4D97-AF65-F5344CB8AC3E}">
        <p14:creationId xmlns:p14="http://schemas.microsoft.com/office/powerpoint/2010/main" val="2488959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7578738" cy="740979"/>
          </a:xfrm>
        </p:spPr>
        <p:txBody>
          <a:bodyPr/>
          <a:lstStyle/>
          <a:p>
            <a:r>
              <a:rPr lang="ru-RU" dirty="0"/>
              <a:t>КАК СОЗДАТЬ МЕРОПРИЯТИЕ?</a:t>
            </a:r>
          </a:p>
        </p:txBody>
      </p:sp>
      <p:pic>
        <p:nvPicPr>
          <p:cNvPr id="6" name="Рисунок 5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79941" y="1198563"/>
            <a:ext cx="6260710" cy="432987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281482" y="5528441"/>
            <a:ext cx="7505166" cy="777767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Попадаем в раздел </a:t>
            </a:r>
            <a:r>
              <a:rPr lang="ru-RU" sz="2400" dirty="0"/>
              <a:t>«Мероприятия» </a:t>
            </a:r>
            <a:r>
              <a:rPr lang="ru-RU" sz="2400" dirty="0" smtClean="0"/>
              <a:t>и нажимаем </a:t>
            </a:r>
            <a:r>
              <a:rPr lang="ru-RU" sz="2400" dirty="0"/>
              <a:t>на кнопку «Создать мероприятие» </a:t>
            </a:r>
          </a:p>
        </p:txBody>
      </p:sp>
    </p:spTree>
    <p:extLst>
      <p:ext uri="{BB962C8B-B14F-4D97-AF65-F5344CB8AC3E}">
        <p14:creationId xmlns:p14="http://schemas.microsoft.com/office/powerpoint/2010/main" val="3217384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нига2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книга1.potx" id="{26530766-180E-427F-9ABF-3EDE78052553}" vid="{FCB2CB73-6607-47C9-98A4-86020CEE968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книга2</Template>
  <TotalTime>543</TotalTime>
  <Words>896</Words>
  <Application>Microsoft Office PowerPoint</Application>
  <PresentationFormat>Экран (4:3)</PresentationFormat>
  <Paragraphs>76</Paragraphs>
  <Slides>33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40" baseType="lpstr">
      <vt:lpstr>Arial</vt:lpstr>
      <vt:lpstr>Calibri</vt:lpstr>
      <vt:lpstr>Courier New</vt:lpstr>
      <vt:lpstr>Intro </vt:lpstr>
      <vt:lpstr>Times New Roman</vt:lpstr>
      <vt:lpstr>Wingdings</vt:lpstr>
      <vt:lpstr>книга2</vt:lpstr>
      <vt:lpstr>Применение банка заданий по формированию функциональной грамотности на уроках истории и обществознания и во внеурочной деятельности на РЭШ</vt:lpstr>
      <vt:lpstr>Презентация PowerPoint</vt:lpstr>
      <vt:lpstr>Функциональная грамотность</vt:lpstr>
      <vt:lpstr>Презентация PowerPoint</vt:lpstr>
      <vt:lpstr>Презентация PowerPoint</vt:lpstr>
      <vt:lpstr>Презентация PowerPoint</vt:lpstr>
      <vt:lpstr>КАК СОЗДАТЬ МЕРОПРИЯТИЕ?</vt:lpstr>
      <vt:lpstr>КАК СОЗДАТЬ МЕРОПРИЯТИЕ?</vt:lpstr>
      <vt:lpstr>КАК СОЗДАТЬ МЕРОПРИЯТИЕ?</vt:lpstr>
      <vt:lpstr>КАК СОЗДАТЬ МЕРОПРИЯТИЕ?</vt:lpstr>
      <vt:lpstr>КАК СОЗДАТЬ МЕРОПРИЯТИЕ?</vt:lpstr>
      <vt:lpstr>КАК СОЗДАТЬ МЕРОПРИЯТИЕ?</vt:lpstr>
      <vt:lpstr>КАК СОЗДАТЬ МЕРОПРИЯТИЕ?</vt:lpstr>
      <vt:lpstr>КАК СОЗДАТЬ МЕРОПРИЯТИЕ?</vt:lpstr>
      <vt:lpstr>КАК ПРОВЕСТИ МЕРОПРИЯТИЕ?</vt:lpstr>
      <vt:lpstr>КАК ПРОВЕСТИ МЕРОПРИЯТИЕ?</vt:lpstr>
      <vt:lpstr>КАК ПРОВЕСТИ МЕРОПРИЯТИЕ?</vt:lpstr>
      <vt:lpstr>КАК ПРОВЕСТИ МЕРОПРИЯТИЕ?</vt:lpstr>
      <vt:lpstr>ВЫПОЛНЕНИЕ ЗАДАНИЯ ОБУЧАЮЩИМИСЯ.</vt:lpstr>
      <vt:lpstr>ВЫПОЛНЕНИЕ ЗАДАНИЯ ОБУЧАЮЩИМИСЯ.</vt:lpstr>
      <vt:lpstr>ВЫПОЛНЕНИЕ ЗАДАНИЯ ОБУЧАЮЩИМИСЯ.</vt:lpstr>
      <vt:lpstr>ПРИМЕРЫ ЗАДАНИЯ ДИАГНОСТИЧЕСКОЙ РАБОТЫ.</vt:lpstr>
      <vt:lpstr>ПРИМЕРЫ ЗАДАНИЯ ДИАГНОСТИЧЕСКОЙ РАБОТЫ.</vt:lpstr>
      <vt:lpstr>ПРИМЕРЫ ЗАДАНИЯ ДИАГНОСТИЧЕСКОЙ РАБОТЫ.</vt:lpstr>
      <vt:lpstr>КАК ПРОВЕСТИ ЭКСПЕРТИЗУ РАБОТ ОБУЧАЮЩИХСЯ?</vt:lpstr>
      <vt:lpstr>КАК ПРОВЕСТИ ЭКСПЕРТИЗУ РАБОТ ОБУЧАЮЩИХСЯ?</vt:lpstr>
      <vt:lpstr>КАК ПРОВЕСТИ ЭКСПЕРТИЗУ РАБОТ ОБУЧАЮЩИХСЯ?</vt:lpstr>
      <vt:lpstr>КАК ПРОВЕСТИ ЭКСПЕРТИЗУ РАБОТ ОБУЧАЮЩИХСЯ?</vt:lpstr>
      <vt:lpstr>КАК ПРОВЕСТИ ЭКСПЕРТИЗУ РАБОТ ОБУЧАЮЩИХСЯ?</vt:lpstr>
      <vt:lpstr>КАК ПРОВЕСТИ ЭКСПЕРТИЗУ РАБОТ ОБУЧАЮЩИХСЯ?</vt:lpstr>
      <vt:lpstr>КАК ПРОВЕСТИ ЭКСПЕРТИЗУ РАБОТ ОБУЧАЮЩИХСЯ?</vt:lpstr>
      <vt:lpstr>ЗАКЛЮЧЕНИЕ.</vt:lpstr>
      <vt:lpstr>ЗАКЛЮЧЕНИЕ.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ниверсальный</dc:title>
  <dc:creator>Марина</dc:creator>
  <cp:lastModifiedBy>Teacher_2</cp:lastModifiedBy>
  <cp:revision>64</cp:revision>
  <dcterms:created xsi:type="dcterms:W3CDTF">2019-07-28T09:59:28Z</dcterms:created>
  <dcterms:modified xsi:type="dcterms:W3CDTF">2023-01-24T03:17:03Z</dcterms:modified>
</cp:coreProperties>
</file>