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_rels/presentation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4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notesSlides/_rels/notesSlide9.xml.rels" ContentType="application/vnd.openxmlformats-package.relationships+xml"/>
  <Override PartName="/ppt/notesSlides/notesSlide9.xml" ContentType="application/vnd.openxmlformats-officedocument.presentationml.notesSlid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media/image11.png" ContentType="image/png"/>
  <Override PartName="/ppt/media/image10.png" ContentType="image/png"/>
  <Override PartName="/ppt/media/image9.png" ContentType="image/png"/>
  <Override PartName="/ppt/media/image8.png" ContentType="image/png"/>
  <Override PartName="/ppt/media/image7.png" ContentType="image/png"/>
  <Override PartName="/ppt/media/image6.png" ContentType="image/png"/>
  <Override PartName="/ppt/media/image5.png" ContentType="image/png"/>
  <Override PartName="/ppt/media/hdphoto3.wdp" ContentType="image/vnd.ms-photo"/>
  <Override PartName="/ppt/media/image2.png" ContentType="image/png"/>
  <Override PartName="/ppt/media/image13.png" ContentType="image/png"/>
  <Override PartName="/ppt/media/image16.png" ContentType="image/png"/>
  <Override PartName="/ppt/media/hdphoto5.wdp" ContentType="image/vnd.ms-photo"/>
  <Override PartName="/ppt/media/image4.png" ContentType="image/png"/>
  <Override PartName="/ppt/media/image17.png" ContentType="image/png"/>
  <Override PartName="/ppt/media/image18.png" ContentType="image/png"/>
  <Override PartName="/ppt/media/image20.png" ContentType="image/png"/>
  <Override PartName="/ppt/media/image21.png" ContentType="image/png"/>
  <Override PartName="/ppt/media/hdphoto4.wdp" ContentType="image/vnd.ms-photo"/>
  <Override PartName="/ppt/media/image15.png" ContentType="image/png"/>
  <Override PartName="/ppt/media/image3.png" ContentType="image/png"/>
  <Override PartName="/ppt/media/image14.png" ContentType="image/png"/>
  <Override PartName="/ppt/media/image19.png" ContentType="image/png"/>
  <Override PartName="/ppt/media/hdphoto1.wdp" ContentType="image/vnd.ms-photo"/>
  <Override PartName="/ppt/media/image12.png" ContentType="image/png"/>
  <Override PartName="/ppt/media/image1.png" ContentType="image/png"/>
  <Override PartName="/ppt/media/hdphoto2.wdp" ContentType="image/vnd.ms-photo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ffffff"/>
                </a:solidFill>
                <a:latin typeface="Rockwell"/>
              </a:rPr>
              <a:t>Для перемещения страницы щёлкните мышью</a:t>
            </a:r>
            <a:endParaRPr b="0" lang="en-US" sz="18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6C978A9A-F5A2-441D-BE0F-5CBA593ECBA2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ldImg"/>
          </p:nvPr>
        </p:nvSpPr>
        <p:spPr>
          <a:xfrm>
            <a:off x="1371600" y="1143000"/>
            <a:ext cx="4114440" cy="3085920"/>
          </a:xfrm>
          <a:prstGeom prst="rect">
            <a:avLst/>
          </a:prstGeom>
          <a:ln w="0">
            <a:noFill/>
          </a:ln>
        </p:spPr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33E2892-1E0E-4603-A895-BFFC952BB323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28262C4-420E-470D-AB1F-A9A666449FA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32A71BC-9881-4CF2-888C-F16B4AD381B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D39993D-C9B5-4751-8056-CB42711277F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55E4B07-602D-4B09-8430-7E5C4C43FD2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2871330-F978-433B-950A-FFA1258A703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D163087-A949-4C18-B288-244FA4C143B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67BBBA9-4A8F-4C18-B27A-15825516AFD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EB5DA1E-8470-42E9-B486-F7B9ACAAD86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FC890FE-51FD-4DEE-9FEC-6BA79C1FB3A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BE56D03-0FD9-439B-86CD-D7B26EC87ED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FA481D6-0520-4923-88E2-7EECAF2D43B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FC1EB50-6969-4E60-9FD8-2F823EAC91D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a2d2ff"/>
            </a:gs>
            <a:gs pos="100000">
              <a:srgbClr val="bde0fe"/>
            </a:gs>
          </a:gsLst>
          <a:lin ang="162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 idx="1"/>
          </p:nvPr>
        </p:nvSpPr>
        <p:spPr>
          <a:xfrm>
            <a:off x="5758920" y="58831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000" spc="-1" strike="noStrike">
                <a:solidFill>
                  <a:srgbClr val="ffffff"/>
                </a:solidFill>
                <a:latin typeface="Rockwel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b="0" lang="ru-RU" sz="1000" spc="-1" strike="noStrike">
                <a:solidFill>
                  <a:srgbClr val="ffffff"/>
                </a:solidFill>
                <a:latin typeface="Rockwell"/>
              </a:rPr>
              <a:t>&lt;дата/время&gt;</a:t>
            </a:r>
            <a:endParaRPr b="0" lang="ru-RU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2"/>
          </p:nvPr>
        </p:nvSpPr>
        <p:spPr>
          <a:xfrm>
            <a:off x="685440" y="5883120"/>
            <a:ext cx="5004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7885440" y="5883120"/>
            <a:ext cx="564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000" spc="-1" strike="noStrike">
                <a:solidFill>
                  <a:srgbClr val="ffffff"/>
                </a:solidFill>
                <a:latin typeface="Rockwel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BDC8643-7B7E-4225-B7E7-3D4241197C82}" type="slidenum">
              <a:rPr b="0" lang="ru-RU" sz="1000" spc="-1" strike="noStrike">
                <a:solidFill>
                  <a:srgbClr val="ffffff"/>
                </a:solidFill>
                <a:latin typeface="Rockwell"/>
              </a:rPr>
              <a:t>&lt;номер&gt;</a:t>
            </a:fld>
            <a:endParaRPr b="0" lang="ru-RU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Прямоугольник 4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blipFill rotWithShape="0">
            <a:blip r:embed="rId2">
              <a:alphaModFix amt="8000"/>
            </a:blip>
            <a:srcRect/>
            <a:tile tx="0" ty="0" sx="100000" sy="100000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Rockwel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Rockwell"/>
              </a:rPr>
              <a:t>Для правки текста заглавия щёлкните мышью</a:t>
            </a:r>
            <a:endParaRPr b="0" lang="en-US" sz="1800" spc="-1" strike="noStrike">
              <a:solidFill>
                <a:srgbClr val="ffffff"/>
              </a:solidFill>
              <a:latin typeface="Rockwel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2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Rockwell"/>
              </a:rPr>
              <a:t>Для правки структуры щёлкните мышью</a:t>
            </a: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  <a:p>
            <a:pPr lvl="1" marL="864000" indent="-324000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>
                <a:solidFill>
                  <a:srgbClr val="ffffff"/>
                </a:solidFill>
                <a:latin typeface="Rockwell"/>
              </a:rPr>
              <a:t>Второй уровень структуры</a:t>
            </a:r>
            <a:endParaRPr b="0" lang="en-US" sz="1600" spc="-1" strike="noStrike">
              <a:solidFill>
                <a:srgbClr val="ffffff"/>
              </a:solidFill>
              <a:latin typeface="Rockwell"/>
            </a:endParaRPr>
          </a:p>
          <a:p>
            <a:pPr lvl="2" marL="1296000" indent="-288000">
              <a:lnSpc>
                <a:spcPct val="12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ffffff"/>
                </a:solidFill>
                <a:latin typeface="Rockwell"/>
              </a:rPr>
              <a:t>Третий уровень структуры</a:t>
            </a:r>
            <a:endParaRPr b="0" lang="en-US" sz="1400" spc="-1" strike="noStrike">
              <a:solidFill>
                <a:srgbClr val="ffffff"/>
              </a:solidFill>
              <a:latin typeface="Rockwell"/>
            </a:endParaRPr>
          </a:p>
          <a:p>
            <a:pPr lvl="3" marL="1728000" indent="-21600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ffffff"/>
                </a:solidFill>
                <a:latin typeface="Rockwell"/>
              </a:rPr>
              <a:t>Четвёртый уровень структуры</a:t>
            </a:r>
            <a:endParaRPr b="0" lang="en-US" sz="1200" spc="-1" strike="noStrike">
              <a:solidFill>
                <a:srgbClr val="ffffff"/>
              </a:solidFill>
              <a:latin typeface="Rockwell"/>
            </a:endParaRPr>
          </a:p>
          <a:p>
            <a:pPr lvl="4" marL="2160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Rockwell"/>
              </a:rPr>
              <a:t>Пятый уровень структуры</a:t>
            </a: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  <a:p>
            <a:pPr lvl="5" marL="2592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Rockwell"/>
              </a:rPr>
              <a:t>Шестой уровень структуры</a:t>
            </a: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  <a:p>
            <a:pPr lvl="6" marL="3024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latin typeface="Rockwell"/>
              </a:rPr>
              <a:t>Седьмой уровень структуры</a:t>
            </a:r>
            <a:endParaRPr b="0" lang="en-US" sz="2000" spc="-1" strike="noStrike">
              <a:solidFill>
                <a:srgbClr val="ffffff"/>
              </a:solidFill>
              <a:latin typeface="Rockwel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microsoft.com/office/2007/relationships/hdphoto" Target="../media/hdphoto1.wdp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microsoft.com/office/2007/relationships/hdphoto" Target="../media/hdphoto5.wdp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microsoft.com/office/2007/relationships/hdphoto" Target="../media/hdphoto2.wdp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microsoft.com/office/2007/relationships/hdphoto" Target="../media/hdphoto3.wdp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microsoft.com/office/2007/relationships/hdphoto" Target="../media/hdphoto4.wdp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16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7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amount="25000" colorTemp="4778" contrast="13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97240" y="3561480"/>
            <a:ext cx="3193560" cy="336456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49" name="Рисунок 9" descr=""/>
          <p:cNvPicPr/>
          <p:nvPr/>
        </p:nvPicPr>
        <p:blipFill>
          <a:blip r:embed="rId3"/>
          <a:stretch/>
        </p:blipFill>
        <p:spPr>
          <a:xfrm>
            <a:off x="-778320" y="-964800"/>
            <a:ext cx="10700640" cy="8787600"/>
          </a:xfrm>
          <a:prstGeom prst="rect">
            <a:avLst/>
          </a:prstGeom>
          <a:ln w="0">
            <a:noFill/>
          </a:ln>
        </p:spPr>
      </p:pic>
      <p:sp>
        <p:nvSpPr>
          <p:cNvPr id="50" name="TextBox 1"/>
          <p:cNvSpPr/>
          <p:nvPr/>
        </p:nvSpPr>
        <p:spPr>
          <a:xfrm>
            <a:off x="611640" y="587160"/>
            <a:ext cx="7920360" cy="63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7a"/>
                </a:solidFill>
                <a:latin typeface="Times New Roman"/>
              </a:rPr>
              <a:t>Муниципальное бюджетное учреждение дополнительного образования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7a"/>
                </a:solidFill>
                <a:latin typeface="Times New Roman"/>
              </a:rPr>
              <a:t>«Центр детского и юношеского творчества г.о. Дебальцево»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Заголовок 1"/>
          <p:cNvSpPr/>
          <p:nvPr/>
        </p:nvSpPr>
        <p:spPr>
          <a:xfrm>
            <a:off x="431640" y="1613880"/>
            <a:ext cx="8280720" cy="132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90000"/>
              </a:lnSpc>
            </a:pPr>
            <a:r>
              <a:rPr b="1" lang="ru-RU" sz="2600" spc="-1" strike="noStrike" cap="all">
                <a:solidFill>
                  <a:srgbClr val="00007a"/>
                </a:solidFill>
                <a:latin typeface="Bookman Old Style"/>
              </a:rPr>
              <a:t>Здоровье ребёнка – правильно сформированные жизненные навыки.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Объект 2"/>
          <p:cNvSpPr/>
          <p:nvPr/>
        </p:nvSpPr>
        <p:spPr>
          <a:xfrm>
            <a:off x="791640" y="3162600"/>
            <a:ext cx="7524360" cy="48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>
              <a:lnSpc>
                <a:spcPct val="12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200" spc="-1" strike="noStrike">
                <a:solidFill>
                  <a:srgbClr val="00007a"/>
                </a:solidFill>
                <a:latin typeface="Times New Roman"/>
              </a:rPr>
              <a:t>Методическое пособие для педагогов и родителей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Объект 2"/>
          <p:cNvSpPr/>
          <p:nvPr/>
        </p:nvSpPr>
        <p:spPr>
          <a:xfrm>
            <a:off x="4428000" y="4248360"/>
            <a:ext cx="3888000" cy="132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7a"/>
                </a:solidFill>
                <a:latin typeface="Times New Roman"/>
              </a:rPr>
              <a:t>Подготовила методист ЦДЮТ: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7a"/>
                </a:solidFill>
                <a:latin typeface="Times New Roman"/>
              </a:rPr>
              <a:t>Калашникова Н.А.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TextBox 5"/>
          <p:cNvSpPr/>
          <p:nvPr/>
        </p:nvSpPr>
        <p:spPr>
          <a:xfrm>
            <a:off x="2250000" y="6174000"/>
            <a:ext cx="4571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7a"/>
                </a:solidFill>
                <a:latin typeface="Rockwell"/>
              </a:rPr>
              <a:t>2025г.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Cement/>
                    </a14:imgEffect>
                  </a14:imgLayer>
                </a14:imgProps>
              </a:ext>
            </a:extLst>
          </a:blip>
          <a:stretch/>
        </p:blipFill>
        <p:spPr>
          <a:xfrm>
            <a:off x="5436000" y="2781000"/>
            <a:ext cx="3411720" cy="390816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95" name="Рисунок 4" descr=""/>
          <p:cNvPicPr/>
          <p:nvPr/>
        </p:nvPicPr>
        <p:blipFill>
          <a:blip r:embed="rId3"/>
          <a:stretch/>
        </p:blipFill>
        <p:spPr>
          <a:xfrm>
            <a:off x="-778320" y="-964800"/>
            <a:ext cx="10700640" cy="8787600"/>
          </a:xfrm>
          <a:prstGeom prst="rect">
            <a:avLst/>
          </a:prstGeom>
          <a:ln w="0">
            <a:noFill/>
          </a:ln>
        </p:spPr>
      </p:pic>
      <p:sp>
        <p:nvSpPr>
          <p:cNvPr id="96" name="TextBox 3"/>
          <p:cNvSpPr/>
          <p:nvPr/>
        </p:nvSpPr>
        <p:spPr>
          <a:xfrm flipH="1">
            <a:off x="664920" y="1323720"/>
            <a:ext cx="550836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5400" spc="-1" strike="noStrike">
                <a:solidFill>
                  <a:srgbClr val="00007a"/>
                </a:solidFill>
                <a:latin typeface="Rockwell"/>
              </a:rPr>
              <a:t>Спасибо за внимание!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 additive="repl">
                                        <p:cTn id="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Заголовок 2"/>
          <p:cNvSpPr/>
          <p:nvPr/>
        </p:nvSpPr>
        <p:spPr>
          <a:xfrm>
            <a:off x="689400" y="404640"/>
            <a:ext cx="7764840" cy="132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>
              <a:lnSpc>
                <a:spcPct val="90000"/>
              </a:lnSpc>
            </a:pPr>
            <a:r>
              <a:rPr b="1" lang="ru-RU" sz="2800" spc="-1" strike="noStrike" cap="all">
                <a:solidFill>
                  <a:srgbClr val="ff0000"/>
                </a:solidFill>
                <a:latin typeface="Bookman Old Style"/>
              </a:rPr>
              <a:t>Здоровье ребенка – правильно сформированные жизненные навыки.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" name="Рисунок 6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9880" t="119" r="12590" b="0"/>
          <a:stretch/>
        </p:blipFill>
        <p:spPr>
          <a:xfrm>
            <a:off x="3269880" y="2997000"/>
            <a:ext cx="5887440" cy="388296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57" name="Объект 1"/>
          <p:cNvSpPr/>
          <p:nvPr/>
        </p:nvSpPr>
        <p:spPr>
          <a:xfrm>
            <a:off x="171720" y="4380840"/>
            <a:ext cx="3888000" cy="17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5000"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400" spc="-1" strike="noStrike">
                <a:solidFill>
                  <a:srgbClr val="ff0000"/>
                </a:solidFill>
                <a:latin typeface="Bookman Old Style"/>
                <a:ea typeface="Calibri"/>
              </a:rPr>
              <a:t>Навыки</a:t>
            </a:r>
            <a:r>
              <a:rPr b="1" lang="ru-RU" sz="2400" spc="-1" strike="noStrike">
                <a:solidFill>
                  <a:srgbClr val="00007a"/>
                </a:solidFill>
                <a:latin typeface="Bookman Old Style"/>
                <a:ea typeface="Calibri"/>
              </a:rPr>
              <a:t> - это умения, приобретенные опытом, привычкой, упражнениями.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TextBox 8"/>
          <p:cNvSpPr/>
          <p:nvPr/>
        </p:nvSpPr>
        <p:spPr>
          <a:xfrm>
            <a:off x="171720" y="2004120"/>
            <a:ext cx="4968360" cy="200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100" spc="-1" strike="noStrike">
                <a:solidFill>
                  <a:srgbClr val="00007a"/>
                </a:solidFill>
                <a:latin typeface="Bookman Old Style"/>
              </a:rPr>
              <a:t>Чтобы ребенок был здоров, перед педагогами и родителями стоит первостепенная задача формирования правильных жизненных навыков.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2"/>
          <p:cNvSpPr/>
          <p:nvPr/>
        </p:nvSpPr>
        <p:spPr>
          <a:xfrm>
            <a:off x="179640" y="3250080"/>
            <a:ext cx="4392000" cy="322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Times New Roman"/>
                <a:ea typeface="Calibri"/>
              </a:rPr>
              <a:t>Навыки рационального питания: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7a"/>
                </a:solidFill>
                <a:latin typeface="Times New Roman"/>
                <a:ea typeface="Calibri"/>
              </a:rPr>
              <a:t>• </a:t>
            </a:r>
            <a:r>
              <a:rPr b="1" lang="ru-RU" sz="2000" spc="-1" strike="noStrike">
                <a:solidFill>
                  <a:srgbClr val="00007a"/>
                </a:solidFill>
                <a:latin typeface="Times New Roman"/>
                <a:ea typeface="Calibri"/>
              </a:rPr>
              <a:t>соблюдение режима питания;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7a"/>
                </a:solidFill>
                <a:latin typeface="Times New Roman"/>
                <a:ea typeface="Calibri"/>
              </a:rPr>
              <a:t>• </a:t>
            </a:r>
            <a:r>
              <a:rPr b="1" lang="ru-RU" sz="2000" spc="-1" strike="noStrike">
                <a:solidFill>
                  <a:srgbClr val="00007a"/>
                </a:solidFill>
                <a:latin typeface="Times New Roman"/>
                <a:ea typeface="Calibri"/>
              </a:rPr>
              <a:t>умение составлять пищевой рацион, учитывая реальные возможности и пользу для здоровья;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7a"/>
                </a:solidFill>
                <a:latin typeface="Times New Roman"/>
                <a:ea typeface="Calibri"/>
              </a:rPr>
              <a:t>• </a:t>
            </a:r>
            <a:r>
              <a:rPr b="1" lang="ru-RU" sz="2000" spc="-1" strike="noStrike">
                <a:solidFill>
                  <a:srgbClr val="00007a"/>
                </a:solidFill>
                <a:latin typeface="Times New Roman"/>
                <a:ea typeface="Calibri"/>
              </a:rPr>
              <a:t>умение определять и хранить высокое качество пищевых продуктов.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" name="Рисунок 3" descr=""/>
          <p:cNvPicPr/>
          <p:nvPr/>
        </p:nvPicPr>
        <p:blipFill>
          <a:blip r:embed="rId1"/>
          <a:stretch/>
        </p:blipFill>
        <p:spPr>
          <a:xfrm>
            <a:off x="4330440" y="3544200"/>
            <a:ext cx="4948920" cy="3284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61" name="TextBox 4"/>
          <p:cNvSpPr/>
          <p:nvPr/>
        </p:nvSpPr>
        <p:spPr>
          <a:xfrm>
            <a:off x="298080" y="476640"/>
            <a:ext cx="4032000" cy="21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0000"/>
                </a:solidFill>
                <a:latin typeface="Times New Roman"/>
                <a:ea typeface="Calibri"/>
              </a:rPr>
              <a:t>Навыки двигательной активности: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7a"/>
                </a:solidFill>
                <a:latin typeface="Times New Roman"/>
                <a:ea typeface="Calibri"/>
              </a:rPr>
              <a:t>• </a:t>
            </a:r>
            <a:r>
              <a:rPr b="1" lang="ru-RU" sz="2000" spc="-1" strike="noStrike">
                <a:solidFill>
                  <a:srgbClr val="00007a"/>
                </a:solidFill>
                <a:latin typeface="Times New Roman"/>
                <a:ea typeface="Calibri"/>
              </a:rPr>
              <a:t>выполнение утренней зарядки;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7a"/>
                </a:solidFill>
                <a:latin typeface="Times New Roman"/>
                <a:ea typeface="Calibri"/>
              </a:rPr>
              <a:t>• </a:t>
            </a:r>
            <a:r>
              <a:rPr b="1" lang="ru-RU" sz="2000" spc="-1" strike="noStrike">
                <a:solidFill>
                  <a:srgbClr val="00007a"/>
                </a:solidFill>
                <a:latin typeface="Times New Roman"/>
                <a:ea typeface="Calibri"/>
              </a:rPr>
              <a:t>регулярные занятия физической культурой, спортом, физическим трудом.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" name="Рисунок 5" descr=""/>
          <p:cNvPicPr/>
          <p:nvPr/>
        </p:nvPicPr>
        <p:blipFill>
          <a:blip r:embed="rId2"/>
          <a:stretch/>
        </p:blipFill>
        <p:spPr>
          <a:xfrm>
            <a:off x="4068000" y="172800"/>
            <a:ext cx="4927320" cy="30686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рямоугольник 1"/>
          <p:cNvSpPr/>
          <p:nvPr/>
        </p:nvSpPr>
        <p:spPr>
          <a:xfrm>
            <a:off x="395640" y="404640"/>
            <a:ext cx="5256360" cy="234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ff0000"/>
                </a:solidFill>
                <a:latin typeface="Times New Roman"/>
                <a:ea typeface="Calibri"/>
              </a:rPr>
              <a:t>Санитарно-гигиенические навыки: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800" spc="-1" strike="noStrike">
                <a:solidFill>
                  <a:srgbClr val="002060"/>
                </a:solidFill>
                <a:latin typeface="Times New Roman"/>
                <a:ea typeface="Calibri"/>
              </a:rPr>
              <a:t>навыки личной гигиены;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8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выполнять гигиенические процедуры.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" name="Рисунок 9" descr=""/>
          <p:cNvPicPr/>
          <p:nvPr/>
        </p:nvPicPr>
        <p:blipFill>
          <a:blip r:embed="rId1"/>
          <a:stretch/>
        </p:blipFill>
        <p:spPr>
          <a:xfrm>
            <a:off x="5076000" y="548640"/>
            <a:ext cx="3771720" cy="599076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65" name="TextBox 11"/>
          <p:cNvSpPr/>
          <p:nvPr/>
        </p:nvSpPr>
        <p:spPr>
          <a:xfrm>
            <a:off x="295920" y="3072240"/>
            <a:ext cx="4571640" cy="313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ff0000"/>
                </a:solidFill>
                <a:latin typeface="Times New Roman"/>
                <a:ea typeface="Calibri"/>
              </a:rPr>
              <a:t>Режим труда и отдыха: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8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чередовать умственную и физическую активности;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8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находить время для регулярного питания и полноценного отдыха.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1"/>
          <p:cNvSpPr/>
          <p:nvPr/>
        </p:nvSpPr>
        <p:spPr>
          <a:xfrm>
            <a:off x="251640" y="214560"/>
            <a:ext cx="4858200" cy="31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Times New Roman"/>
                <a:ea typeface="Calibri"/>
              </a:rPr>
              <a:t>Навыки эффективного общения: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слушать;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четко выражать свои мнения;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открыто выражать свои чувства, без тревоги и обвинений;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обладание невербальным языком (жесты, мимика, интонация и тому подобное);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адекватная реакция на критику;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просить об услуге или помощи.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" name="Рисунок 3" descr=""/>
          <p:cNvPicPr/>
          <p:nvPr/>
        </p:nvPicPr>
        <p:blipFill>
          <a:blip r:embed="rId1"/>
          <a:stretch/>
        </p:blipFill>
        <p:spPr>
          <a:xfrm>
            <a:off x="0" y="3670920"/>
            <a:ext cx="4392000" cy="317988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68" name="Рисунок 5" descr=""/>
          <p:cNvPicPr/>
          <p:nvPr/>
        </p:nvPicPr>
        <p:blipFill>
          <a:blip r:embed="rId2"/>
          <a:srcRect l="17020" t="0" r="14892" b="0"/>
          <a:stretch/>
        </p:blipFill>
        <p:spPr>
          <a:xfrm>
            <a:off x="5110200" y="194040"/>
            <a:ext cx="3888000" cy="36968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69" name="TextBox 7"/>
          <p:cNvSpPr/>
          <p:nvPr/>
        </p:nvSpPr>
        <p:spPr>
          <a:xfrm>
            <a:off x="4140000" y="4115880"/>
            <a:ext cx="4858200" cy="258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Times New Roman"/>
                <a:ea typeface="Calibri"/>
              </a:rPr>
              <a:t>Навыки решения конфликтов: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различать конфликты взглядов и конфликты интересов;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решать конфликты взглядов на основе толерантности;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решать конфликты интересов с помощью конструктивных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переговоров.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Прямоугольник 1"/>
          <p:cNvSpPr/>
          <p:nvPr/>
        </p:nvSpPr>
        <p:spPr>
          <a:xfrm>
            <a:off x="286200" y="260640"/>
            <a:ext cx="8719200" cy="258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Times New Roman"/>
                <a:ea typeface="Calibri"/>
              </a:rPr>
              <a:t>Анализ проблем и принятие решений: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определять суть проблемы и причины ее возникновения;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способность сформулировать несколько вариантов решения проблемы;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предусматривать последствия каждого из вариантов для себя и других людей;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оценивать реальность каждого варианта, учитывая собственные возможности и жизненные обстоятельства;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способность выбирать оптимальные решения.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TextBox 7"/>
          <p:cNvSpPr/>
          <p:nvPr/>
        </p:nvSpPr>
        <p:spPr>
          <a:xfrm>
            <a:off x="265320" y="2887560"/>
            <a:ext cx="3808440" cy="37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Times New Roman"/>
                <a:ea typeface="Calibri"/>
              </a:rPr>
              <a:t>Определение жизненных целей и программ: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определять жизненные цели, руководствуясь своими потребностями, интересами и способностями;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планировать свою деятельность, учитывая анализ возможностей и обстоятельств;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определять приоритеты и рационально использовать время.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" name="Рисунок 9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702240" y="2637000"/>
            <a:ext cx="5441400" cy="3847320"/>
          </a:xfrm>
          <a:prstGeom prst="rect">
            <a:avLst/>
          </a:prstGeom>
          <a:ln w="0">
            <a:noFill/>
          </a:ln>
          <a:effectLst>
            <a:outerShdw algn="tl" blurRad="291960" dir="2700000" dist="177681" rotWithShape="0" sx="98000" sy="98000">
              <a:srgbClr val="333333">
                <a:alpha val="6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6" descr=""/>
          <p:cNvPicPr/>
          <p:nvPr/>
        </p:nvPicPr>
        <p:blipFill>
          <a:blip r:embed="rId1"/>
          <a:stretch/>
        </p:blipFill>
        <p:spPr>
          <a:xfrm>
            <a:off x="5319000" y="3861000"/>
            <a:ext cx="3824640" cy="299988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74" name="TextBox 7"/>
          <p:cNvSpPr/>
          <p:nvPr/>
        </p:nvSpPr>
        <p:spPr>
          <a:xfrm>
            <a:off x="395640" y="4284000"/>
            <a:ext cx="5567040" cy="213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Times New Roman"/>
                <a:ea typeface="Calibri"/>
              </a:rPr>
              <a:t>Навыки самоконтроля: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правильно выражать свои чувства;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контролировать проявления гнева;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преодолевать тревогу;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переживать неудачи;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рационально планировать время.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Прямоугольник 10"/>
          <p:cNvSpPr/>
          <p:nvPr/>
        </p:nvSpPr>
        <p:spPr>
          <a:xfrm>
            <a:off x="0" y="116640"/>
            <a:ext cx="9143640" cy="4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90000"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ff0000"/>
                </a:solidFill>
                <a:latin typeface="Times New Roman"/>
                <a:ea typeface="Calibri"/>
              </a:rPr>
              <a:t>Навыки поведения в условиях давления, угроз, дискриминации: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TextBox 11"/>
          <p:cNvSpPr/>
          <p:nvPr/>
        </p:nvSpPr>
        <p:spPr>
          <a:xfrm>
            <a:off x="245160" y="624600"/>
            <a:ext cx="6779880" cy="4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7840" algn="just">
              <a:lnSpc>
                <a:spcPct val="100000"/>
              </a:lnSpc>
              <a:tabLst>
                <a:tab algn="l" pos="450720"/>
              </a:tabLst>
            </a:pP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</a:t>
            </a: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навыки уверенного (адекватного) поведения;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TextBox 12"/>
          <p:cNvSpPr/>
          <p:nvPr/>
        </p:nvSpPr>
        <p:spPr>
          <a:xfrm>
            <a:off x="251640" y="1050840"/>
            <a:ext cx="7992360" cy="10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7840">
              <a:lnSpc>
                <a:spcPct val="100000"/>
              </a:lnSpc>
              <a:tabLst>
                <a:tab algn="l" pos="450720"/>
              </a:tabLst>
            </a:pP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</a:t>
            </a: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различать проявления дискриминации, в частности относительно людей с особенными потребностями, ВИЧ-инфицированных и больных СПИДОМ;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TextBox 13"/>
          <p:cNvSpPr/>
          <p:nvPr/>
        </p:nvSpPr>
        <p:spPr>
          <a:xfrm>
            <a:off x="258480" y="2023200"/>
            <a:ext cx="8640720" cy="210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7840">
              <a:lnSpc>
                <a:spcPct val="100000"/>
              </a:lnSpc>
              <a:tabLst>
                <a:tab algn="l" pos="450720"/>
              </a:tabLst>
            </a:pP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</a:t>
            </a: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отстаивать свою позицию и отказываться от нежелательных предложений, в частности связанных с привлечением к курению, употреблению алкоголя, наркотических веществ;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marL="177840">
              <a:lnSpc>
                <a:spcPct val="100000"/>
              </a:lnSpc>
              <a:tabLst>
                <a:tab algn="l" pos="450720"/>
              </a:tabLst>
            </a:pP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 </a:t>
            </a: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умение избегать опасных ситуаций и действовать при угрозе насилия.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" name="Рисунок 14" descr=""/>
          <p:cNvPicPr/>
          <p:nvPr/>
        </p:nvPicPr>
        <p:blipFill>
          <a:blip r:embed="rId2"/>
          <a:stretch/>
        </p:blipFill>
        <p:spPr>
          <a:xfrm>
            <a:off x="7128720" y="1470600"/>
            <a:ext cx="1937880" cy="132300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Рисунок 8" descr=""/>
          <p:cNvPicPr/>
          <p:nvPr/>
        </p:nvPicPr>
        <p:blipFill>
          <a:blip r:embed="rId1"/>
          <a:srcRect l="4543" t="0" r="0" b="0"/>
          <a:stretch/>
        </p:blipFill>
        <p:spPr>
          <a:xfrm>
            <a:off x="851040" y="2565000"/>
            <a:ext cx="7253640" cy="430272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81" name="TextBox 4"/>
          <p:cNvSpPr/>
          <p:nvPr/>
        </p:nvSpPr>
        <p:spPr>
          <a:xfrm>
            <a:off x="402480" y="82800"/>
            <a:ext cx="8438400" cy="249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90000"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0000"/>
                </a:solidFill>
                <a:latin typeface="Times New Roman"/>
                <a:ea typeface="Calibri"/>
              </a:rPr>
              <a:t>Самоосознание и самооценка: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90000" algn="just">
              <a:lnSpc>
                <a:spcPct val="100000"/>
              </a:lnSpc>
            </a:pP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 </a:t>
            </a: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осознание собственной уникальности;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marL="90000" algn="just">
              <a:lnSpc>
                <a:spcPct val="100000"/>
              </a:lnSpc>
            </a:pP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</a:t>
            </a: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позитивное отношение к себе, другим людям, к жизненным перспективам;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marL="90000" algn="just">
              <a:lnSpc>
                <a:spcPct val="100000"/>
              </a:lnSpc>
            </a:pP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• </a:t>
            </a:r>
            <a:r>
              <a:rPr b="0" lang="ru-RU" sz="2200" spc="-1" strike="noStrike">
                <a:solidFill>
                  <a:srgbClr val="002060"/>
                </a:solidFill>
                <a:latin typeface="Times New Roman"/>
                <a:ea typeface="Calibri"/>
              </a:rPr>
              <a:t>адекватная самооценка: умение реально оценивать свои способности и возможности, а также адекватно воспринимать оценки других людей.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3" descr=""/>
          <p:cNvPicPr/>
          <p:nvPr/>
        </p:nvPicPr>
        <p:blipFill>
          <a:blip r:embed="rId1"/>
          <a:srcRect l="0" t="0" r="0" b="13111"/>
          <a:stretch/>
        </p:blipFill>
        <p:spPr>
          <a:xfrm>
            <a:off x="4728600" y="5085360"/>
            <a:ext cx="4427640" cy="1772280"/>
          </a:xfrm>
          <a:prstGeom prst="rect">
            <a:avLst/>
          </a:prstGeom>
          <a:ln w="0">
            <a:noFill/>
          </a:ln>
        </p:spPr>
      </p:pic>
      <p:sp>
        <p:nvSpPr>
          <p:cNvPr id="83" name="Прямоугольник 1"/>
          <p:cNvSpPr/>
          <p:nvPr/>
        </p:nvSpPr>
        <p:spPr>
          <a:xfrm>
            <a:off x="0" y="260640"/>
            <a:ext cx="894780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Times New Roman"/>
                <a:ea typeface="Calibri"/>
              </a:rPr>
              <a:t>В основе формирования навыков здорового образа жизни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Times New Roman"/>
                <a:ea typeface="Calibri"/>
              </a:rPr>
              <a:t>лежат биологические и социальные принципы.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Рисунок 5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-16920" y="1268640"/>
            <a:ext cx="6071040" cy="5589000"/>
          </a:xfrm>
          <a:prstGeom prst="rect">
            <a:avLst/>
          </a:prstGeom>
          <a:ln w="0">
            <a:noFill/>
          </a:ln>
        </p:spPr>
      </p:pic>
      <p:pic>
        <p:nvPicPr>
          <p:cNvPr id="85" name="Рисунок 6" descr="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amount="500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1268640"/>
            <a:ext cx="6071040" cy="558900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86" name="Рисунок 16" descr=""/>
          <p:cNvPicPr/>
          <p:nvPr/>
        </p:nvPicPr>
        <p:blipFill>
          <a:blip r:embed="rId5"/>
          <a:stretch/>
        </p:blipFill>
        <p:spPr>
          <a:xfrm>
            <a:off x="5652000" y="5357880"/>
            <a:ext cx="3549240" cy="152712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87" name="Прямоугольник 10"/>
          <p:cNvSpPr/>
          <p:nvPr/>
        </p:nvSpPr>
        <p:spPr>
          <a:xfrm>
            <a:off x="2843640" y="1091520"/>
            <a:ext cx="6490800" cy="249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i="1" lang="ru-RU" sz="2400" spc="-1" strike="noStrike">
                <a:solidFill>
                  <a:srgbClr val="ff0000"/>
                </a:solidFill>
                <a:latin typeface="Times New Roman"/>
                <a:ea typeface="Calibri"/>
              </a:rPr>
              <a:t>К биологическим принципам относятся: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66760" indent="-266760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- образ жизни должен отвечать возрастным  особенностям;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534960" indent="-169920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- образ жизни должен быть обеспечен энергетически;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- образ жизни должен быть ритмичным;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- образ жизни должен быть умеренным.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Прямоугольник 13"/>
          <p:cNvSpPr/>
          <p:nvPr/>
        </p:nvSpPr>
        <p:spPr>
          <a:xfrm>
            <a:off x="4156200" y="3328560"/>
            <a:ext cx="4791600" cy="204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i="1" lang="ru-RU" sz="2400" spc="-1" strike="noStrike">
                <a:solidFill>
                  <a:srgbClr val="ff0000"/>
                </a:solidFill>
                <a:latin typeface="Times New Roman"/>
                <a:ea typeface="Calibri"/>
              </a:rPr>
              <a:t>К социальным принципам относят: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365040" indent="-182520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- образ жизни должен быть нравственным;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717480" indent="-352440"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   </a:t>
            </a:r>
            <a:r>
              <a:rPr b="1" lang="ru-RU" sz="2000" spc="-1" strike="noStrike">
                <a:solidFill>
                  <a:srgbClr val="002060"/>
                </a:solidFill>
                <a:latin typeface="Times New Roman"/>
                <a:ea typeface="Calibri"/>
              </a:rPr>
              <a:t>- образ жизни должен быть безопасным и ответственным.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9" name="Рисунок 20" descr=""/>
          <p:cNvPicPr/>
          <p:nvPr/>
        </p:nvPicPr>
        <p:blipFill>
          <a:blip r:embed="rId6"/>
          <a:stretch/>
        </p:blipFill>
        <p:spPr>
          <a:xfrm flipH="1">
            <a:off x="8254800" y="459360"/>
            <a:ext cx="703080" cy="75276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90" name="Рисунок 24" descr=""/>
          <p:cNvPicPr/>
          <p:nvPr/>
        </p:nvPicPr>
        <p:blipFill>
          <a:blip r:embed="rId7"/>
          <a:stretch/>
        </p:blipFill>
        <p:spPr>
          <a:xfrm>
            <a:off x="7775640" y="1613520"/>
            <a:ext cx="1182240" cy="118224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91" name="Рисунок 26" descr=""/>
          <p:cNvPicPr/>
          <p:nvPr/>
        </p:nvPicPr>
        <p:blipFill>
          <a:blip r:embed="rId8"/>
          <a:stretch/>
        </p:blipFill>
        <p:spPr>
          <a:xfrm>
            <a:off x="8064000" y="4177800"/>
            <a:ext cx="612000" cy="56628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92" name="Рисунок 28" descr=""/>
          <p:cNvPicPr/>
          <p:nvPr/>
        </p:nvPicPr>
        <p:blipFill>
          <a:blip r:embed="rId9"/>
          <a:stretch/>
        </p:blipFill>
        <p:spPr>
          <a:xfrm>
            <a:off x="7357680" y="3760560"/>
            <a:ext cx="484200" cy="52272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93" name="Рисунок 29" descr=""/>
          <p:cNvPicPr/>
          <p:nvPr/>
        </p:nvPicPr>
        <p:blipFill>
          <a:blip r:embed="rId10"/>
          <a:stretch/>
        </p:blipFill>
        <p:spPr>
          <a:xfrm>
            <a:off x="961200" y="5344200"/>
            <a:ext cx="3549240" cy="152712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3">
  <a:themeElements>
    <a:clrScheme name="синий">
      <a:dk1>
        <a:srgbClr val="002060"/>
      </a:dk1>
      <a:lt1>
        <a:srgbClr val="ffffff"/>
      </a:lt1>
      <a:dk2>
        <a:srgbClr val="002060"/>
      </a:dk2>
      <a:lt2>
        <a:srgbClr val="e4f1f8"/>
      </a:lt2>
      <a:accent1>
        <a:srgbClr val="002060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2060"/>
      </a:dk2>
      <a:lt2>
        <a:srgbClr val="e4f1f8"/>
      </a:lt2>
      <a:accent1>
        <a:srgbClr val="002060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1116</TotalTime>
  <Application>LibreOffice/7.5.2.1$Linux_X86_64 LibreOffice_project/50$Build-1</Application>
  <AppVersion>15.0000</AppVersion>
  <Words>574</Words>
  <Paragraphs>72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2021-11-09T10:34:50Z</dcterms:created>
  <dc:creator>Tina</dc:creator>
  <dc:description/>
  <dc:language>ru-RU</dc:language>
  <cp:lastModifiedBy/>
  <dcterms:modified xsi:type="dcterms:W3CDTF">2025-11-10T15:19:31Z</dcterms:modified>
  <cp:revision>86</cp:revision>
  <dc:subject/>
  <dc:title>Формирование здорового образа жизни детей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Экран (4:3)</vt:lpwstr>
  </property>
  <property fmtid="{D5CDD505-2E9C-101B-9397-08002B2CF9AE}" pid="4" name="Slides">
    <vt:i4>10</vt:i4>
  </property>
</Properties>
</file>