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1" r:id="rId12"/>
    <p:sldId id="262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0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EE903B-E3DB-4375-BE48-1E1A49629D55}" type="doc">
      <dgm:prSet loTypeId="urn:microsoft.com/office/officeart/2005/8/layout/chevron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9DA0EC6C-B4E5-4FF3-A84D-216F59DC1023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Работа с детьми</a:t>
          </a:r>
          <a:endParaRPr lang="ru-RU" b="1" dirty="0">
            <a:solidFill>
              <a:schemeClr val="tx1"/>
            </a:solidFill>
          </a:endParaRPr>
        </a:p>
      </dgm:t>
    </dgm:pt>
    <dgm:pt modelId="{9CA66B46-6898-4735-9898-011F1B95D3A1}" type="parTrans" cxnId="{CA230646-1D17-475D-9531-69DFA87CD746}">
      <dgm:prSet/>
      <dgm:spPr/>
      <dgm:t>
        <a:bodyPr/>
        <a:lstStyle/>
        <a:p>
          <a:endParaRPr lang="ru-RU"/>
        </a:p>
      </dgm:t>
    </dgm:pt>
    <dgm:pt modelId="{43537D43-8C00-498C-8A47-9623314C2205}" type="sibTrans" cxnId="{CA230646-1D17-475D-9531-69DFA87CD746}">
      <dgm:prSet/>
      <dgm:spPr/>
      <dgm:t>
        <a:bodyPr/>
        <a:lstStyle/>
        <a:p>
          <a:endParaRPr lang="ru-RU"/>
        </a:p>
      </dgm:t>
    </dgm:pt>
    <dgm:pt modelId="{9BE85467-D681-4043-91E7-3CE726C422D6}">
      <dgm:prSet phldrT="[Текст]"/>
      <dgm:spPr/>
      <dgm:t>
        <a:bodyPr/>
        <a:lstStyle/>
        <a:p>
          <a:r>
            <a:rPr lang="ru-RU" dirty="0" smtClean="0"/>
            <a:t>Проведение НОД</a:t>
          </a:r>
          <a:endParaRPr lang="ru-RU" dirty="0"/>
        </a:p>
      </dgm:t>
    </dgm:pt>
    <dgm:pt modelId="{A83A8E8B-CC10-45AD-B360-FBEA509DDB89}" type="parTrans" cxnId="{EC20A33F-87F0-4905-9CD2-5F72646639E1}">
      <dgm:prSet/>
      <dgm:spPr/>
      <dgm:t>
        <a:bodyPr/>
        <a:lstStyle/>
        <a:p>
          <a:endParaRPr lang="ru-RU"/>
        </a:p>
      </dgm:t>
    </dgm:pt>
    <dgm:pt modelId="{F69328C9-464F-4EE8-9187-9183BF5A46FF}" type="sibTrans" cxnId="{EC20A33F-87F0-4905-9CD2-5F72646639E1}">
      <dgm:prSet/>
      <dgm:spPr/>
      <dgm:t>
        <a:bodyPr/>
        <a:lstStyle/>
        <a:p>
          <a:endParaRPr lang="ru-RU"/>
        </a:p>
      </dgm:t>
    </dgm:pt>
    <dgm:pt modelId="{5E6FEFF0-DE7C-4E28-97D9-079F633FE32F}">
      <dgm:prSet phldrT="[Текст]"/>
      <dgm:spPr/>
      <dgm:t>
        <a:bodyPr/>
        <a:lstStyle/>
        <a:p>
          <a:r>
            <a:rPr lang="ru-RU" dirty="0" smtClean="0"/>
            <a:t>Проведение утренников, развлечений, досугов</a:t>
          </a:r>
          <a:endParaRPr lang="ru-RU" dirty="0"/>
        </a:p>
      </dgm:t>
    </dgm:pt>
    <dgm:pt modelId="{71116BD4-AD54-4805-84AB-D0C006C145FC}" type="parTrans" cxnId="{F0768CEF-898F-46E0-87D0-DBD6B10AF563}">
      <dgm:prSet/>
      <dgm:spPr/>
      <dgm:t>
        <a:bodyPr/>
        <a:lstStyle/>
        <a:p>
          <a:endParaRPr lang="ru-RU"/>
        </a:p>
      </dgm:t>
    </dgm:pt>
    <dgm:pt modelId="{B7A15B33-AFFB-4C38-A6E9-F19FF67536B2}" type="sibTrans" cxnId="{F0768CEF-898F-46E0-87D0-DBD6B10AF563}">
      <dgm:prSet/>
      <dgm:spPr/>
      <dgm:t>
        <a:bodyPr/>
        <a:lstStyle/>
        <a:p>
          <a:endParaRPr lang="ru-RU"/>
        </a:p>
      </dgm:t>
    </dgm:pt>
    <dgm:pt modelId="{F0E490C7-4491-4BC9-B473-49D833EB27B9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Работа с родителями</a:t>
          </a:r>
          <a:endParaRPr lang="ru-RU" b="1" dirty="0">
            <a:solidFill>
              <a:schemeClr val="tx1"/>
            </a:solidFill>
          </a:endParaRPr>
        </a:p>
      </dgm:t>
    </dgm:pt>
    <dgm:pt modelId="{3D228451-BF7E-4AAB-A8FE-4904C72E34A1}" type="parTrans" cxnId="{D5AA3AFD-EB25-46BA-92A2-BE3B4323E64C}">
      <dgm:prSet/>
      <dgm:spPr/>
      <dgm:t>
        <a:bodyPr/>
        <a:lstStyle/>
        <a:p>
          <a:endParaRPr lang="ru-RU"/>
        </a:p>
      </dgm:t>
    </dgm:pt>
    <dgm:pt modelId="{A81969C3-98A0-4369-B0C6-141C069E3491}" type="sibTrans" cxnId="{D5AA3AFD-EB25-46BA-92A2-BE3B4323E64C}">
      <dgm:prSet/>
      <dgm:spPr/>
      <dgm:t>
        <a:bodyPr/>
        <a:lstStyle/>
        <a:p>
          <a:endParaRPr lang="ru-RU"/>
        </a:p>
      </dgm:t>
    </dgm:pt>
    <dgm:pt modelId="{D026FB4F-5B02-406B-A020-3486E005E5D5}">
      <dgm:prSet phldrT="[Текст]"/>
      <dgm:spPr/>
      <dgm:t>
        <a:bodyPr/>
        <a:lstStyle/>
        <a:p>
          <a:r>
            <a:rPr lang="ru-RU" dirty="0" smtClean="0"/>
            <a:t>Родительские собрания</a:t>
          </a:r>
          <a:endParaRPr lang="ru-RU" dirty="0"/>
        </a:p>
      </dgm:t>
    </dgm:pt>
    <dgm:pt modelId="{E86F3F6F-B7F6-43D1-A27D-FA91869536B7}" type="parTrans" cxnId="{DFF29CB0-5B18-4427-AFCF-34204328DEA5}">
      <dgm:prSet/>
      <dgm:spPr/>
      <dgm:t>
        <a:bodyPr/>
        <a:lstStyle/>
        <a:p>
          <a:endParaRPr lang="ru-RU"/>
        </a:p>
      </dgm:t>
    </dgm:pt>
    <dgm:pt modelId="{F1F5C5D7-BB16-4304-B123-C86B31C73E3A}" type="sibTrans" cxnId="{DFF29CB0-5B18-4427-AFCF-34204328DEA5}">
      <dgm:prSet/>
      <dgm:spPr/>
      <dgm:t>
        <a:bodyPr/>
        <a:lstStyle/>
        <a:p>
          <a:endParaRPr lang="ru-RU"/>
        </a:p>
      </dgm:t>
    </dgm:pt>
    <dgm:pt modelId="{C36BF9D7-B9F5-45D4-8635-066A51CDA573}">
      <dgm:prSet phldrT="[Текст]"/>
      <dgm:spPr/>
      <dgm:t>
        <a:bodyPr/>
        <a:lstStyle/>
        <a:p>
          <a:r>
            <a:rPr lang="ru-RU" dirty="0" smtClean="0"/>
            <a:t>Индивидуальная работа с родителями</a:t>
          </a:r>
          <a:endParaRPr lang="ru-RU" dirty="0"/>
        </a:p>
      </dgm:t>
    </dgm:pt>
    <dgm:pt modelId="{ED02C1F5-2E79-4AA8-A5A2-CBBB18A9578D}" type="parTrans" cxnId="{D24A7A82-4D02-484F-9469-60AA6CCA06C4}">
      <dgm:prSet/>
      <dgm:spPr/>
      <dgm:t>
        <a:bodyPr/>
        <a:lstStyle/>
        <a:p>
          <a:endParaRPr lang="ru-RU"/>
        </a:p>
      </dgm:t>
    </dgm:pt>
    <dgm:pt modelId="{69858BA8-B197-48AD-A63E-A6BD6953409A}" type="sibTrans" cxnId="{D24A7A82-4D02-484F-9469-60AA6CCA06C4}">
      <dgm:prSet/>
      <dgm:spPr/>
      <dgm:t>
        <a:bodyPr/>
        <a:lstStyle/>
        <a:p>
          <a:endParaRPr lang="ru-RU"/>
        </a:p>
      </dgm:t>
    </dgm:pt>
    <dgm:pt modelId="{0EB35176-15D4-41F7-930B-8FD384230568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Работа в коллективе</a:t>
          </a:r>
          <a:endParaRPr lang="ru-RU" b="1" dirty="0">
            <a:solidFill>
              <a:schemeClr val="tx1"/>
            </a:solidFill>
          </a:endParaRPr>
        </a:p>
      </dgm:t>
    </dgm:pt>
    <dgm:pt modelId="{9EEBC56B-BCDD-4062-BD87-25B2795C8BD7}" type="parTrans" cxnId="{8F8AC831-059B-4328-9051-F4A963EAEBB0}">
      <dgm:prSet/>
      <dgm:spPr/>
      <dgm:t>
        <a:bodyPr/>
        <a:lstStyle/>
        <a:p>
          <a:endParaRPr lang="ru-RU"/>
        </a:p>
      </dgm:t>
    </dgm:pt>
    <dgm:pt modelId="{5E671AC4-1A7A-4EC1-8F11-EC763BB41F87}" type="sibTrans" cxnId="{8F8AC831-059B-4328-9051-F4A963EAEBB0}">
      <dgm:prSet/>
      <dgm:spPr/>
      <dgm:t>
        <a:bodyPr/>
        <a:lstStyle/>
        <a:p>
          <a:endParaRPr lang="ru-RU"/>
        </a:p>
      </dgm:t>
    </dgm:pt>
    <dgm:pt modelId="{480AD475-43AF-4450-A7CB-C5681B2956B5}">
      <dgm:prSet phldrT="[Текст]"/>
      <dgm:spPr/>
      <dgm:t>
        <a:bodyPr/>
        <a:lstStyle/>
        <a:p>
          <a:r>
            <a:rPr lang="ru-RU" dirty="0" smtClean="0"/>
            <a:t>Выступления на педсоветах и других мероприятиях</a:t>
          </a:r>
          <a:endParaRPr lang="ru-RU" dirty="0"/>
        </a:p>
      </dgm:t>
    </dgm:pt>
    <dgm:pt modelId="{FF6C44E7-3392-4B0B-9D2A-7C61912CCB94}" type="parTrans" cxnId="{5B9842A5-DFDB-4BE9-9551-14899F75D310}">
      <dgm:prSet/>
      <dgm:spPr/>
      <dgm:t>
        <a:bodyPr/>
        <a:lstStyle/>
        <a:p>
          <a:endParaRPr lang="ru-RU"/>
        </a:p>
      </dgm:t>
    </dgm:pt>
    <dgm:pt modelId="{CA622ACE-4626-42AF-9D39-E6417CAFE20F}" type="sibTrans" cxnId="{5B9842A5-DFDB-4BE9-9551-14899F75D310}">
      <dgm:prSet/>
      <dgm:spPr/>
      <dgm:t>
        <a:bodyPr/>
        <a:lstStyle/>
        <a:p>
          <a:endParaRPr lang="ru-RU"/>
        </a:p>
      </dgm:t>
    </dgm:pt>
    <dgm:pt modelId="{2916908F-3B00-41B1-9B86-EFA6F2C325D1}">
      <dgm:prSet phldrT="[Текст]"/>
      <dgm:spPr/>
      <dgm:t>
        <a:bodyPr/>
        <a:lstStyle/>
        <a:p>
          <a:r>
            <a:rPr lang="ru-RU" dirty="0" smtClean="0"/>
            <a:t>Участие в конкурсах</a:t>
          </a:r>
          <a:endParaRPr lang="ru-RU" dirty="0"/>
        </a:p>
      </dgm:t>
    </dgm:pt>
    <dgm:pt modelId="{CBEFBD99-177A-4B16-9B39-19FFCBCBB4BD}" type="parTrans" cxnId="{F32532B2-8037-41E0-823D-A177F5010947}">
      <dgm:prSet/>
      <dgm:spPr/>
      <dgm:t>
        <a:bodyPr/>
        <a:lstStyle/>
        <a:p>
          <a:endParaRPr lang="ru-RU"/>
        </a:p>
      </dgm:t>
    </dgm:pt>
    <dgm:pt modelId="{888E4EE5-EDCB-4556-9016-0F1407B522CC}" type="sibTrans" cxnId="{F32532B2-8037-41E0-823D-A177F5010947}">
      <dgm:prSet/>
      <dgm:spPr/>
      <dgm:t>
        <a:bodyPr/>
        <a:lstStyle/>
        <a:p>
          <a:endParaRPr lang="ru-RU"/>
        </a:p>
      </dgm:t>
    </dgm:pt>
    <dgm:pt modelId="{01B53423-1482-4D57-9B9D-6341AE37408F}">
      <dgm:prSet phldrT="[Текст]"/>
      <dgm:spPr/>
      <dgm:t>
        <a:bodyPr/>
        <a:lstStyle/>
        <a:p>
          <a:r>
            <a:rPr lang="ru-RU" dirty="0" smtClean="0"/>
            <a:t>Диагностика детей</a:t>
          </a:r>
          <a:endParaRPr lang="ru-RU" dirty="0"/>
        </a:p>
      </dgm:t>
    </dgm:pt>
    <dgm:pt modelId="{BF38144C-9F7C-40EC-BDF1-837945859F64}" type="parTrans" cxnId="{7E081603-4A98-4D33-8933-2F28A6E1E38D}">
      <dgm:prSet/>
      <dgm:spPr/>
    </dgm:pt>
    <dgm:pt modelId="{E53F5B5A-FDE1-4C23-AFE1-6DBD49CDE287}" type="sibTrans" cxnId="{7E081603-4A98-4D33-8933-2F28A6E1E38D}">
      <dgm:prSet/>
      <dgm:spPr/>
    </dgm:pt>
    <dgm:pt modelId="{D7A93190-0A93-40A0-9FF1-997DD37D4348}">
      <dgm:prSet phldrT="[Текст]"/>
      <dgm:spPr/>
      <dgm:t>
        <a:bodyPr/>
        <a:lstStyle/>
        <a:p>
          <a:r>
            <a:rPr lang="ru-RU" dirty="0" smtClean="0"/>
            <a:t>Индивидуальная работа с детьми</a:t>
          </a:r>
          <a:endParaRPr lang="ru-RU" dirty="0"/>
        </a:p>
      </dgm:t>
    </dgm:pt>
    <dgm:pt modelId="{FC1C3B8B-8FAE-4DD0-9364-2E9BB61C2F25}" type="parTrans" cxnId="{134BF34F-8194-403A-8FAC-47CAF8F4EF2D}">
      <dgm:prSet/>
      <dgm:spPr/>
    </dgm:pt>
    <dgm:pt modelId="{C92B4B0C-0939-4765-9847-B237B62739BB}" type="sibTrans" cxnId="{134BF34F-8194-403A-8FAC-47CAF8F4EF2D}">
      <dgm:prSet/>
      <dgm:spPr/>
    </dgm:pt>
    <dgm:pt modelId="{33FB7277-284C-4890-AA91-849B3AA0B1E4}" type="pres">
      <dgm:prSet presAssocID="{10EE903B-E3DB-4375-BE48-1E1A49629D55}" presName="linearFlow" presStyleCnt="0">
        <dgm:presLayoutVars>
          <dgm:dir/>
          <dgm:animLvl val="lvl"/>
          <dgm:resizeHandles val="exact"/>
        </dgm:presLayoutVars>
      </dgm:prSet>
      <dgm:spPr/>
    </dgm:pt>
    <dgm:pt modelId="{421FE334-CA0A-4586-BF82-C8B34BD337E0}" type="pres">
      <dgm:prSet presAssocID="{9DA0EC6C-B4E5-4FF3-A84D-216F59DC1023}" presName="composite" presStyleCnt="0"/>
      <dgm:spPr/>
    </dgm:pt>
    <dgm:pt modelId="{96C53C24-A9D6-412E-A9F6-9D360160E4CE}" type="pres">
      <dgm:prSet presAssocID="{9DA0EC6C-B4E5-4FF3-A84D-216F59DC102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8145AB6-5883-4BDF-A3BA-023465356185}" type="pres">
      <dgm:prSet presAssocID="{9DA0EC6C-B4E5-4FF3-A84D-216F59DC10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B0EF6B-41B0-4CA7-B90D-CBDB1956D5C7}" type="pres">
      <dgm:prSet presAssocID="{43537D43-8C00-498C-8A47-9623314C2205}" presName="sp" presStyleCnt="0"/>
      <dgm:spPr/>
    </dgm:pt>
    <dgm:pt modelId="{631E2589-3FD3-4E83-847C-0518C0CEA934}" type="pres">
      <dgm:prSet presAssocID="{F0E490C7-4491-4BC9-B473-49D833EB27B9}" presName="composite" presStyleCnt="0"/>
      <dgm:spPr/>
    </dgm:pt>
    <dgm:pt modelId="{19E9DEDA-53E1-4E9E-BECB-9E90B776DF9E}" type="pres">
      <dgm:prSet presAssocID="{F0E490C7-4491-4BC9-B473-49D833EB27B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8E6BA-97F3-4937-B89E-5F42AA6D56C1}" type="pres">
      <dgm:prSet presAssocID="{F0E490C7-4491-4BC9-B473-49D833EB27B9}" presName="descendantText" presStyleLbl="alignAcc1" presStyleIdx="1" presStyleCnt="3">
        <dgm:presLayoutVars>
          <dgm:bulletEnabled val="1"/>
        </dgm:presLayoutVars>
      </dgm:prSet>
      <dgm:spPr/>
    </dgm:pt>
    <dgm:pt modelId="{EF4EB741-B299-4876-A8C2-D947F04591BA}" type="pres">
      <dgm:prSet presAssocID="{A81969C3-98A0-4369-B0C6-141C069E3491}" presName="sp" presStyleCnt="0"/>
      <dgm:spPr/>
    </dgm:pt>
    <dgm:pt modelId="{8440FC33-B549-4FD5-8E00-0C51B68ECD81}" type="pres">
      <dgm:prSet presAssocID="{0EB35176-15D4-41F7-930B-8FD384230568}" presName="composite" presStyleCnt="0"/>
      <dgm:spPr/>
    </dgm:pt>
    <dgm:pt modelId="{093BBD18-37B3-4C71-8814-8A4118088DE7}" type="pres">
      <dgm:prSet presAssocID="{0EB35176-15D4-41F7-930B-8FD38423056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A373763-E0D7-4EC1-86E9-C51ACB1B8219}" type="pres">
      <dgm:prSet presAssocID="{0EB35176-15D4-41F7-930B-8FD38423056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0768CEF-898F-46E0-87D0-DBD6B10AF563}" srcId="{9DA0EC6C-B4E5-4FF3-A84D-216F59DC1023}" destId="{5E6FEFF0-DE7C-4E28-97D9-079F633FE32F}" srcOrd="1" destOrd="0" parTransId="{71116BD4-AD54-4805-84AB-D0C006C145FC}" sibTransId="{B7A15B33-AFFB-4C38-A6E9-F19FF67536B2}"/>
    <dgm:cxn modelId="{D3593BAB-3AC9-488C-A9D2-2375CA1517A3}" type="presOf" srcId="{5E6FEFF0-DE7C-4E28-97D9-079F633FE32F}" destId="{98145AB6-5883-4BDF-A3BA-023465356185}" srcOrd="0" destOrd="1" presId="urn:microsoft.com/office/officeart/2005/8/layout/chevron2"/>
    <dgm:cxn modelId="{5B9842A5-DFDB-4BE9-9551-14899F75D310}" srcId="{0EB35176-15D4-41F7-930B-8FD384230568}" destId="{480AD475-43AF-4450-A7CB-C5681B2956B5}" srcOrd="0" destOrd="0" parTransId="{FF6C44E7-3392-4B0B-9D2A-7C61912CCB94}" sibTransId="{CA622ACE-4626-42AF-9D39-E6417CAFE20F}"/>
    <dgm:cxn modelId="{14AF6738-C476-4EE5-8F02-9A330CBD0C94}" type="presOf" srcId="{F0E490C7-4491-4BC9-B473-49D833EB27B9}" destId="{19E9DEDA-53E1-4E9E-BECB-9E90B776DF9E}" srcOrd="0" destOrd="0" presId="urn:microsoft.com/office/officeart/2005/8/layout/chevron2"/>
    <dgm:cxn modelId="{CA230646-1D17-475D-9531-69DFA87CD746}" srcId="{10EE903B-E3DB-4375-BE48-1E1A49629D55}" destId="{9DA0EC6C-B4E5-4FF3-A84D-216F59DC1023}" srcOrd="0" destOrd="0" parTransId="{9CA66B46-6898-4735-9898-011F1B95D3A1}" sibTransId="{43537D43-8C00-498C-8A47-9623314C2205}"/>
    <dgm:cxn modelId="{7E081603-4A98-4D33-8933-2F28A6E1E38D}" srcId="{9DA0EC6C-B4E5-4FF3-A84D-216F59DC1023}" destId="{01B53423-1482-4D57-9B9D-6341AE37408F}" srcOrd="2" destOrd="0" parTransId="{BF38144C-9F7C-40EC-BDF1-837945859F64}" sibTransId="{E53F5B5A-FDE1-4C23-AFE1-6DBD49CDE287}"/>
    <dgm:cxn modelId="{8F8AC831-059B-4328-9051-F4A963EAEBB0}" srcId="{10EE903B-E3DB-4375-BE48-1E1A49629D55}" destId="{0EB35176-15D4-41F7-930B-8FD384230568}" srcOrd="2" destOrd="0" parTransId="{9EEBC56B-BCDD-4062-BD87-25B2795C8BD7}" sibTransId="{5E671AC4-1A7A-4EC1-8F11-EC763BB41F87}"/>
    <dgm:cxn modelId="{35CD3B39-60B1-4FA2-AEB8-F46B3C471EAF}" type="presOf" srcId="{01B53423-1482-4D57-9B9D-6341AE37408F}" destId="{98145AB6-5883-4BDF-A3BA-023465356185}" srcOrd="0" destOrd="2" presId="urn:microsoft.com/office/officeart/2005/8/layout/chevron2"/>
    <dgm:cxn modelId="{BB6BA580-8664-4642-9ACE-B99628ABF4A3}" type="presOf" srcId="{9DA0EC6C-B4E5-4FF3-A84D-216F59DC1023}" destId="{96C53C24-A9D6-412E-A9F6-9D360160E4CE}" srcOrd="0" destOrd="0" presId="urn:microsoft.com/office/officeart/2005/8/layout/chevron2"/>
    <dgm:cxn modelId="{D991A6D1-46A0-466B-A924-856421384D6A}" type="presOf" srcId="{480AD475-43AF-4450-A7CB-C5681B2956B5}" destId="{5A373763-E0D7-4EC1-86E9-C51ACB1B8219}" srcOrd="0" destOrd="0" presId="urn:microsoft.com/office/officeart/2005/8/layout/chevron2"/>
    <dgm:cxn modelId="{D5AA3AFD-EB25-46BA-92A2-BE3B4323E64C}" srcId="{10EE903B-E3DB-4375-BE48-1E1A49629D55}" destId="{F0E490C7-4491-4BC9-B473-49D833EB27B9}" srcOrd="1" destOrd="0" parTransId="{3D228451-BF7E-4AAB-A8FE-4904C72E34A1}" sibTransId="{A81969C3-98A0-4369-B0C6-141C069E3491}"/>
    <dgm:cxn modelId="{EC20A33F-87F0-4905-9CD2-5F72646639E1}" srcId="{9DA0EC6C-B4E5-4FF3-A84D-216F59DC1023}" destId="{9BE85467-D681-4043-91E7-3CE726C422D6}" srcOrd="0" destOrd="0" parTransId="{A83A8E8B-CC10-45AD-B360-FBEA509DDB89}" sibTransId="{F69328C9-464F-4EE8-9187-9183BF5A46FF}"/>
    <dgm:cxn modelId="{17C453FE-FDA3-45F6-9A08-8E2C324F857F}" type="presOf" srcId="{D026FB4F-5B02-406B-A020-3486E005E5D5}" destId="{6018E6BA-97F3-4937-B89E-5F42AA6D56C1}" srcOrd="0" destOrd="0" presId="urn:microsoft.com/office/officeart/2005/8/layout/chevron2"/>
    <dgm:cxn modelId="{AEA9DF24-D72D-4CEE-A2C5-AF937DC6B0B8}" type="presOf" srcId="{C36BF9D7-B9F5-45D4-8635-066A51CDA573}" destId="{6018E6BA-97F3-4937-B89E-5F42AA6D56C1}" srcOrd="0" destOrd="1" presId="urn:microsoft.com/office/officeart/2005/8/layout/chevron2"/>
    <dgm:cxn modelId="{AC161BDF-746B-420A-AF18-C5F775EB4CF5}" type="presOf" srcId="{10EE903B-E3DB-4375-BE48-1E1A49629D55}" destId="{33FB7277-284C-4890-AA91-849B3AA0B1E4}" srcOrd="0" destOrd="0" presId="urn:microsoft.com/office/officeart/2005/8/layout/chevron2"/>
    <dgm:cxn modelId="{D24A7A82-4D02-484F-9469-60AA6CCA06C4}" srcId="{F0E490C7-4491-4BC9-B473-49D833EB27B9}" destId="{C36BF9D7-B9F5-45D4-8635-066A51CDA573}" srcOrd="1" destOrd="0" parTransId="{ED02C1F5-2E79-4AA8-A5A2-CBBB18A9578D}" sibTransId="{69858BA8-B197-48AD-A63E-A6BD6953409A}"/>
    <dgm:cxn modelId="{CA1711D7-A5A5-40EF-965C-CC53C00938BA}" type="presOf" srcId="{0EB35176-15D4-41F7-930B-8FD384230568}" destId="{093BBD18-37B3-4C71-8814-8A4118088DE7}" srcOrd="0" destOrd="0" presId="urn:microsoft.com/office/officeart/2005/8/layout/chevron2"/>
    <dgm:cxn modelId="{870AE0E8-ADB5-43CA-96D3-A2E402D21812}" type="presOf" srcId="{2916908F-3B00-41B1-9B86-EFA6F2C325D1}" destId="{5A373763-E0D7-4EC1-86E9-C51ACB1B8219}" srcOrd="0" destOrd="1" presId="urn:microsoft.com/office/officeart/2005/8/layout/chevron2"/>
    <dgm:cxn modelId="{DFF29CB0-5B18-4427-AFCF-34204328DEA5}" srcId="{F0E490C7-4491-4BC9-B473-49D833EB27B9}" destId="{D026FB4F-5B02-406B-A020-3486E005E5D5}" srcOrd="0" destOrd="0" parTransId="{E86F3F6F-B7F6-43D1-A27D-FA91869536B7}" sibTransId="{F1F5C5D7-BB16-4304-B123-C86B31C73E3A}"/>
    <dgm:cxn modelId="{F32532B2-8037-41E0-823D-A177F5010947}" srcId="{0EB35176-15D4-41F7-930B-8FD384230568}" destId="{2916908F-3B00-41B1-9B86-EFA6F2C325D1}" srcOrd="1" destOrd="0" parTransId="{CBEFBD99-177A-4B16-9B39-19FFCBCBB4BD}" sibTransId="{888E4EE5-EDCB-4556-9016-0F1407B522CC}"/>
    <dgm:cxn modelId="{134BF34F-8194-403A-8FAC-47CAF8F4EF2D}" srcId="{9DA0EC6C-B4E5-4FF3-A84D-216F59DC1023}" destId="{D7A93190-0A93-40A0-9FF1-997DD37D4348}" srcOrd="3" destOrd="0" parTransId="{FC1C3B8B-8FAE-4DD0-9364-2E9BB61C2F25}" sibTransId="{C92B4B0C-0939-4765-9847-B237B62739BB}"/>
    <dgm:cxn modelId="{3B4F61DF-F984-4834-BD94-3CA9CE5B5F43}" type="presOf" srcId="{9BE85467-D681-4043-91E7-3CE726C422D6}" destId="{98145AB6-5883-4BDF-A3BA-023465356185}" srcOrd="0" destOrd="0" presId="urn:microsoft.com/office/officeart/2005/8/layout/chevron2"/>
    <dgm:cxn modelId="{9BC2B1BA-0C5A-425E-9099-68C2FE3F324A}" type="presOf" srcId="{D7A93190-0A93-40A0-9FF1-997DD37D4348}" destId="{98145AB6-5883-4BDF-A3BA-023465356185}" srcOrd="0" destOrd="3" presId="urn:microsoft.com/office/officeart/2005/8/layout/chevron2"/>
    <dgm:cxn modelId="{703C6F83-2DA3-47AB-83B7-A5C45F0B4229}" type="presParOf" srcId="{33FB7277-284C-4890-AA91-849B3AA0B1E4}" destId="{421FE334-CA0A-4586-BF82-C8B34BD337E0}" srcOrd="0" destOrd="0" presId="urn:microsoft.com/office/officeart/2005/8/layout/chevron2"/>
    <dgm:cxn modelId="{FA3E98E6-3A01-480A-A92E-084D566A3134}" type="presParOf" srcId="{421FE334-CA0A-4586-BF82-C8B34BD337E0}" destId="{96C53C24-A9D6-412E-A9F6-9D360160E4CE}" srcOrd="0" destOrd="0" presId="urn:microsoft.com/office/officeart/2005/8/layout/chevron2"/>
    <dgm:cxn modelId="{69E79459-7E6B-47D2-A32E-A1E675CFEAC8}" type="presParOf" srcId="{421FE334-CA0A-4586-BF82-C8B34BD337E0}" destId="{98145AB6-5883-4BDF-A3BA-023465356185}" srcOrd="1" destOrd="0" presId="urn:microsoft.com/office/officeart/2005/8/layout/chevron2"/>
    <dgm:cxn modelId="{3FD9A477-A81C-4CE6-AA45-C0049995B7D7}" type="presParOf" srcId="{33FB7277-284C-4890-AA91-849B3AA0B1E4}" destId="{8BB0EF6B-41B0-4CA7-B90D-CBDB1956D5C7}" srcOrd="1" destOrd="0" presId="urn:microsoft.com/office/officeart/2005/8/layout/chevron2"/>
    <dgm:cxn modelId="{88866B90-1277-4881-9EBB-9FC5A7C4BA47}" type="presParOf" srcId="{33FB7277-284C-4890-AA91-849B3AA0B1E4}" destId="{631E2589-3FD3-4E83-847C-0518C0CEA934}" srcOrd="2" destOrd="0" presId="urn:microsoft.com/office/officeart/2005/8/layout/chevron2"/>
    <dgm:cxn modelId="{70ECE116-6780-4C0A-A325-E5F386F29959}" type="presParOf" srcId="{631E2589-3FD3-4E83-847C-0518C0CEA934}" destId="{19E9DEDA-53E1-4E9E-BECB-9E90B776DF9E}" srcOrd="0" destOrd="0" presId="urn:microsoft.com/office/officeart/2005/8/layout/chevron2"/>
    <dgm:cxn modelId="{2D91041A-2599-4211-BCF2-B6CA03D1556E}" type="presParOf" srcId="{631E2589-3FD3-4E83-847C-0518C0CEA934}" destId="{6018E6BA-97F3-4937-B89E-5F42AA6D56C1}" srcOrd="1" destOrd="0" presId="urn:microsoft.com/office/officeart/2005/8/layout/chevron2"/>
    <dgm:cxn modelId="{12A36C70-5171-47B8-8959-0A33D37EC93F}" type="presParOf" srcId="{33FB7277-284C-4890-AA91-849B3AA0B1E4}" destId="{EF4EB741-B299-4876-A8C2-D947F04591BA}" srcOrd="3" destOrd="0" presId="urn:microsoft.com/office/officeart/2005/8/layout/chevron2"/>
    <dgm:cxn modelId="{035DC20B-C1B6-42EA-B623-68912F2058FD}" type="presParOf" srcId="{33FB7277-284C-4890-AA91-849B3AA0B1E4}" destId="{8440FC33-B549-4FD5-8E00-0C51B68ECD81}" srcOrd="4" destOrd="0" presId="urn:microsoft.com/office/officeart/2005/8/layout/chevron2"/>
    <dgm:cxn modelId="{CEF16E3F-34A3-4790-84A7-6DDEDCCAA541}" type="presParOf" srcId="{8440FC33-B549-4FD5-8E00-0C51B68ECD81}" destId="{093BBD18-37B3-4C71-8814-8A4118088DE7}" srcOrd="0" destOrd="0" presId="urn:microsoft.com/office/officeart/2005/8/layout/chevron2"/>
    <dgm:cxn modelId="{716FA922-CAA5-4601-BBAB-0100AC81D650}" type="presParOf" srcId="{8440FC33-B549-4FD5-8E00-0C51B68ECD81}" destId="{5A373763-E0D7-4EC1-86E9-C51ACB1B82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C53C24-A9D6-412E-A9F6-9D360160E4CE}">
      <dsp:nvSpPr>
        <dsp:cNvPr id="0" name=""/>
        <dsp:cNvSpPr/>
      </dsp:nvSpPr>
      <dsp:spPr>
        <a:xfrm rot="5400000">
          <a:off x="-271827" y="273707"/>
          <a:ext cx="1812182" cy="1268528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Работа с детьми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271827" y="273707"/>
        <a:ext cx="1812182" cy="1268528"/>
      </dsp:txXfrm>
    </dsp:sp>
    <dsp:sp modelId="{98145AB6-5883-4BDF-A3BA-023465356185}">
      <dsp:nvSpPr>
        <dsp:cNvPr id="0" name=""/>
        <dsp:cNvSpPr/>
      </dsp:nvSpPr>
      <dsp:spPr>
        <a:xfrm rot="5400000">
          <a:off x="4221768" y="-2951360"/>
          <a:ext cx="1177918" cy="7084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Проведение НОД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Проведение утренников, развлечений, досугов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Диагностика детей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Индивидуальная работа с детьми</a:t>
          </a:r>
          <a:endParaRPr lang="ru-RU" sz="1600" kern="1200" dirty="0"/>
        </a:p>
      </dsp:txBody>
      <dsp:txXfrm rot="5400000">
        <a:off x="4221768" y="-2951360"/>
        <a:ext cx="1177918" cy="7084399"/>
      </dsp:txXfrm>
    </dsp:sp>
    <dsp:sp modelId="{19E9DEDA-53E1-4E9E-BECB-9E90B776DF9E}">
      <dsp:nvSpPr>
        <dsp:cNvPr id="0" name=""/>
        <dsp:cNvSpPr/>
      </dsp:nvSpPr>
      <dsp:spPr>
        <a:xfrm rot="5400000">
          <a:off x="-271827" y="1893903"/>
          <a:ext cx="1812182" cy="1268528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Работа с родителями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271827" y="1893903"/>
        <a:ext cx="1812182" cy="1268528"/>
      </dsp:txXfrm>
    </dsp:sp>
    <dsp:sp modelId="{6018E6BA-97F3-4937-B89E-5F42AA6D56C1}">
      <dsp:nvSpPr>
        <dsp:cNvPr id="0" name=""/>
        <dsp:cNvSpPr/>
      </dsp:nvSpPr>
      <dsp:spPr>
        <a:xfrm rot="5400000">
          <a:off x="4221768" y="-1331163"/>
          <a:ext cx="1177918" cy="7084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Родительские собрания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Индивидуальная работа с родителями</a:t>
          </a:r>
          <a:endParaRPr lang="ru-RU" sz="1600" kern="1200" dirty="0"/>
        </a:p>
      </dsp:txBody>
      <dsp:txXfrm rot="5400000">
        <a:off x="4221768" y="-1331163"/>
        <a:ext cx="1177918" cy="7084399"/>
      </dsp:txXfrm>
    </dsp:sp>
    <dsp:sp modelId="{093BBD18-37B3-4C71-8814-8A4118088DE7}">
      <dsp:nvSpPr>
        <dsp:cNvPr id="0" name=""/>
        <dsp:cNvSpPr/>
      </dsp:nvSpPr>
      <dsp:spPr>
        <a:xfrm rot="5400000">
          <a:off x="-271827" y="3514100"/>
          <a:ext cx="1812182" cy="1268528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Работа в коллективе</a:t>
          </a:r>
          <a:endParaRPr lang="ru-RU" sz="1800" b="1" kern="1200" dirty="0">
            <a:solidFill>
              <a:schemeClr val="tx1"/>
            </a:solidFill>
          </a:endParaRPr>
        </a:p>
      </dsp:txBody>
      <dsp:txXfrm rot="5400000">
        <a:off x="-271827" y="3514100"/>
        <a:ext cx="1812182" cy="1268528"/>
      </dsp:txXfrm>
    </dsp:sp>
    <dsp:sp modelId="{5A373763-E0D7-4EC1-86E9-C51ACB1B8219}">
      <dsp:nvSpPr>
        <dsp:cNvPr id="0" name=""/>
        <dsp:cNvSpPr/>
      </dsp:nvSpPr>
      <dsp:spPr>
        <a:xfrm rot="5400000">
          <a:off x="4221768" y="289032"/>
          <a:ext cx="1177918" cy="7084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Выступления на педсоветах и других мероприятиях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Участие в конкурсах</a:t>
          </a:r>
          <a:endParaRPr lang="ru-RU" sz="1600" kern="1200" dirty="0"/>
        </a:p>
      </dsp:txBody>
      <dsp:txXfrm rot="5400000">
        <a:off x="4221768" y="289032"/>
        <a:ext cx="1177918" cy="7084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zzness.com/postpic/2009/01/powerpoint-templates-christian-free-piano-music_628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21231541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602" y="4077072"/>
            <a:ext cx="2381198" cy="23811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912" y="4653136"/>
            <a:ext cx="50040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Рогуленко Ольга Николаевна</a:t>
            </a:r>
            <a:r>
              <a:rPr lang="ru-RU" i="1" dirty="0" smtClean="0"/>
              <a:t>,</a:t>
            </a:r>
          </a:p>
          <a:p>
            <a:pPr algn="r"/>
            <a:r>
              <a:rPr lang="ru-RU" i="1" dirty="0" smtClean="0"/>
              <a:t> </a:t>
            </a:r>
            <a:r>
              <a:rPr lang="ru-RU" i="1" dirty="0" smtClean="0"/>
              <a:t>музыкальный руководитель</a:t>
            </a:r>
            <a:endParaRPr lang="ru-RU" dirty="0" smtClean="0"/>
          </a:p>
          <a:p>
            <a:pPr algn="r"/>
            <a:r>
              <a:rPr lang="ru-RU" dirty="0" smtClean="0"/>
              <a:t>МБДОУ – </a:t>
            </a:r>
            <a:r>
              <a:rPr lang="ru-RU" dirty="0" smtClean="0"/>
              <a:t>детский сад </a:t>
            </a:r>
            <a:endParaRPr lang="ru-RU" dirty="0" smtClean="0"/>
          </a:p>
          <a:p>
            <a:pPr algn="r"/>
            <a:r>
              <a:rPr lang="ru-RU" dirty="0" smtClean="0"/>
              <a:t>комбинированного </a:t>
            </a:r>
            <a:r>
              <a:rPr lang="ru-RU" dirty="0" smtClean="0"/>
              <a:t>вида «Теремок»</a:t>
            </a:r>
            <a:r>
              <a:rPr lang="ru-RU" b="1" dirty="0" smtClean="0"/>
              <a:t> </a:t>
            </a:r>
            <a:endParaRPr lang="ru-RU" b="1" dirty="0" smtClean="0"/>
          </a:p>
          <a:p>
            <a:pPr algn="r"/>
            <a:r>
              <a:rPr lang="ru-RU" dirty="0" smtClean="0"/>
              <a:t>поселок </a:t>
            </a:r>
            <a:r>
              <a:rPr lang="ru-RU" dirty="0" smtClean="0"/>
              <a:t>Борисовка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116632"/>
            <a:ext cx="5688632" cy="93610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kumimoji="0" lang="ru-RU" sz="5400" b="1" i="1" u="none" strike="noStrike" cap="none" spc="50" normalizeH="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Использование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1268760"/>
            <a:ext cx="6533537" cy="72008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i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компьютерных презентаций 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1916832"/>
            <a:ext cx="2267690" cy="6480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sz="3200" b="1" i="1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работе 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63688" y="2636912"/>
            <a:ext cx="6592578" cy="7920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Top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kumimoji="0" lang="ru-RU" sz="3200" b="1" i="1" u="none" strike="noStrike" cap="none" spc="0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музыкального руководителя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Использование презентаций в различных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видах деятельности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484784"/>
            <a:ext cx="8423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на детских музыкальных инструментах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0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go3.imgsmail.ru/imgpreview?key=2b1ed6dd89508ca4&amp;mb=stor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324036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491880" y="3861048"/>
            <a:ext cx="565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Использование «мнемотехники» поможет детям при разучивании партий в оркестре.       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06084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разделе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используются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презентации – концерты, видеофильмы  для знакомства с музыкальными инструментами и спецификой их звучания.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Например, презентации помогут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очень наглядно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представить  детям симфонический оркестр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группы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инструментов, познакомить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творчеством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композиторов, в сказочной форме ввести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 в мир музыкальной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грамоты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5364088" y="1268760"/>
            <a:ext cx="2952328" cy="28803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Время демонстрации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видеофрагмент  3-4 минуты в младшем возрасте, 6-7 – в старшем дошкольном возрасте)</a:t>
            </a:r>
          </a:p>
          <a:p>
            <a:pPr algn="ctr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260648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  <a:latin typeface="Georgia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Georgia" pitchFamily="18" charset="0"/>
              </a:rPr>
              <a:t>Что необходимо учитывать, при разработке презентации?</a:t>
            </a:r>
            <a:endParaRPr lang="ru-RU" sz="2000" b="1" dirty="0">
              <a:solidFill>
                <a:prstClr val="black"/>
              </a:solidFill>
              <a:latin typeface="Georgia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5576" y="1196752"/>
            <a:ext cx="2952328" cy="28803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Педагогическая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целесообразность информации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861810" y="3717032"/>
            <a:ext cx="3420380" cy="28803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 иллюстративного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(3-5 картинок в младшем дошкольном возрасте,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5-8 - старшем)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Основные </a:t>
            </a:r>
            <a:r>
              <a:rPr lang="ru-RU" sz="2000" b="1" dirty="0" smtClean="0">
                <a:latin typeface="Georgia" pitchFamily="18" charset="0"/>
              </a:rPr>
              <a:t>правила по созданию </a:t>
            </a:r>
            <a:r>
              <a:rPr lang="ru-RU" sz="2000" b="1" dirty="0" smtClean="0">
                <a:latin typeface="Georgia" pitchFamily="18" charset="0"/>
              </a:rPr>
              <a:t>презентации для дошкольников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764" y="1196752"/>
            <a:ext cx="8820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Презентация </a:t>
            </a:r>
            <a:r>
              <a:rPr lang="ru-RU" dirty="0" smtClean="0"/>
              <a:t>– это не шпаргалка для педагога. </a:t>
            </a:r>
            <a:r>
              <a:rPr lang="ru-RU" dirty="0" smtClean="0"/>
              <a:t>На </a:t>
            </a:r>
            <a:r>
              <a:rPr lang="ru-RU" dirty="0" smtClean="0"/>
              <a:t>слайдах презентации, ориентированной на детей дошкольного возраста, должно содержаться минимум текста. Весь текст вы скажете сами, а слайды должны содержать иллюстрации, чтобы повысить наглядность вашего занятия. Подпись к картинке должна располагаться за ее границами, а не на изображении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Слишком </a:t>
            </a:r>
            <a:r>
              <a:rPr lang="ru-RU" dirty="0" smtClean="0"/>
              <a:t>яркий и активный, содержащий множество различных </a:t>
            </a:r>
            <a:r>
              <a:rPr lang="ru-RU" dirty="0" smtClean="0"/>
              <a:t>элементов </a:t>
            </a:r>
            <a:r>
              <a:rPr lang="ru-RU" dirty="0" smtClean="0"/>
              <a:t>фон </a:t>
            </a:r>
            <a:r>
              <a:rPr lang="ru-RU" dirty="0" smtClean="0"/>
              <a:t>мешает </a:t>
            </a:r>
            <a:r>
              <a:rPr lang="ru-RU" dirty="0" smtClean="0"/>
              <a:t>восприятию информации со слайда, утомляет слушателей, не несет никакой педагогической ценности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 </a:t>
            </a:r>
            <a:r>
              <a:rPr lang="ru-RU" dirty="0" smtClean="0"/>
              <a:t>Фон слайда </a:t>
            </a:r>
            <a:r>
              <a:rPr lang="ru-RU" dirty="0" smtClean="0"/>
              <a:t>должен сочетаться с </a:t>
            </a:r>
            <a:r>
              <a:rPr lang="ru-RU" dirty="0" smtClean="0"/>
              <a:t>темой презентации</a:t>
            </a:r>
            <a:r>
              <a:rPr lang="ru-RU" dirty="0" smtClean="0"/>
              <a:t>.</a:t>
            </a:r>
            <a:r>
              <a:rPr lang="ru-RU" dirty="0" smtClean="0"/>
              <a:t> Фоновый рисунок не должен содержать элементов не согласующихся с содержанием слайда. </a:t>
            </a: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Фон </a:t>
            </a:r>
            <a:r>
              <a:rPr lang="ru-RU" dirty="0" smtClean="0"/>
              <a:t>для слайдов необходимо выбирать в выдержанной в цветовой гамме. Для фона лучше использовать пастельные или холодные цвета (фиолетовый, синий, голубой, сине-зеленый, зеленый), нужно избегать красного и белого цветов. </a:t>
            </a:r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Основные </a:t>
            </a:r>
            <a:r>
              <a:rPr lang="ru-RU" sz="2000" b="1" dirty="0" smtClean="0">
                <a:latin typeface="Georgia" pitchFamily="18" charset="0"/>
              </a:rPr>
              <a:t>правила по созданию </a:t>
            </a:r>
            <a:r>
              <a:rPr lang="ru-RU" sz="2000" b="1" dirty="0" smtClean="0">
                <a:latin typeface="Georgia" pitchFamily="18" charset="0"/>
              </a:rPr>
              <a:t>презентации для дошкольников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764" y="1268760"/>
            <a:ext cx="88204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5"/>
            </a:pPr>
            <a:r>
              <a:rPr lang="ru-RU" dirty="0" smtClean="0">
                <a:ea typeface="SimSun" pitchFamily="2" charset="-122"/>
                <a:cs typeface="Times New Roman" pitchFamily="18" charset="0"/>
              </a:rPr>
              <a:t>Фотографии </a:t>
            </a:r>
            <a:r>
              <a:rPr lang="ru-RU" dirty="0" smtClean="0">
                <a:ea typeface="SimSun" pitchFamily="2" charset="-122"/>
                <a:cs typeface="Times New Roman" pitchFamily="18" charset="0"/>
              </a:rPr>
              <a:t>и рисунки должны быть хорошего качества. Много изображений на одном слайде (четыре изображения и более) – это много для восприятия дошкольниками. Недопустимо, чтобы они перекрывали друг друга, имели низкое </a:t>
            </a:r>
            <a:r>
              <a:rPr lang="ru-RU" dirty="0" smtClean="0">
                <a:ea typeface="SimSun" pitchFamily="2" charset="-122"/>
                <a:cs typeface="Times New Roman" pitchFamily="18" charset="0"/>
              </a:rPr>
              <a:t>разрешение.</a:t>
            </a:r>
          </a:p>
          <a:p>
            <a:pPr marL="342900" indent="-342900">
              <a:buAutoNum type="arabicPeriod" startAt="5"/>
            </a:pPr>
            <a:endParaRPr lang="ru-RU" dirty="0" smtClean="0">
              <a:ea typeface="SimSun" pitchFamily="2" charset="-122"/>
              <a:cs typeface="Times New Roman" pitchFamily="18" charset="0"/>
            </a:endParaRPr>
          </a:p>
          <a:p>
            <a:pPr marL="342900" indent="-342900">
              <a:buAutoNum type="arabicPeriod" startAt="5"/>
            </a:pPr>
            <a:r>
              <a:rPr lang="ru-RU" dirty="0" smtClean="0">
                <a:ea typeface="SimSun" pitchFamily="2" charset="-122"/>
                <a:cs typeface="Times New Roman" pitchFamily="18" charset="0"/>
              </a:rPr>
              <a:t>Рекомендуемые размеры шрифтов:</a:t>
            </a:r>
          </a:p>
          <a:p>
            <a:pPr marL="342900" indent="-342900"/>
            <a:r>
              <a:rPr lang="ru-RU" dirty="0" smtClean="0">
                <a:ea typeface="SimSun" pitchFamily="2" charset="-122"/>
                <a:cs typeface="Times New Roman" pitchFamily="18" charset="0"/>
              </a:rPr>
              <a:t>       - для заголовков – не менее 32 пунктов и не более 50, оптимально – 36 пунктов</a:t>
            </a:r>
          </a:p>
          <a:p>
            <a:pPr marL="342900" indent="-342900"/>
            <a:r>
              <a:rPr lang="ru-RU" dirty="0" smtClean="0">
                <a:ea typeface="SimSun" pitchFamily="2" charset="-122"/>
                <a:cs typeface="Times New Roman" pitchFamily="18" charset="0"/>
              </a:rPr>
              <a:t>       - для основного текста – не менее 18 пунктов и не более 32. оптимально – 24.</a:t>
            </a:r>
          </a:p>
          <a:p>
            <a:pPr marL="342900" indent="-342900"/>
            <a:endParaRPr lang="ru-RU" dirty="0" smtClean="0">
              <a:ea typeface="SimSun" pitchFamily="2" charset="-122"/>
              <a:cs typeface="Times New Roman" pitchFamily="18" charset="0"/>
            </a:endParaRPr>
          </a:p>
          <a:p>
            <a:pPr marL="342900" indent="-342900">
              <a:buAutoNum type="arabicPeriod" startAt="7"/>
            </a:pPr>
            <a:r>
              <a:rPr lang="ru-RU" dirty="0" smtClean="0">
                <a:ea typeface="SimSun" pitchFamily="2" charset="-122"/>
                <a:cs typeface="Times New Roman" pitchFamily="18" charset="0"/>
              </a:rPr>
              <a:t>Шрифты </a:t>
            </a:r>
            <a:r>
              <a:rPr lang="ru-RU" dirty="0" smtClean="0">
                <a:ea typeface="SimSun" pitchFamily="2" charset="-122"/>
                <a:cs typeface="Times New Roman" pitchFamily="18" charset="0"/>
              </a:rPr>
              <a:t>с засечками (семейства Times и другие) плохо читаются с дальнего расстояния и не используются в надписях для детей дошкольного </a:t>
            </a:r>
            <a:r>
              <a:rPr lang="ru-RU" dirty="0" smtClean="0">
                <a:ea typeface="SimSun" pitchFamily="2" charset="-122"/>
                <a:cs typeface="Times New Roman" pitchFamily="18" charset="0"/>
              </a:rPr>
              <a:t>возраста.</a:t>
            </a:r>
          </a:p>
          <a:p>
            <a:pPr marL="342900" indent="-342900">
              <a:buAutoNum type="arabicPeriod" startAt="7"/>
            </a:pPr>
            <a:endParaRPr lang="ru-RU" dirty="0" smtClean="0">
              <a:ea typeface="SimSun" pitchFamily="2" charset="-122"/>
              <a:cs typeface="Times New Roman" pitchFamily="18" charset="0"/>
            </a:endParaRPr>
          </a:p>
          <a:p>
            <a:pPr marL="342900" indent="-342900">
              <a:buAutoNum type="arabicPeriod" startAt="7"/>
            </a:pPr>
            <a:r>
              <a:rPr lang="ru-RU" dirty="0" smtClean="0">
                <a:ea typeface="SimSun" pitchFamily="2" charset="-122"/>
                <a:cs typeface="Times New Roman" pitchFamily="18" charset="0"/>
              </a:rPr>
              <a:t> </a:t>
            </a:r>
            <a:r>
              <a:rPr lang="ru-RU" dirty="0" smtClean="0">
                <a:ea typeface="SimSun" pitchFamily="2" charset="-122"/>
                <a:cs typeface="Times New Roman" pitchFamily="18" charset="0"/>
              </a:rPr>
              <a:t>Любые </a:t>
            </a:r>
            <a:r>
              <a:rPr lang="ru-RU" dirty="0" smtClean="0">
                <a:ea typeface="SimSun" pitchFamily="2" charset="-122"/>
                <a:cs typeface="Times New Roman" pitchFamily="18" charset="0"/>
              </a:rPr>
              <a:t>педагогические инновации должны использоваться грамотно, и педагог должен всегда руководствоваться принципом: «Главное – не навредить!»</a:t>
            </a:r>
            <a:endParaRPr lang="ru-RU" dirty="0" smtClean="0">
              <a:ea typeface="SimSun" pitchFamily="2" charset="-122"/>
              <a:cs typeface="Times New Roman" pitchFamily="18" charset="0"/>
            </a:endParaRPr>
          </a:p>
          <a:p>
            <a:pPr marL="800100" lvl="1" indent="-342900"/>
            <a:endParaRPr lang="ru-RU" dirty="0" smtClean="0"/>
          </a:p>
          <a:p>
            <a:pPr marL="342900" indent="-342900"/>
            <a:r>
              <a:rPr lang="ru-RU" dirty="0" smtClean="0"/>
              <a:t>        Можно </a:t>
            </a:r>
            <a:r>
              <a:rPr lang="ru-RU" dirty="0" smtClean="0"/>
              <a:t>смело утверждать, что современные  электронные образовательные </a:t>
            </a:r>
            <a:r>
              <a:rPr lang="ru-RU" dirty="0" smtClean="0"/>
              <a:t>ресурсы, и в частности презентации, помогают </a:t>
            </a:r>
            <a:r>
              <a:rPr lang="ru-RU" dirty="0" smtClean="0"/>
              <a:t>повысить эффективность музыкального развития детей при умелом их использовании.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101" y="1772816"/>
            <a:ext cx="4282979" cy="16561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1680" y="3933056"/>
            <a:ext cx="5021324" cy="14273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563888" y="-27608"/>
            <a:ext cx="55801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Каждый участник образовательного процесса сам решает, идти в ногу с будущим или вышагивать пятками назад.</a:t>
            </a:r>
            <a:r>
              <a:rPr lang="ru-RU" sz="1400" i="1" dirty="0" smtClean="0">
                <a:latin typeface="Georgia" pitchFamily="18" charset="0"/>
              </a:rPr>
              <a:t> </a:t>
            </a:r>
            <a:endParaRPr lang="ru-RU" sz="1400" i="1" dirty="0" smtClean="0">
              <a:latin typeface="Georgia" pitchFamily="18" charset="0"/>
            </a:endParaRPr>
          </a:p>
          <a:p>
            <a:pPr algn="r" fontAlgn="base"/>
            <a:r>
              <a:rPr lang="ru-RU" sz="1200" dirty="0" smtClean="0">
                <a:latin typeface="Georgia" pitchFamily="18" charset="0"/>
              </a:rPr>
              <a:t>А.Гин, руководитель </a:t>
            </a:r>
          </a:p>
          <a:p>
            <a:pPr algn="r" fontAlgn="base"/>
            <a:r>
              <a:rPr lang="ru-RU" sz="1200" dirty="0" smtClean="0">
                <a:latin typeface="Georgia" pitchFamily="18" charset="0"/>
              </a:rPr>
              <a:t>международной Лаборатории технологий</a:t>
            </a:r>
          </a:p>
          <a:p>
            <a:pPr algn="r"/>
            <a:r>
              <a:rPr lang="ru-RU" sz="1200" dirty="0" smtClean="0">
                <a:latin typeface="Georgia" pitchFamily="18" charset="0"/>
              </a:rPr>
              <a:t> «Образование для Новой Эры» 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124744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 работе дошкольных учреждений сегодня предъявляются все более высокие требования. Ведь уровень и характер достижений ребенка зависят, прежде всего, от профессиональной компетентности педагога, его умения работать над собой, постоянно совершенствоваться профессионально. 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341" name="Picture 5" descr="http://doshkol.ru/upload/actions/images/%D1%80%D0%B8%D1%81.jpg"/>
          <p:cNvPicPr>
            <a:picLocks noChangeAspect="1" noChangeArrowheads="1"/>
          </p:cNvPicPr>
          <p:nvPr/>
        </p:nvPicPr>
        <p:blipFill>
          <a:blip r:embed="rId3" cstate="print"/>
          <a:srcRect r="10826"/>
          <a:stretch>
            <a:fillRect/>
          </a:stretch>
        </p:blipFill>
        <p:spPr bwMode="auto">
          <a:xfrm>
            <a:off x="395536" y="3429000"/>
            <a:ext cx="3712270" cy="277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87524" y="1988840"/>
            <a:ext cx="85689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Владение ИКТ в настоящее время наиболее актуально, в связи с тем, что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современный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ребёнок это прогрессивно развивающаяся личность, и данное развитие происходит не только через воспитание и социализацию в образовательном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учреждении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 патронатом педагога и родителей, но и по средствам различных гаджетов,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имеющих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выход в сеть Интернет.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7" descr="https://pbs.twimg.com/media/Do290iZUcAAT2rI.jpg"/>
          <p:cNvPicPr>
            <a:picLocks noChangeAspect="1" noChangeArrowheads="1"/>
          </p:cNvPicPr>
          <p:nvPr/>
        </p:nvPicPr>
        <p:blipFill>
          <a:blip r:embed="rId4" cstate="print"/>
          <a:srcRect r="5721"/>
          <a:stretch>
            <a:fillRect/>
          </a:stretch>
        </p:blipFill>
        <p:spPr bwMode="auto">
          <a:xfrm flipH="1">
            <a:off x="4572000" y="3429000"/>
            <a:ext cx="394879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5556" y="1196752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Презентация – это краткое и наглядное предоставление </a:t>
            </a:r>
            <a:r>
              <a:rPr lang="ru-RU" dirty="0" smtClean="0"/>
              <a:t>информации в наглядной и убедительной форме.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Компьютерная презентация представляет собой набор слайдов (электронных страниц), последовательность показа которых может меняться в процессе демонстрации презентации. 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Презентация является мультимедийным документом, каждый слайд может включать в себя различные формы представления информации (текст, таблицы, диаграммы, изображения, звук, видео), а также включать анимацию </a:t>
            </a:r>
            <a:r>
              <a:rPr lang="ru-RU" dirty="0" smtClean="0"/>
              <a:t>     </a:t>
            </a:r>
            <a:endParaRPr lang="ru-RU" dirty="0" smtClean="0"/>
          </a:p>
        </p:txBody>
      </p:sp>
      <p:pic>
        <p:nvPicPr>
          <p:cNvPr id="15364" name="Picture 4" descr="https://2.bp.blogspot.com/-gbzq86RNAYs/WE7pZIe-YJI/AAAAAAAAAAk/azOoLnWyxl0yynUly4kTKGwITBF7z3HcACLcB/s1600/inforpowerpoint4.jpg"/>
          <p:cNvPicPr>
            <a:picLocks noChangeAspect="1" noChangeArrowheads="1"/>
          </p:cNvPicPr>
          <p:nvPr/>
        </p:nvPicPr>
        <p:blipFill>
          <a:blip r:embed="rId3" cstate="print"/>
          <a:srcRect b="11111"/>
          <a:stretch>
            <a:fillRect/>
          </a:stretch>
        </p:blipFill>
        <p:spPr bwMode="auto">
          <a:xfrm>
            <a:off x="755576" y="4005064"/>
            <a:ext cx="3418401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3789040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появления объектов на слайде и анимацию смены слайдов. 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Мультимедийная </a:t>
            </a:r>
            <a:r>
              <a:rPr lang="ru-RU" dirty="0" smtClean="0"/>
              <a:t>презентация </a:t>
            </a:r>
            <a:r>
              <a:rPr lang="ru-RU" dirty="0" smtClean="0"/>
              <a:t>— это интерактивный способ </a:t>
            </a:r>
            <a:r>
              <a:rPr lang="ru-RU" dirty="0" smtClean="0"/>
              <a:t>предоставления информации по принципу «Рассказываю и показываю».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3728" y="332656"/>
            <a:ext cx="5525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Georgia" pitchFamily="18" charset="0"/>
              </a:rPr>
              <a:t>Что такое презентация?</a:t>
            </a:r>
            <a:endParaRPr lang="ru-RU" sz="32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764" y="18864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По сравнению с традиционными формами обучения дошкольников мультимедийные презентации обладают рядом преимуществ: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 Презентация несет в себе образный тип информации, понятный дошкольникам; формирует у малышей систему мыслеобразов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Поговорка «лучше один раз увидеть, чем сто раз услышать», прежде всего, о маленьком ребенке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Именно ему, с его наглядно-образным мышлением понятно лишь то, что можно одновременно рассмотреть, услышать, подействовать или оценить действие объекта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4208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Компьютер позволяет моделировать такие жизненные ситуации, которые нельзя или сложно увидеть в повседневной жизни.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366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Возможности мультимедийных презентаций позволяют увеличить объём предлагаемого для ознакомления материала.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8610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 Использование новых непривычных приёмов объяснения и закрепления, тем более в игровой форме, повышает непроизвольное внимание детей, помогает развить произвольное.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5229200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Полученные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знания остаются в памяти на более долгий срок и легче восстанавливаются для применения на практике после краткого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повторения.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www.theparentvoice.com/wp-content/uploads/2017/11/Grand-distance-communication-2-1024x6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79512" y="5380008"/>
            <a:ext cx="3091659" cy="1477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0" y="450912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Осваивая детские мультимедийные презентации, дошколята активны. За счёт высокой динамики эффективно проходит усвоение материала, тренируется память, активно пополняется словарный запас, развивается воображение и творческие способности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32656"/>
            <a:ext cx="9018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Georgia" pitchFamily="18" charset="0"/>
              </a:rPr>
              <a:t>Где можно использовать презентации в практике педагога?</a:t>
            </a:r>
            <a:r>
              <a:rPr lang="ru-RU" sz="2000" dirty="0" smtClean="0">
                <a:latin typeface="Georgia" pitchFamily="18" charset="0"/>
              </a:rPr>
              <a:t> </a:t>
            </a:r>
            <a:endParaRPr lang="ru-RU" sz="2000" dirty="0">
              <a:latin typeface="Georg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95536" y="1397000"/>
          <a:ext cx="8352928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Использование презентаций в различных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видах деятельности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132584"/>
            <a:ext cx="84239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Слушание музыки.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0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eimaimama.gr/wp-content/uploads/2011/09/Screen-shot-2011-09-15-at-7.51.29-PM-1200x980_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806" y="4149080"/>
            <a:ext cx="3151042" cy="2487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79512" y="1700808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Использование компьютерных презентаций в разделе восприятия (слушания) позволяет: обогатить процесс эмоционально-образного познания, вызывают желание неоднократно слушать музыкальное произведение, помогают надолго запомнить предложенное для слушания музыкальное произведение; зрительное восприятие изучаемых объектов позволяет быстрее и глубже воспринимать излагаемый материал.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может быть: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знакомство с творчеством того или иного композитора, использование портретов,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видеоряд иллюстраций  к  музыкальным произведениям,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-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жанрами музыки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-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клипы к песням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-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классическая музыка в мультфильмах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-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видеофильмы, видеоклипы, которых сейчас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5013176"/>
            <a:ext cx="5274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много по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слушанию для всех возрастов и т.д.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- 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видео – иллюстрации с элементами анимации.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Использование презентаций в различных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видах деятельности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484784"/>
            <a:ext cx="8423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Пение.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0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2204864"/>
            <a:ext cx="8892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графическому изображению, видео-иллюстрациям разучивать различные  попевки, упражнения для развития голосового аппарата; по картинкам – подсказкам,  узнавать и учить песни.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Особое место в работе с детьми занимает использование в качестве дидактического материала – мнемотаблица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мнемотехника)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 чрезвычайно эффективен при работе с детьми при разучивании песен на музыкальных занятиях. </a:t>
            </a:r>
          </a:p>
          <a:p>
            <a:endParaRPr lang="ru-RU" dirty="0"/>
          </a:p>
        </p:txBody>
      </p:sp>
      <p:pic>
        <p:nvPicPr>
          <p:cNvPr id="25602" name="Picture 2" descr="https://media.1777.ru/images/images_processing/279/2792992419544392.jpeg"/>
          <p:cNvPicPr>
            <a:picLocks noChangeAspect="1" noChangeArrowheads="1"/>
          </p:cNvPicPr>
          <p:nvPr/>
        </p:nvPicPr>
        <p:blipFill>
          <a:blip r:embed="rId3" cstate="print"/>
          <a:srcRect l="18732" r="11021"/>
          <a:stretch>
            <a:fillRect/>
          </a:stretch>
        </p:blipFill>
        <p:spPr bwMode="auto">
          <a:xfrm>
            <a:off x="0" y="4231861"/>
            <a:ext cx="2411760" cy="2626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Использование презентаций в различных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видах деятельности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484784"/>
            <a:ext cx="84239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Музыкально-ритмические движения.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0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132856"/>
            <a:ext cx="8964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мнемотаблиц, с помощью которых дети смогут выполнять различные перестроения, ориентировку в пространстве или разучивать элементы танцев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также - можно использовать видео – клипы для знакомства с танцами, особенностями их исполнения.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avatars.mds.yandex.net/get-pdb/906476/ea6d4350-9f7f-4222-940e-3979cf30367e/s1200?webp=false"/>
          <p:cNvPicPr>
            <a:picLocks noChangeAspect="1" noChangeArrowheads="1"/>
          </p:cNvPicPr>
          <p:nvPr/>
        </p:nvPicPr>
        <p:blipFill>
          <a:blip r:embed="rId3" cstate="print"/>
          <a:srcRect l="4990" r="5010"/>
          <a:stretch>
            <a:fillRect/>
          </a:stretch>
        </p:blipFill>
        <p:spPr bwMode="auto">
          <a:xfrm>
            <a:off x="0" y="3645024"/>
            <a:ext cx="4631906" cy="3212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Использование презентаций в различных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видах деятельности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1115453"/>
            <a:ext cx="84239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Музыкально-дидактические игры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0" i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b="0" i="1" u="sng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23562" name="Picture 10" descr="http://www.ds-sol.ru/tinybrowser/fulls/images/kartinki/10/slay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50796">
            <a:off x="289742" y="3864380"/>
            <a:ext cx="3038433" cy="2278825"/>
          </a:xfrm>
          <a:prstGeom prst="rect">
            <a:avLst/>
          </a:prstGeom>
          <a:noFill/>
        </p:spPr>
      </p:pic>
      <p:pic>
        <p:nvPicPr>
          <p:cNvPr id="23564" name="Picture 12" descr="http://www.ds-sol.ru/tinybrowser/fulls/images/foto/2018/02/06/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05869">
            <a:off x="5858561" y="3846942"/>
            <a:ext cx="3007869" cy="2243870"/>
          </a:xfrm>
          <a:prstGeom prst="rect">
            <a:avLst/>
          </a:prstGeom>
          <a:noFill/>
        </p:spPr>
      </p:pic>
      <p:pic>
        <p:nvPicPr>
          <p:cNvPr id="23566" name="Picture 14" descr="http://muz-rukdou.ru/_fr/23/1788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9845" y="4509120"/>
            <a:ext cx="2784309" cy="2088232"/>
          </a:xfrm>
          <a:prstGeom prst="rect">
            <a:avLst/>
          </a:prstGeom>
          <a:noFill/>
        </p:spPr>
      </p:pic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215516" y="2244353"/>
            <a:ext cx="8712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Музыкально – дидактические игры,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продемонстрированные в виде презентаций, позволяют в доступной, привлекательной форме развивать тембровый, мелодический, динамический слух, чувство ритма, способность различать характер и настроение музыкального произведения, расширять кругозор детей. 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705</Words>
  <Application>Microsoft Office PowerPoint</Application>
  <PresentationFormat>Экран (4:3)</PresentationFormat>
  <Paragraphs>119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Мама</dc:creator>
  <cp:lastModifiedBy>Мама</cp:lastModifiedBy>
  <cp:revision>3</cp:revision>
  <dcterms:created xsi:type="dcterms:W3CDTF">2019-11-16T09:56:09Z</dcterms:created>
  <dcterms:modified xsi:type="dcterms:W3CDTF">2019-11-16T13:33:49Z</dcterms:modified>
</cp:coreProperties>
</file>