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2" r:id="rId10"/>
    <p:sldId id="265" r:id="rId11"/>
    <p:sldId id="266" r:id="rId12"/>
    <p:sldId id="267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EFA2B-E1D2-4BB4-A1ED-B47D1604718F}" v="159" dt="2020-02-12T17:33:51.808"/>
    <p1510:client id="{5EEF6B9A-F142-4257-BCBE-3D3F8C213250}" v="78" dt="2020-02-12T17:41:21.014"/>
    <p1510:client id="{71BF9796-305F-43A2-9BB6-1C85275463AA}" v="45" dt="2020-02-12T17:19:33.738"/>
    <p1510:client id="{9DC81EE7-1B95-4815-970D-57A8E7EE8D7A}" v="1" dt="2020-02-12T17:44:30.305"/>
    <p1510:client id="{DB8A448A-F41F-4430-9FD9-AC3EF5F91571}" v="15" dt="2020-02-12T17:15:48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492" autoAdjust="0"/>
    <p:restoredTop sz="92849" autoAdjust="0"/>
  </p:normalViewPr>
  <p:slideViewPr>
    <p:cSldViewPr>
      <p:cViewPr varScale="1">
        <p:scale>
          <a:sx n="62" d="100"/>
          <a:sy n="62" d="100"/>
        </p:scale>
        <p:origin x="-73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65B06-8261-4620-8ED4-30AF8C426FDC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4C447-211D-4FD1-93C8-4995FC4C86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316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4C447-211D-4FD1-93C8-4995FC4C869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209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fld id="{A2D195CA-4E3A-4E47-AD98-B82577EC1FF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fld id="{D1B840E5-E2EA-496F-B163-E6777FCC2E6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D195CA-4E3A-4E47-AD98-B82577EC1FF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1B840E5-E2EA-496F-B163-E6777FCC2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22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D195CA-4E3A-4E47-AD98-B82577EC1FF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1B840E5-E2EA-496F-B163-E6777FCC2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70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D195CA-4E3A-4E47-AD98-B82577EC1FF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1B840E5-E2EA-496F-B163-E6777FCC2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06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1" y="990600"/>
            <a:ext cx="7010399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D195CA-4E3A-4E47-AD98-B82577EC1FF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1B840E5-E2EA-496F-B163-E6777FCC2E6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8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xmlns="" val="55262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D195CA-4E3A-4E47-AD98-B82577EC1FF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1B840E5-E2EA-496F-B163-E6777FCC2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77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D195CA-4E3A-4E47-AD98-B82577EC1FF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1B840E5-E2EA-496F-B163-E6777FCC2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258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D195CA-4E3A-4E47-AD98-B82577EC1FF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1B840E5-E2EA-496F-B163-E6777FCC2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93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D195CA-4E3A-4E47-AD98-B82577EC1FF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1B840E5-E2EA-496F-B163-E6777FCC2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D195CA-4E3A-4E47-AD98-B82577EC1FF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1B840E5-E2EA-496F-B163-E6777FCC2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64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D195CA-4E3A-4E47-AD98-B82577EC1FF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D1B840E5-E2EA-496F-B163-E6777FCC2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505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2D195CA-4E3A-4E47-AD98-B82577EC1FF5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D1B840E5-E2EA-496F-B163-E6777FCC2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222290" cy="27363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«Роль штрихов в раскрытии художественного образа музыкального произведения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исполняемого в классе фортепиано»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013176"/>
            <a:ext cx="7074291" cy="99107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МБУ ДО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ДМШИ»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Антиповой г.н.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786" y="164288"/>
            <a:ext cx="7315200" cy="69294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«Маленькая прелюдия»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712" y="843034"/>
            <a:ext cx="8040834" cy="23623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«Маленькая прелюдия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Fdur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великого немецкого композитора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И.С.Баха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непревзайденного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мастера игры на органе и выдающегося музыкального педагога. Маленькая прелюдия это маленькая жемчужина» жизнерадостная, энергичная по  характеру произведение.«Маленькая прелюдия» относится к разделу имитационной полифонии. Главная особенность этой полифонии-самостоятельность голосов Это произведение исполняется штрихом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legato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 legato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13" y="3482751"/>
            <a:ext cx="8787002" cy="308461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287784"/>
            <a:ext cx="7315200" cy="54892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А.Лепин</a:t>
            </a:r>
            <a:r>
              <a:rPr lang="ru-RU" dirty="0"/>
              <a:t> «Лиса и кот 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764704"/>
            <a:ext cx="7330008" cy="5040560"/>
          </a:xfrm>
        </p:spPr>
        <p:txBody>
          <a:bodyPr/>
          <a:lstStyle/>
          <a:p>
            <a:pPr algn="just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Лиса и кот» – .это характерная пьеса. Это произведение вызывает ,будит фантазию исполнителя. Характер произведения сказочный ,таинственный. Для того чтобы передать характер произведения нужно его исполнить штрихами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legato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stoccato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legato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2" name="Picture 4" descr="C:\Users\home\Desktop\картинки\img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6166" y="2276872"/>
            <a:ext cx="8666314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95" y="2795126"/>
            <a:ext cx="8362052" cy="37526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315200" cy="97173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Н.Раков Бабочки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1215" y="1138667"/>
            <a:ext cx="8451100" cy="38596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46380" indent="-246380">
              <a:buNone/>
            </a:pPr>
            <a:r>
              <a:rPr lang="ru-RU" sz="2800" dirty="0">
                <a:solidFill>
                  <a:srgbClr val="000000"/>
                </a:solidFill>
              </a:rPr>
              <a:t>«</a:t>
            </a:r>
            <a:r>
              <a:rPr lang="ru-RU" b="1" dirty="0">
                <a:solidFill>
                  <a:srgbClr val="000000"/>
                </a:solidFill>
              </a:rPr>
              <a:t>Бабочки» яркая, образная пьеса. Характер у этой пьесы весёлый, лучистый!. Цель  – развить техническую сторону игры и создать запоминающийся, эмоционально яркий музыкальный образ. Пьеса имеет трёхчастную форму. Эта пьеса исполняется штрихами: </a:t>
            </a:r>
            <a:r>
              <a:rPr lang="en-US" b="1" dirty="0">
                <a:solidFill>
                  <a:srgbClr val="000000"/>
                </a:solidFill>
              </a:rPr>
              <a:t>legato</a:t>
            </a:r>
            <a:r>
              <a:rPr lang="ru-RU" b="1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000000"/>
                </a:solidFill>
              </a:rPr>
              <a:t> non legato</a:t>
            </a:r>
            <a:r>
              <a:rPr lang="ru-RU" b="1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stoccato</a:t>
            </a:r>
            <a:r>
              <a:rPr lang="ru-RU" b="1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mortellato</a:t>
            </a:r>
            <a:r>
              <a:rPr lang="ru-RU" b="1" dirty="0">
                <a:solidFill>
                  <a:srgbClr val="000000"/>
                </a:solidFill>
              </a:rPr>
              <a:t>.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Работа  над этим произведениями развивает  такие качества, как образное мышление, артистизм и фантазию ученика в комплексе  с исполнительскими задачами.</a:t>
            </a:r>
            <a:r>
              <a:rPr lang="ru-RU" b="1" dirty="0">
                <a:solidFill>
                  <a:srgbClr val="000000"/>
                </a:solidFill>
                <a:highlight>
                  <a:srgbClr val="C0C0C0"/>
                </a:highlight>
              </a:rPr>
              <a:t> </a:t>
            </a:r>
            <a:endParaRPr lang="ru-RU" dirty="0">
              <a:solidFill>
                <a:srgbClr val="000000"/>
              </a:solidFill>
              <a:highlight>
                <a:srgbClr val="C0C0C0"/>
              </a:highlight>
            </a:endParaRPr>
          </a:p>
        </p:txBody>
      </p:sp>
    </p:spTree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340768"/>
            <a:ext cx="7402016" cy="4729832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lvl="0" algn="just"/>
            <a:r>
              <a:rPr lang="ru-RU" dirty="0">
                <a:solidFill>
                  <a:srgbClr val="000000"/>
                </a:solidFill>
              </a:rPr>
              <a:t>Штрихи являются очень важным средством музыкальной выразительности. 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</a:rPr>
              <a:t>От характера и качества выполнения штрихов во многом зависит правильное раскрытие музыкально-образного содержания и стиля исполняемого произведения 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</a:rPr>
              <a:t>Штрихи делают музыку красочной и живой. 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</a:rPr>
              <a:t>У каждого штриха — свой образ. 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</a:rPr>
              <a:t>Штрихи, взаимодействуя с другими средствами выразительности, способствуют воплощению исполнителем идейно – эмоционального содержания произведения.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4736" y="476672"/>
            <a:ext cx="83423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Для чего нужны штрихи в музыке?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264" y="298332"/>
            <a:ext cx="8720875" cy="4227986"/>
          </a:xfrm>
          <a:solidFill>
            <a:schemeClr val="bg2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b="1" dirty="0"/>
              <a:t>«</a:t>
            </a:r>
            <a:r>
              <a:rPr lang="ru-RU" sz="4400" b="1" dirty="0"/>
              <a:t>Музыка –</a:t>
            </a:r>
            <a:r>
              <a:rPr lang="ru-RU" b="1" dirty="0"/>
              <a:t> есть искусство звука. Она не даёт видимых образов, не говорит словами и понятиями. Она говорит только звуками. Но говорит так же ясно и понятно, как говорят слова, понятия и зримые образы. Её структура так же закономерна, как структура художественной словесной речи, как композиция картины, архитектурного построения… Раз музыка есть звук, то главной заботой, первой и важнейшей обязанностью любого исполнителя является работа над звуком».[1] </a:t>
            </a:r>
            <a:endParaRPr lang="ru-RU"/>
          </a:p>
          <a:p>
            <a:pPr marL="246380" indent="-246380"/>
            <a:endParaRPr lang="ru-RU" b="1" dirty="0"/>
          </a:p>
        </p:txBody>
      </p:sp>
      <p:pic>
        <p:nvPicPr>
          <p:cNvPr id="2050" name="Picture 2" descr="C:\Users\home\Desktop\картинки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290" y="4392706"/>
            <a:ext cx="8779604" cy="2163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767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262" y="571480"/>
            <a:ext cx="8352317" cy="2654784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246380" indent="-246380" algn="ctr">
              <a:buNone/>
            </a:pPr>
            <a:r>
              <a:rPr lang="ru-RU" sz="3600" dirty="0">
                <a:solidFill>
                  <a:srgbClr val="000000"/>
                </a:solidFill>
              </a:rPr>
              <a:t>«</a:t>
            </a:r>
            <a:r>
              <a:rPr lang="ru-RU" sz="3600" b="1" dirty="0">
                <a:solidFill>
                  <a:srgbClr val="000000"/>
                </a:solidFill>
              </a:rPr>
              <a:t>Звук – это материя музыки,</a:t>
            </a:r>
            <a:endParaRPr lang="ru-RU" dirty="0"/>
          </a:p>
          <a:p>
            <a:pPr lvl="1" indent="-246380" algn="ctr">
              <a:buNone/>
            </a:pPr>
            <a:r>
              <a:rPr lang="ru-RU" sz="3600" b="1" dirty="0">
                <a:solidFill>
                  <a:srgbClr val="000000"/>
                </a:solidFill>
              </a:rPr>
              <a:t> её плоть –должен  быть </a:t>
            </a:r>
            <a:r>
              <a:rPr lang="ru-RU" sz="3600" b="1">
                <a:solidFill>
                  <a:srgbClr val="000000"/>
                </a:solidFill>
              </a:rPr>
              <a:t>он </a:t>
            </a:r>
            <a:r>
              <a:rPr lang="ru-RU" sz="3600" b="1" smtClean="0">
                <a:solidFill>
                  <a:srgbClr val="000000"/>
                </a:solidFill>
              </a:rPr>
              <a:t>главным </a:t>
            </a:r>
            <a:r>
              <a:rPr lang="ru-RU" sz="3600" b="1" dirty="0">
                <a:solidFill>
                  <a:srgbClr val="000000"/>
                </a:solidFill>
              </a:rPr>
              <a:t>содержанием наших повседневных трудов».                                                                      Г. Нейгауз</a:t>
            </a:r>
          </a:p>
        </p:txBody>
      </p:sp>
      <p:pic>
        <p:nvPicPr>
          <p:cNvPr id="1026" name="Picture 2" descr="C:\Users\home\Desktop\картинки\image_5da0be038c7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85" y="3171201"/>
            <a:ext cx="8749690" cy="33908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700808"/>
            <a:ext cx="6912768" cy="3339997"/>
          </a:xfr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учащегося о различных видах штрихов и их значение в раскрытии художественного образа музыкального произведения.</a:t>
            </a:r>
          </a:p>
          <a:p>
            <a:pPr algn="just">
              <a:buNone/>
            </a:pP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476672"/>
            <a:ext cx="2015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61" b="99902" l="9961" r="972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8344" y="5181792"/>
            <a:ext cx="1183733" cy="11837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609" b="96875" l="3125" r="92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806" y="531065"/>
            <a:ext cx="792088" cy="792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7000" l="1786" r="943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364" y="5277503"/>
            <a:ext cx="864096" cy="11021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91375" y1="26148" x2="9375" y2="52934"/>
                        <a14:foregroundMark x1="21375" y1="45408" x2="39875" y2="423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580" y="557101"/>
            <a:ext cx="863691" cy="8464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2562" b="98675" l="0" r="582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960" y="5089372"/>
            <a:ext cx="967188" cy="1368571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8826" y="1600454"/>
            <a:ext cx="7490861" cy="3235927"/>
          </a:xfrm>
          <a:solidFill>
            <a:schemeClr val="bg2"/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246380" indent="-246380" algn="just">
              <a:lnSpc>
                <a:spcPct val="120000"/>
              </a:lnSpc>
              <a:buNone/>
            </a:pPr>
            <a:r>
              <a:rPr lang="ru-RU" sz="8000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r>
              <a:rPr lang="ru-RU" sz="9600" b="1" dirty="0">
                <a:solidFill>
                  <a:srgbClr val="000000"/>
                </a:solidFill>
                <a:latin typeface="Times New Roman"/>
                <a:cs typeface="Times New Roman"/>
              </a:rPr>
              <a:t>1. Образовательные </a:t>
            </a:r>
            <a:endParaRPr lang="ru-RU" sz="9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6380" indent="-246380" algn="just">
              <a:lnSpc>
                <a:spcPct val="120000"/>
              </a:lnSpc>
              <a:buNone/>
            </a:pPr>
            <a:r>
              <a:rPr lang="ru-RU" sz="9600" b="1" dirty="0">
                <a:solidFill>
                  <a:srgbClr val="000000"/>
                </a:solidFill>
                <a:latin typeface="Times New Roman"/>
                <a:cs typeface="Times New Roman"/>
              </a:rPr>
              <a:t>Сформировать и углубить знания учащегося о роли штрихов, в раскрытии художественного образа музыкального произведения.</a:t>
            </a:r>
            <a:endParaRPr lang="ru-RU" sz="9600" b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46380" lvl="0" indent="-246380" algn="just">
              <a:lnSpc>
                <a:spcPct val="120000"/>
              </a:lnSpc>
              <a:buNone/>
            </a:pPr>
            <a:r>
              <a:rPr lang="ru-RU" sz="9600" b="1" dirty="0">
                <a:solidFill>
                  <a:srgbClr val="000000"/>
                </a:solidFill>
                <a:latin typeface="Times New Roman"/>
                <a:cs typeface="Times New Roman"/>
              </a:rPr>
              <a:t>2. Развивающие: Развивать музыкальный слух, память, образное мышление. Развивать музыкальные и творческие способности детей.</a:t>
            </a:r>
            <a:endParaRPr lang="ru-RU" sz="9600" b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46380" lvl="0" indent="-246380" algn="just">
              <a:lnSpc>
                <a:spcPct val="120000"/>
              </a:lnSpc>
              <a:buNone/>
            </a:pPr>
            <a:r>
              <a:rPr lang="ru-RU" sz="9600" b="1" dirty="0">
                <a:solidFill>
                  <a:srgbClr val="000000"/>
                </a:solidFill>
                <a:latin typeface="Times New Roman"/>
                <a:cs typeface="Times New Roman"/>
              </a:rPr>
              <a:t>3. Воспитательные: Воспитывать у учащегося целеустремленность и настойчивость в овладении приемами игры</a:t>
            </a:r>
            <a:endParaRPr lang="ru-RU" sz="9600" b="1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46380" indent="-246380">
              <a:buNone/>
            </a:pPr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72644" y="404664"/>
            <a:ext cx="308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>
                  <a:solidFill>
                    <a:srgbClr val="7030A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246" b="97218" l="0" r="99316">
                        <a14:foregroundMark x1="69336" y1="55641" x2="93750" y2="60124"/>
                        <a14:foregroundMark x1="71094" y1="49614" x2="86230" y2="46522"/>
                        <a14:foregroundMark x1="87012" y1="50386" x2="99219" y2="50850"/>
                        <a14:foregroundMark x1="70508" y1="41267" x2="87109" y2="34621"/>
                        <a14:foregroundMark x1="88281" y1="41886" x2="99121" y2="37249"/>
                        <a14:foregroundMark x1="87109" y1="30912" x2="98926" y2="26121"/>
                        <a14:foregroundMark x1="80762" y1="25193" x2="63965" y2="33539"/>
                        <a14:foregroundMark x1="64746" y1="33230" x2="52051" y2="42813"/>
                        <a14:foregroundMark x1="51953" y1="43122" x2="41211" y2="53168"/>
                        <a14:foregroundMark x1="41309" y1="52859" x2="30664" y2="60278"/>
                        <a14:foregroundMark x1="31445" y1="60124" x2="24512" y2="632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479" y="404664"/>
            <a:ext cx="1876362" cy="1185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82" b="98268" l="2668" r="98193">
                        <a14:foregroundMark x1="48451" y1="48346" x2="84768" y2="34331"/>
                        <a14:foregroundMark x1="63769" y1="48504" x2="90361" y2="50551"/>
                        <a14:foregroundMark x1="83477" y1="47087" x2="92943" y2="42992"/>
                        <a14:foregroundMark x1="74182" y1="58268" x2="78916" y2="55591"/>
                        <a14:foregroundMark x1="78657" y1="64567" x2="83735" y2="59843"/>
                        <a14:foregroundMark x1="81067" y1="63780" x2="88296" y2="82835"/>
                        <a14:foregroundMark x1="86403" y1="65512" x2="90275" y2="74331"/>
                        <a14:foregroundMark x1="90448" y1="65354" x2="90017" y2="53701"/>
                        <a14:foregroundMark x1="92083" y1="54331" x2="90964" y2="42047"/>
                        <a14:foregroundMark x1="88812" y1="89764" x2="89845" y2="79370"/>
                        <a14:foregroundMark x1="90189" y1="78268" x2="90706" y2="68031"/>
                        <a14:foregroundMark x1="91136" y1="66929" x2="91738" y2="54803"/>
                        <a14:foregroundMark x1="93029" y1="43307" x2="92255" y2="55276"/>
                        <a14:foregroundMark x1="92341" y1="56378" x2="89071" y2="84094"/>
                        <a14:foregroundMark x1="89071" y1="89291" x2="89931" y2="77953"/>
                        <a14:backgroundMark x1="93632" y1="43150" x2="89157" y2="91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8224" y="537243"/>
            <a:ext cx="1944216" cy="10624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041" y="5712795"/>
            <a:ext cx="3988810" cy="54666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udog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9124" y="2604584"/>
            <a:ext cx="1785949" cy="328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0162" y="506704"/>
            <a:ext cx="6761290" cy="5352519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246380" indent="-246380" algn="just">
              <a:buNone/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cs typeface="Times New Roman"/>
              </a:rPr>
              <a:t>Термин "штрих" (черта, линия) был заимствован когда-то скрипачами у художников, поскольку в движениях кисти живописца и смычка скрипача присутствовало что-то общее. Вскоре термин "штрих" приобрел значение того или иного приема игры и получил распространение среди музыкантов различных специальностей, в том числе - фортепиано.</a:t>
            </a:r>
          </a:p>
          <a:p>
            <a:pPr marL="246380" indent="-246380" algn="just">
              <a:buNone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7625" y="891479"/>
            <a:ext cx="7868951" cy="5076529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Штрихи  - это различные приемы звукоизвлечения, в результате которых появляются звуки, отличающиеся друг от друга по характеру звучания.</a:t>
            </a:r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75612"/>
            <a:ext cx="7400392" cy="4394988"/>
          </a:xfrm>
          <a:solidFill>
            <a:schemeClr val="bg2"/>
          </a:solidFill>
        </p:spPr>
        <p:txBody>
          <a:bodyPr/>
          <a:lstStyle/>
          <a:p>
            <a:pPr algn="just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Легато – это прием игры, когда каждую ноту нужно связать друг с другом, мелодия напевная плавная. В нотах обозначается лигой(дугой) над или под нотами.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436104"/>
            <a:ext cx="2958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Легато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Безымянный3.png"/>
          <p:cNvPicPr/>
          <p:nvPr/>
        </p:nvPicPr>
        <p:blipFill>
          <a:blip r:embed="rId2" cstate="print"/>
          <a:srcRect l="2628" t="2793" r="3014" b="7263"/>
          <a:stretch>
            <a:fillRect/>
          </a:stretch>
        </p:blipFill>
        <p:spPr>
          <a:xfrm>
            <a:off x="2123728" y="3429000"/>
            <a:ext cx="4608512" cy="237626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>
              <a:buNone/>
            </a:pPr>
            <a:r>
              <a:rPr lang="ru-RU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Нон-легато – игра не связная, ноты друг с другом не связываются.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76672"/>
            <a:ext cx="4072654" cy="9233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Нон-легато</a:t>
            </a:r>
          </a:p>
        </p:txBody>
      </p:sp>
      <p:pic>
        <p:nvPicPr>
          <p:cNvPr id="2" name="Рисунок 5" descr="Изображение выглядит как антен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81DCA2E-64CC-4EAF-9EB2-5493464B0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630" y="4212255"/>
            <a:ext cx="5128591" cy="12590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algn="just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Стаккато – прием игры когда ноты звучат коротко, отрывисто. В нотах этот штрих обозначается точками над или под нотами.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4986" y="448275"/>
            <a:ext cx="4753576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dirty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Стаккато</a:t>
            </a:r>
            <a:endParaRPr lang="ru-RU" sz="7200" b="1" cap="none" spc="0" dirty="0">
              <a:ln w="50800"/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езымянный4.png"/>
          <p:cNvPicPr/>
          <p:nvPr/>
        </p:nvPicPr>
        <p:blipFill>
          <a:blip r:embed="rId2" cstate="print"/>
          <a:srcRect l="3858" r="4561"/>
          <a:stretch>
            <a:fillRect/>
          </a:stretch>
        </p:blipFill>
        <p:spPr>
          <a:xfrm>
            <a:off x="2541577" y="3671393"/>
            <a:ext cx="6120680" cy="2664296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C84810-C79A-48ED-8823-B9FA02BC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EC52B7-0EF5-42E8-9A90-144EAD304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home\Desktop\картинки\934e86db225adefaa4df572589ec3acc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786874" cy="6432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4056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2">
  <a:themeElements>
    <a:clrScheme name="Другая 7">
      <a:dk1>
        <a:srgbClr val="002060"/>
      </a:dk1>
      <a:lt1>
        <a:sysClr val="window" lastClr="FFFFFF"/>
      </a:lt1>
      <a:dk2>
        <a:srgbClr val="464646"/>
      </a:dk2>
      <a:lt2>
        <a:srgbClr val="DEF5FA"/>
      </a:lt2>
      <a:accent1>
        <a:srgbClr val="23253C"/>
      </a:accent1>
      <a:accent2>
        <a:srgbClr val="DA1F28"/>
      </a:accent2>
      <a:accent3>
        <a:srgbClr val="EB641B"/>
      </a:accent3>
      <a:accent4>
        <a:srgbClr val="39639D"/>
      </a:accent4>
      <a:accent5>
        <a:srgbClr val="106485"/>
      </a:accent5>
      <a:accent6>
        <a:srgbClr val="FF0000"/>
      </a:accent6>
      <a:hlink>
        <a:srgbClr val="00B0F0"/>
      </a:hlink>
      <a:folHlink>
        <a:srgbClr val="44B9E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627</TotalTime>
  <Words>453</Words>
  <Application>Microsoft Office PowerPoint</Application>
  <PresentationFormat>Экран (4:3)</PresentationFormat>
  <Paragraphs>34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Тема2</vt:lpstr>
      <vt:lpstr>Открытый урок  «Роль штрихов в раскрытии художественного образа музыкального произведения,исполняемого в классе фортепиано»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«Маленькая прелюдия»</vt:lpstr>
      <vt:lpstr>А.Лепин «Лиса и кот »</vt:lpstr>
      <vt:lpstr>Н.Раков Бабочки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 «Роль штрихов в раскрытии художественного образа музыкального произведения,исполняемого в классе баяна»</dc:title>
  <dc:creator>Света</dc:creator>
  <cp:lastModifiedBy>home</cp:lastModifiedBy>
  <cp:revision>250</cp:revision>
  <dcterms:created xsi:type="dcterms:W3CDTF">2017-03-19T21:27:12Z</dcterms:created>
  <dcterms:modified xsi:type="dcterms:W3CDTF">2020-02-18T17:45:39Z</dcterms:modified>
</cp:coreProperties>
</file>