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6" r:id="rId9"/>
    <p:sldId id="263" r:id="rId10"/>
    <p:sldId id="264" r:id="rId11"/>
    <p:sldId id="265"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17DEF62-E6A1-4D78-B6BD-F6F8E251BA44}" type="datetimeFigureOut">
              <a:rPr lang="ru-RU" smtClean="0"/>
              <a:t>17.03.2020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F52696-F812-456F-A872-4E7A378C0365}" type="slidenum">
              <a:rPr lang="ru-RU" smtClean="0"/>
              <a:t>‹#›</a:t>
            </a:fld>
            <a:endParaRPr lang="ru-RU"/>
          </a:p>
        </p:txBody>
      </p:sp>
    </p:spTree>
    <p:extLst>
      <p:ext uri="{BB962C8B-B14F-4D97-AF65-F5344CB8AC3E}">
        <p14:creationId xmlns:p14="http://schemas.microsoft.com/office/powerpoint/2010/main" val="1160101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7DEF62-E6A1-4D78-B6BD-F6F8E251BA44}" type="datetimeFigureOut">
              <a:rPr lang="ru-RU" smtClean="0"/>
              <a:t>17.03.2020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F52696-F812-456F-A872-4E7A378C0365}" type="slidenum">
              <a:rPr lang="ru-RU" smtClean="0"/>
              <a:t>‹#›</a:t>
            </a:fld>
            <a:endParaRPr lang="ru-RU"/>
          </a:p>
        </p:txBody>
      </p:sp>
    </p:spTree>
    <p:extLst>
      <p:ext uri="{BB962C8B-B14F-4D97-AF65-F5344CB8AC3E}">
        <p14:creationId xmlns:p14="http://schemas.microsoft.com/office/powerpoint/2010/main" val="1195022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7DEF62-E6A1-4D78-B6BD-F6F8E251BA44}" type="datetimeFigureOut">
              <a:rPr lang="ru-RU" smtClean="0"/>
              <a:t>17.03.2020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F52696-F812-456F-A872-4E7A378C0365}" type="slidenum">
              <a:rPr lang="ru-RU" smtClean="0"/>
              <a:t>‹#›</a:t>
            </a:fld>
            <a:endParaRPr lang="ru-RU"/>
          </a:p>
        </p:txBody>
      </p:sp>
    </p:spTree>
    <p:extLst>
      <p:ext uri="{BB962C8B-B14F-4D97-AF65-F5344CB8AC3E}">
        <p14:creationId xmlns:p14="http://schemas.microsoft.com/office/powerpoint/2010/main" val="70725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7DEF62-E6A1-4D78-B6BD-F6F8E251BA44}" type="datetimeFigureOut">
              <a:rPr lang="ru-RU" smtClean="0"/>
              <a:t>17.03.2020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F52696-F812-456F-A872-4E7A378C0365}" type="slidenum">
              <a:rPr lang="ru-RU" smtClean="0"/>
              <a:t>‹#›</a:t>
            </a:fld>
            <a:endParaRPr lang="ru-RU"/>
          </a:p>
        </p:txBody>
      </p:sp>
    </p:spTree>
    <p:extLst>
      <p:ext uri="{BB962C8B-B14F-4D97-AF65-F5344CB8AC3E}">
        <p14:creationId xmlns:p14="http://schemas.microsoft.com/office/powerpoint/2010/main" val="2329227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17DEF62-E6A1-4D78-B6BD-F6F8E251BA44}" type="datetimeFigureOut">
              <a:rPr lang="ru-RU" smtClean="0"/>
              <a:t>17.03.2020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F52696-F812-456F-A872-4E7A378C0365}" type="slidenum">
              <a:rPr lang="ru-RU" smtClean="0"/>
              <a:t>‹#›</a:t>
            </a:fld>
            <a:endParaRPr lang="ru-RU"/>
          </a:p>
        </p:txBody>
      </p:sp>
    </p:spTree>
    <p:extLst>
      <p:ext uri="{BB962C8B-B14F-4D97-AF65-F5344CB8AC3E}">
        <p14:creationId xmlns:p14="http://schemas.microsoft.com/office/powerpoint/2010/main" val="2190861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17DEF62-E6A1-4D78-B6BD-F6F8E251BA44}" type="datetimeFigureOut">
              <a:rPr lang="ru-RU" smtClean="0"/>
              <a:t>17.03.2020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DF52696-F812-456F-A872-4E7A378C0365}" type="slidenum">
              <a:rPr lang="ru-RU" smtClean="0"/>
              <a:t>‹#›</a:t>
            </a:fld>
            <a:endParaRPr lang="ru-RU"/>
          </a:p>
        </p:txBody>
      </p:sp>
    </p:spTree>
    <p:extLst>
      <p:ext uri="{BB962C8B-B14F-4D97-AF65-F5344CB8AC3E}">
        <p14:creationId xmlns:p14="http://schemas.microsoft.com/office/powerpoint/2010/main" val="358431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17DEF62-E6A1-4D78-B6BD-F6F8E251BA44}" type="datetimeFigureOut">
              <a:rPr lang="ru-RU" smtClean="0"/>
              <a:t>17.03.2020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DF52696-F812-456F-A872-4E7A378C0365}" type="slidenum">
              <a:rPr lang="ru-RU" smtClean="0"/>
              <a:t>‹#›</a:t>
            </a:fld>
            <a:endParaRPr lang="ru-RU"/>
          </a:p>
        </p:txBody>
      </p:sp>
    </p:spTree>
    <p:extLst>
      <p:ext uri="{BB962C8B-B14F-4D97-AF65-F5344CB8AC3E}">
        <p14:creationId xmlns:p14="http://schemas.microsoft.com/office/powerpoint/2010/main" val="1631119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17DEF62-E6A1-4D78-B6BD-F6F8E251BA44}" type="datetimeFigureOut">
              <a:rPr lang="ru-RU" smtClean="0"/>
              <a:t>17.03.2020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DF52696-F812-456F-A872-4E7A378C0365}" type="slidenum">
              <a:rPr lang="ru-RU" smtClean="0"/>
              <a:t>‹#›</a:t>
            </a:fld>
            <a:endParaRPr lang="ru-RU"/>
          </a:p>
        </p:txBody>
      </p:sp>
    </p:spTree>
    <p:extLst>
      <p:ext uri="{BB962C8B-B14F-4D97-AF65-F5344CB8AC3E}">
        <p14:creationId xmlns:p14="http://schemas.microsoft.com/office/powerpoint/2010/main" val="378910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17DEF62-E6A1-4D78-B6BD-F6F8E251BA44}" type="datetimeFigureOut">
              <a:rPr lang="ru-RU" smtClean="0"/>
              <a:t>17.03.2020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DF52696-F812-456F-A872-4E7A378C0365}" type="slidenum">
              <a:rPr lang="ru-RU" smtClean="0"/>
              <a:t>‹#›</a:t>
            </a:fld>
            <a:endParaRPr lang="ru-RU"/>
          </a:p>
        </p:txBody>
      </p:sp>
    </p:spTree>
    <p:extLst>
      <p:ext uri="{BB962C8B-B14F-4D97-AF65-F5344CB8AC3E}">
        <p14:creationId xmlns:p14="http://schemas.microsoft.com/office/powerpoint/2010/main" val="4280750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17DEF62-E6A1-4D78-B6BD-F6F8E251BA44}" type="datetimeFigureOut">
              <a:rPr lang="ru-RU" smtClean="0"/>
              <a:t>17.03.2020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DF52696-F812-456F-A872-4E7A378C0365}" type="slidenum">
              <a:rPr lang="ru-RU" smtClean="0"/>
              <a:t>‹#›</a:t>
            </a:fld>
            <a:endParaRPr lang="ru-RU"/>
          </a:p>
        </p:txBody>
      </p:sp>
    </p:spTree>
    <p:extLst>
      <p:ext uri="{BB962C8B-B14F-4D97-AF65-F5344CB8AC3E}">
        <p14:creationId xmlns:p14="http://schemas.microsoft.com/office/powerpoint/2010/main" val="3265819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17DEF62-E6A1-4D78-B6BD-F6F8E251BA44}" type="datetimeFigureOut">
              <a:rPr lang="ru-RU" smtClean="0"/>
              <a:t>17.03.2020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DF52696-F812-456F-A872-4E7A378C0365}" type="slidenum">
              <a:rPr lang="ru-RU" smtClean="0"/>
              <a:t>‹#›</a:t>
            </a:fld>
            <a:endParaRPr lang="ru-RU"/>
          </a:p>
        </p:txBody>
      </p:sp>
    </p:spTree>
    <p:extLst>
      <p:ext uri="{BB962C8B-B14F-4D97-AF65-F5344CB8AC3E}">
        <p14:creationId xmlns:p14="http://schemas.microsoft.com/office/powerpoint/2010/main" val="4062441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7DEF62-E6A1-4D78-B6BD-F6F8E251BA44}" type="datetimeFigureOut">
              <a:rPr lang="ru-RU" smtClean="0"/>
              <a:t>17.03.2020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F52696-F812-456F-A872-4E7A378C0365}" type="slidenum">
              <a:rPr lang="ru-RU" smtClean="0"/>
              <a:t>‹#›</a:t>
            </a:fld>
            <a:endParaRPr lang="ru-RU"/>
          </a:p>
        </p:txBody>
      </p:sp>
    </p:spTree>
    <p:extLst>
      <p:ext uri="{BB962C8B-B14F-4D97-AF65-F5344CB8AC3E}">
        <p14:creationId xmlns:p14="http://schemas.microsoft.com/office/powerpoint/2010/main" val="3170979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ctrTitle"/>
          </p:nvPr>
        </p:nvSpPr>
        <p:spPr>
          <a:xfrm>
            <a:off x="179512" y="1052736"/>
            <a:ext cx="8784976" cy="1470025"/>
          </a:xfrm>
        </p:spPr>
        <p:txBody>
          <a:bodyPr>
            <a:noAutofit/>
          </a:bodyPr>
          <a:lstStyle/>
          <a:p>
            <a:r>
              <a:rPr lang="ru-RU" sz="5400" dirty="0" smtClean="0"/>
              <a:t>Музей «Молодая Гвардия»</a:t>
            </a:r>
            <a:endParaRPr lang="ru-RU" sz="5400" dirty="0"/>
          </a:p>
        </p:txBody>
      </p:sp>
      <p:sp>
        <p:nvSpPr>
          <p:cNvPr id="3" name="Подзаголовок 2"/>
          <p:cNvSpPr>
            <a:spLocks noGrp="1"/>
          </p:cNvSpPr>
          <p:nvPr>
            <p:ph type="subTitle" idx="1"/>
          </p:nvPr>
        </p:nvSpPr>
        <p:spPr>
          <a:xfrm>
            <a:off x="179512" y="4293096"/>
            <a:ext cx="4136504" cy="1248544"/>
          </a:xfrm>
        </p:spPr>
        <p:txBody>
          <a:bodyPr/>
          <a:lstStyle/>
          <a:p>
            <a:r>
              <a:rPr lang="ru-RU" dirty="0" smtClean="0">
                <a:solidFill>
                  <a:schemeClr val="tx1">
                    <a:lumMod val="95000"/>
                    <a:lumOff val="5000"/>
                  </a:schemeClr>
                </a:solidFill>
              </a:rPr>
              <a:t>МБОУ «Гимназия 31»</a:t>
            </a:r>
          </a:p>
          <a:p>
            <a:r>
              <a:rPr lang="ru-RU" dirty="0" smtClean="0">
                <a:solidFill>
                  <a:schemeClr val="tx1">
                    <a:lumMod val="95000"/>
                    <a:lumOff val="5000"/>
                  </a:schemeClr>
                </a:solidFill>
              </a:rPr>
              <a:t>г. Кургана</a:t>
            </a:r>
            <a:endParaRPr lang="ru-RU" dirty="0">
              <a:solidFill>
                <a:schemeClr val="tx1">
                  <a:lumMod val="95000"/>
                  <a:lumOff val="5000"/>
                </a:schemeClr>
              </a:solidFill>
            </a:endParaRPr>
          </a:p>
        </p:txBody>
      </p:sp>
      <p:pic>
        <p:nvPicPr>
          <p:cNvPr id="2050" name="Picture 2" descr="F:\МУЗЕЙ КОНКУРС\1584172260428.jpg"/>
          <p:cNvPicPr>
            <a:picLocks noChangeAspect="1" noChangeArrowheads="1"/>
          </p:cNvPicPr>
          <p:nvPr/>
        </p:nvPicPr>
        <p:blipFill rotWithShape="1">
          <a:blip r:embed="rId3">
            <a:extLst>
              <a:ext uri="{28A0092B-C50C-407E-A947-70E740481C1C}">
                <a14:useLocalDpi xmlns:a14="http://schemas.microsoft.com/office/drawing/2010/main" val="0"/>
              </a:ext>
            </a:extLst>
          </a:blip>
          <a:srcRect l="2914" t="4251" b="4251"/>
          <a:stretch/>
        </p:blipFill>
        <p:spPr bwMode="auto">
          <a:xfrm rot="5400000">
            <a:off x="4811589" y="2829371"/>
            <a:ext cx="3769294"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525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lstStyle/>
          <a:p>
            <a:endParaRPr lang="ru-RU"/>
          </a:p>
        </p:txBody>
      </p:sp>
      <p:sp>
        <p:nvSpPr>
          <p:cNvPr id="4" name="Прямоугольник 3"/>
          <p:cNvSpPr/>
          <p:nvPr/>
        </p:nvSpPr>
        <p:spPr>
          <a:xfrm>
            <a:off x="2286000" y="3105835"/>
            <a:ext cx="4572000" cy="369332"/>
          </a:xfrm>
          <a:prstGeom prst="rect">
            <a:avLst/>
          </a:prstGeom>
        </p:spPr>
        <p:txBody>
          <a:bodyPr>
            <a:spAutoFit/>
          </a:bodyPr>
          <a:lstStyle/>
          <a:p>
            <a:endParaRPr lang="ru-RU" dirty="0"/>
          </a:p>
        </p:txBody>
      </p:sp>
      <p:sp>
        <p:nvSpPr>
          <p:cNvPr id="5" name="Прямоугольник 4"/>
          <p:cNvSpPr/>
          <p:nvPr/>
        </p:nvSpPr>
        <p:spPr>
          <a:xfrm>
            <a:off x="477493" y="988447"/>
            <a:ext cx="4104456" cy="4031873"/>
          </a:xfrm>
          <a:prstGeom prst="rect">
            <a:avLst/>
          </a:prstGeom>
        </p:spPr>
        <p:txBody>
          <a:bodyPr wrap="square">
            <a:spAutoFit/>
          </a:bodyPr>
          <a:lstStyle/>
          <a:p>
            <a:r>
              <a:rPr lang="ru-RU" sz="1600" b="1" dirty="0" smtClean="0"/>
              <a:t>Пичугин Дмитрий Егорович (1891 — 1918) </a:t>
            </a:r>
            <a:r>
              <a:rPr lang="ru-RU" sz="1600" dirty="0" smtClean="0"/>
              <a:t>– один из руководителей борьбы за установление советской власти в Зауралье.</a:t>
            </a:r>
          </a:p>
          <a:p>
            <a:r>
              <a:rPr lang="ru-RU" sz="1600" dirty="0" smtClean="0"/>
              <a:t>В ночь на 2 июня 1918 г. немногочисленные отряды Курганского Совдепа были смяты чешскими легионерами. Большая часть защитников Советской власти была арестована. Из города удалось вырваться лишь небольшому отряду под руководством Д.Е. Пичугина. Вслед за ним была направлена карательная экспедиция. Через несколько дней в короткой схватке отряд Пичугина был разбит, а сам он захвачен в плен и расстрелян между деревнями Кошкино и Белый Яр Белозерского района 23 июня 1918 г.</a:t>
            </a:r>
            <a:endParaRPr lang="ru-RU" sz="1600" dirty="0"/>
          </a:p>
        </p:txBody>
      </p:sp>
      <p:sp>
        <p:nvSpPr>
          <p:cNvPr id="6" name="Прямоугольник 5"/>
          <p:cNvSpPr/>
          <p:nvPr/>
        </p:nvSpPr>
        <p:spPr>
          <a:xfrm>
            <a:off x="4716016" y="932084"/>
            <a:ext cx="4065170" cy="4278094"/>
          </a:xfrm>
          <a:prstGeom prst="rect">
            <a:avLst/>
          </a:prstGeom>
        </p:spPr>
        <p:txBody>
          <a:bodyPr wrap="square">
            <a:spAutoFit/>
          </a:bodyPr>
          <a:lstStyle/>
          <a:p>
            <a:r>
              <a:rPr lang="ru-RU" sz="1600" b="1" dirty="0" smtClean="0"/>
              <a:t>Карл Маркс</a:t>
            </a:r>
            <a:r>
              <a:rPr lang="ru-RU" sz="1600" dirty="0" smtClean="0"/>
              <a:t> – выдающийся немецкий политический мыслитель, философ, социолог, общественный деятель, экономист, писатель, политический журналист. История конца XIX-XX вв., социальная мысль этого периода испытали на себе огромное влияние его идей. Маркс выступил основоположником принципов исторического и диалектического материализма; в сфере экономики ему принадлежит заслуга создания теории прибавочной стоимости, в области политики он разработал теорию классовой борьбы; вместе с Ф. Энгельсом создал цельное политическое, экономическое, философское учение, названное в его честь марксизмом.</a:t>
            </a:r>
            <a:endParaRPr lang="ru-RU" sz="1600" dirty="0"/>
          </a:p>
        </p:txBody>
      </p:sp>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834" t="8063" b="25937"/>
          <a:stretch/>
        </p:blipFill>
        <p:spPr bwMode="auto">
          <a:xfrm>
            <a:off x="693530" y="5013176"/>
            <a:ext cx="3135426" cy="1722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4311" b="28750"/>
          <a:stretch/>
        </p:blipFill>
        <p:spPr bwMode="auto">
          <a:xfrm>
            <a:off x="4860032" y="5112644"/>
            <a:ext cx="3567113" cy="152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208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6" y="0"/>
            <a:ext cx="914140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lstStyle/>
          <a:p>
            <a:endParaRPr lang="ru-RU"/>
          </a:p>
        </p:txBody>
      </p:sp>
      <p:pic>
        <p:nvPicPr>
          <p:cNvPr id="10244" name="Picture 4" descr="F:\МУЗЕЙ КОНКУРС\15834934158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573016"/>
            <a:ext cx="3242647" cy="243198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1520" y="1305342"/>
            <a:ext cx="8712968" cy="2554545"/>
          </a:xfrm>
          <a:prstGeom prst="rect">
            <a:avLst/>
          </a:prstGeom>
        </p:spPr>
        <p:txBody>
          <a:bodyPr wrap="square">
            <a:spAutoFit/>
          </a:bodyPr>
          <a:lstStyle/>
          <a:p>
            <a:r>
              <a:rPr lang="ru-RU" sz="2000" dirty="0"/>
              <a:t>Одним из важных направлений деятельности музея – проведение экскурсий. В нашем музее есть школа экскурсовода. Мы готовимся к каждой экскурсии,  планируем содержание с учетом возраста ребят, которые посещают наш музей. С  учащимися начальной школы мы проводим часть экскурсии в игровой форме. С учениками 5-9 классов материал экскурсии более серьезный, способствующий  самостоятельной поисковой деятельности. Со  старшеклассниками экскурсии проходят  в форме  диспута на заранее определенную тему. </a:t>
            </a:r>
          </a:p>
        </p:txBody>
      </p:sp>
    </p:spTree>
    <p:extLst>
      <p:ext uri="{BB962C8B-B14F-4D97-AF65-F5344CB8AC3E}">
        <p14:creationId xmlns:p14="http://schemas.microsoft.com/office/powerpoint/2010/main" val="2439047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507078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63241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3027745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78"/>
            <a:ext cx="9144000" cy="6854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457200" y="836712"/>
            <a:ext cx="8229600" cy="1143000"/>
          </a:xfrm>
        </p:spPr>
        <p:txBody>
          <a:bodyPr>
            <a:normAutofit/>
          </a:bodyPr>
          <a:lstStyle/>
          <a:p>
            <a:r>
              <a:rPr lang="ru-RU" sz="6600" dirty="0" smtClean="0"/>
              <a:t>МУЗЕЙ</a:t>
            </a:r>
            <a:endParaRPr lang="ru-RU" sz="6600" dirty="0"/>
          </a:p>
        </p:txBody>
      </p:sp>
      <p:sp>
        <p:nvSpPr>
          <p:cNvPr id="4" name="Объект 3"/>
          <p:cNvSpPr>
            <a:spLocks noGrp="1"/>
          </p:cNvSpPr>
          <p:nvPr>
            <p:ph idx="1"/>
          </p:nvPr>
        </p:nvSpPr>
        <p:spPr>
          <a:xfrm>
            <a:off x="457200" y="1988840"/>
            <a:ext cx="8229600" cy="4525963"/>
          </a:xfrm>
        </p:spPr>
        <p:txBody>
          <a:bodyPr/>
          <a:lstStyle/>
          <a:p>
            <a:r>
              <a:rPr lang="ru-RU" dirty="0" smtClean="0">
                <a:solidFill>
                  <a:srgbClr val="FF0000"/>
                </a:solidFill>
              </a:rPr>
              <a:t>М</a:t>
            </a:r>
            <a:r>
              <a:rPr lang="ru-RU" dirty="0" smtClean="0"/>
              <a:t> –мудрые и молодые </a:t>
            </a:r>
          </a:p>
          <a:p>
            <a:r>
              <a:rPr lang="ru-RU" dirty="0" smtClean="0">
                <a:solidFill>
                  <a:srgbClr val="0070C0"/>
                </a:solidFill>
              </a:rPr>
              <a:t>У </a:t>
            </a:r>
            <a:r>
              <a:rPr lang="ru-RU" dirty="0" smtClean="0"/>
              <a:t>–уважающие историю</a:t>
            </a:r>
          </a:p>
          <a:p>
            <a:r>
              <a:rPr lang="ru-RU" dirty="0" smtClean="0">
                <a:solidFill>
                  <a:srgbClr val="002060"/>
                </a:solidFill>
              </a:rPr>
              <a:t>З </a:t>
            </a:r>
            <a:r>
              <a:rPr lang="ru-RU" dirty="0" smtClean="0"/>
              <a:t>–знатоки </a:t>
            </a:r>
            <a:r>
              <a:rPr lang="ru-RU" dirty="0" smtClean="0"/>
              <a:t>прошлого, старающиеся сохранить </a:t>
            </a:r>
            <a:endParaRPr lang="ru-RU" dirty="0" smtClean="0"/>
          </a:p>
          <a:p>
            <a:r>
              <a:rPr lang="ru-RU" dirty="0" smtClean="0">
                <a:solidFill>
                  <a:schemeClr val="accent6">
                    <a:lumMod val="75000"/>
                  </a:schemeClr>
                </a:solidFill>
              </a:rPr>
              <a:t>Е </a:t>
            </a:r>
            <a:r>
              <a:rPr lang="ru-RU" dirty="0" smtClean="0"/>
              <a:t>–единство </a:t>
            </a:r>
            <a:r>
              <a:rPr lang="ru-RU" dirty="0" smtClean="0"/>
              <a:t> и  память </a:t>
            </a:r>
            <a:endParaRPr lang="ru-RU" dirty="0" smtClean="0">
              <a:solidFill>
                <a:srgbClr val="FF0000"/>
              </a:solidFill>
            </a:endParaRPr>
          </a:p>
          <a:p>
            <a:r>
              <a:rPr lang="ru-RU" dirty="0" smtClean="0">
                <a:solidFill>
                  <a:srgbClr val="7030A0"/>
                </a:solidFill>
              </a:rPr>
              <a:t>Й </a:t>
            </a:r>
            <a:r>
              <a:rPr lang="ru-RU" dirty="0" smtClean="0"/>
              <a:t>–найти много </a:t>
            </a:r>
            <a:r>
              <a:rPr lang="ru-RU" dirty="0" smtClean="0"/>
              <a:t>друзей и пригласить гостей</a:t>
            </a:r>
            <a:endParaRPr lang="ru-RU" dirty="0">
              <a:solidFill>
                <a:srgbClr val="FF0000"/>
              </a:solidFill>
            </a:endParaRPr>
          </a:p>
        </p:txBody>
      </p:sp>
    </p:spTree>
    <p:extLst>
      <p:ext uri="{BB962C8B-B14F-4D97-AF65-F5344CB8AC3E}">
        <p14:creationId xmlns:p14="http://schemas.microsoft.com/office/powerpoint/2010/main" val="1351169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lstStyle/>
          <a:p>
            <a:endParaRPr lang="ru-RU" dirty="0"/>
          </a:p>
        </p:txBody>
      </p:sp>
      <p:sp>
        <p:nvSpPr>
          <p:cNvPr id="4" name="Прямоугольник 3"/>
          <p:cNvSpPr/>
          <p:nvPr/>
        </p:nvSpPr>
        <p:spPr>
          <a:xfrm>
            <a:off x="116740" y="908720"/>
            <a:ext cx="8280920" cy="5109091"/>
          </a:xfrm>
          <a:prstGeom prst="rect">
            <a:avLst/>
          </a:prstGeom>
        </p:spPr>
        <p:txBody>
          <a:bodyPr wrap="square">
            <a:spAutoFit/>
          </a:bodyPr>
          <a:lstStyle/>
          <a:p>
            <a:pPr marL="342900" indent="-342900">
              <a:buFont typeface="Arial" panose="020B0604020202020204" pitchFamily="34" charset="0"/>
              <a:buChar char="•"/>
            </a:pPr>
            <a:r>
              <a:rPr lang="ru-RU" sz="2000" dirty="0" smtClean="0"/>
              <a:t>   </a:t>
            </a:r>
            <a:r>
              <a:rPr lang="ru-RU" dirty="0" smtClean="0"/>
              <a:t>Музей школы является уникальной точкой преломления культуры и образования. </a:t>
            </a:r>
          </a:p>
          <a:p>
            <a:pPr marL="342900" indent="-342900">
              <a:buFont typeface="Arial" panose="020B0604020202020204" pitchFamily="34" charset="0"/>
              <a:buChar char="•"/>
            </a:pPr>
            <a:r>
              <a:rPr lang="ru-RU" dirty="0" smtClean="0"/>
              <a:t>   </a:t>
            </a:r>
            <a:r>
              <a:rPr lang="ru-RU" b="1" dirty="0" smtClean="0"/>
              <a:t>Основной идеей  </a:t>
            </a:r>
            <a:r>
              <a:rPr lang="ru-RU" dirty="0" smtClean="0"/>
              <a:t>Концепции была принята целевая установка - «Музей – развивающая образовательная среда».</a:t>
            </a:r>
          </a:p>
          <a:p>
            <a:pPr marL="342900" indent="-342900">
              <a:buFont typeface="Arial" panose="020B0604020202020204" pitchFamily="34" charset="0"/>
              <a:buChar char="•"/>
            </a:pPr>
            <a:r>
              <a:rPr lang="ru-RU" b="1" dirty="0" smtClean="0"/>
              <a:t>   Целью развития на 2019-2020 гг. </a:t>
            </a:r>
            <a:r>
              <a:rPr lang="ru-RU" dirty="0" smtClean="0"/>
              <a:t>школьного  музея    в соответствии с Концепцией «Музей – развивающая образовательная среда» является создание развивающей образовательной среды музея как средства формирования разносторонне развитой личности школьника - социально активного россиянина.</a:t>
            </a:r>
          </a:p>
          <a:p>
            <a:pPr marL="342900" indent="-342900">
              <a:buFont typeface="Arial" panose="020B0604020202020204" pitchFamily="34" charset="0"/>
              <a:buChar char="•"/>
            </a:pPr>
            <a:r>
              <a:rPr lang="ru-RU" b="1" dirty="0" smtClean="0"/>
              <a:t>Развитие музейных экспозиции предполагает:</a:t>
            </a:r>
          </a:p>
          <a:p>
            <a:pPr marL="342900" indent="-342900">
              <a:buFont typeface="Arial" panose="020B0604020202020204" pitchFamily="34" charset="0"/>
              <a:buChar char="•"/>
            </a:pPr>
            <a:r>
              <a:rPr lang="ru-RU" dirty="0" smtClean="0"/>
              <a:t>Сохранение имеющихся коллекций и разделов экспозиции музея: </a:t>
            </a:r>
          </a:p>
          <a:p>
            <a:pPr marL="342900" indent="-342900">
              <a:buFont typeface="Arial" panose="020B0604020202020204" pitchFamily="34" charset="0"/>
              <a:buChar char="•"/>
            </a:pPr>
            <a:r>
              <a:rPr lang="ru-RU" dirty="0" smtClean="0"/>
              <a:t>Формирование новых разделов музейной экспозиции по темам, связанным с историей Великой Отечественной войны,  </a:t>
            </a:r>
          </a:p>
          <a:p>
            <a:pPr marL="342900" indent="-342900">
              <a:buFont typeface="Arial" panose="020B0604020202020204" pitchFamily="34" charset="0"/>
              <a:buChar char="•"/>
            </a:pPr>
            <a:r>
              <a:rPr lang="ru-RU" dirty="0" smtClean="0"/>
              <a:t>Сохранение и пополнение основного и вспомогательного фондов музея, развитие музейной экспозиции в процессе совместной краеведческой, творческой и трудовой деятельности школьников, педагогов и родителей обучающихся.</a:t>
            </a:r>
          </a:p>
          <a:p>
            <a:pPr marL="342900" indent="-342900">
              <a:buFont typeface="Arial" panose="020B0604020202020204" pitchFamily="34" charset="0"/>
              <a:buChar char="•"/>
            </a:pPr>
            <a:endParaRPr lang="ru-RU" dirty="0"/>
          </a:p>
        </p:txBody>
      </p:sp>
    </p:spTree>
    <p:extLst>
      <p:ext uri="{BB962C8B-B14F-4D97-AF65-F5344CB8AC3E}">
        <p14:creationId xmlns:p14="http://schemas.microsoft.com/office/powerpoint/2010/main" val="1825502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192"/>
            <a:ext cx="9144000" cy="6853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323528" y="1048786"/>
            <a:ext cx="7940878" cy="3693319"/>
          </a:xfrm>
          <a:prstGeom prst="rect">
            <a:avLst/>
          </a:prstGeom>
        </p:spPr>
        <p:txBody>
          <a:bodyPr wrap="square">
            <a:spAutoFit/>
          </a:bodyPr>
          <a:lstStyle/>
          <a:p>
            <a:pPr algn="just"/>
            <a:r>
              <a:rPr lang="ru-RU" dirty="0"/>
              <a:t>Я родилась в г. Кургане.   Аттестат  о среднем образовании получила в 1984 году, закончив школу №31 в г. Кургане.  1984-1985 год – работала старшей пионерской вожатой.   После завершения курса обучения  в Курганском государственном педагогическом институте пришла на работу по распределению в родную школу, проработав учителем истории и обществоведения 2 учебных года. В процессе  обучения ребят почувствовала необходимость  в более глубоком  изучении права. Поступила в 1993 году, закончила в 1996 году Уральскую государственную юридическую академию. С 1995 года по 2007 год проходила службу в органах прокуратуры Курганской области.  С 2008 по 2016 год работала мировым судьей. Уйдя в отставку, решила   вернуться к первой профессии в родную, любимую школу. Имею  опыт практической правовой деятельности и готова поделиться им  с учениками.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2966" y="4365104"/>
            <a:ext cx="1883949"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195736" y="5284846"/>
            <a:ext cx="4917270" cy="584775"/>
          </a:xfrm>
          <a:prstGeom prst="rect">
            <a:avLst/>
          </a:prstGeom>
        </p:spPr>
        <p:txBody>
          <a:bodyPr wrap="square">
            <a:spAutoFit/>
          </a:bodyPr>
          <a:lstStyle/>
          <a:p>
            <a:r>
              <a:rPr lang="ru-RU" sz="1600" dirty="0"/>
              <a:t>На фотографии изображен мой дед ,воевавший в годы Великой Отечественной войны </a:t>
            </a:r>
          </a:p>
        </p:txBody>
      </p:sp>
    </p:spTree>
    <p:extLst>
      <p:ext uri="{BB962C8B-B14F-4D97-AF65-F5344CB8AC3E}">
        <p14:creationId xmlns:p14="http://schemas.microsoft.com/office/powerpoint/2010/main" val="1127118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lstStyle/>
          <a:p>
            <a:endParaRPr lang="ru-RU" dirty="0"/>
          </a:p>
        </p:txBody>
      </p:sp>
      <p:sp>
        <p:nvSpPr>
          <p:cNvPr id="4" name="Прямоугольник 3"/>
          <p:cNvSpPr/>
          <p:nvPr/>
        </p:nvSpPr>
        <p:spPr>
          <a:xfrm>
            <a:off x="971600" y="1124744"/>
            <a:ext cx="7992888" cy="707886"/>
          </a:xfrm>
          <a:prstGeom prst="rect">
            <a:avLst/>
          </a:prstGeom>
        </p:spPr>
        <p:txBody>
          <a:bodyPr wrap="square">
            <a:spAutoFit/>
          </a:bodyPr>
          <a:lstStyle/>
          <a:p>
            <a:r>
              <a:rPr lang="ru-RU" sz="4000" dirty="0" smtClean="0"/>
              <a:t>Музей был создан 7.05.1975г</a:t>
            </a:r>
            <a:endParaRPr lang="ru-RU" sz="4000" dirty="0"/>
          </a:p>
        </p:txBody>
      </p:sp>
      <p:pic>
        <p:nvPicPr>
          <p:cNvPr id="5123" name="Picture 3" descr="F:\МУЗЕЙ КОНКУРС\1584172295224.jpg"/>
          <p:cNvPicPr>
            <a:picLocks noChangeAspect="1" noChangeArrowheads="1"/>
          </p:cNvPicPr>
          <p:nvPr/>
        </p:nvPicPr>
        <p:blipFill rotWithShape="1">
          <a:blip r:embed="rId3">
            <a:extLst>
              <a:ext uri="{28A0092B-C50C-407E-A947-70E740481C1C}">
                <a14:useLocalDpi xmlns:a14="http://schemas.microsoft.com/office/drawing/2010/main" val="0"/>
              </a:ext>
            </a:extLst>
          </a:blip>
          <a:srcRect t="14323" b="8967"/>
          <a:stretch/>
        </p:blipFill>
        <p:spPr bwMode="auto">
          <a:xfrm>
            <a:off x="6372200" y="1828075"/>
            <a:ext cx="2476500" cy="14247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МУЗЕЙ КОНКУРС\1584172300803.jpg"/>
          <p:cNvPicPr>
            <a:picLocks noChangeAspect="1" noChangeArrowheads="1"/>
          </p:cNvPicPr>
          <p:nvPr/>
        </p:nvPicPr>
        <p:blipFill rotWithShape="1">
          <a:blip r:embed="rId4">
            <a:extLst>
              <a:ext uri="{28A0092B-C50C-407E-A947-70E740481C1C}">
                <a14:useLocalDpi xmlns:a14="http://schemas.microsoft.com/office/drawing/2010/main" val="0"/>
              </a:ext>
            </a:extLst>
          </a:blip>
          <a:srcRect t="19950" b="9934"/>
          <a:stretch/>
        </p:blipFill>
        <p:spPr bwMode="auto">
          <a:xfrm>
            <a:off x="3281866" y="1832630"/>
            <a:ext cx="2700694" cy="142022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F:\МУЗЕЙ КОНКУРС\1584172319775.jpg"/>
          <p:cNvPicPr>
            <a:picLocks noChangeAspect="1" noChangeArrowheads="1"/>
          </p:cNvPicPr>
          <p:nvPr/>
        </p:nvPicPr>
        <p:blipFill rotWithShape="1">
          <a:blip r:embed="rId5">
            <a:extLst>
              <a:ext uri="{28A0092B-C50C-407E-A947-70E740481C1C}">
                <a14:useLocalDpi xmlns:a14="http://schemas.microsoft.com/office/drawing/2010/main" val="0"/>
              </a:ext>
            </a:extLst>
          </a:blip>
          <a:srcRect l="152" t="15840" r="-152" b="8200"/>
          <a:stretch/>
        </p:blipFill>
        <p:spPr bwMode="auto">
          <a:xfrm>
            <a:off x="395536" y="1832630"/>
            <a:ext cx="2476500" cy="141085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МУЗЕЙ КОНКУРС\1584174446790.jpg"/>
          <p:cNvPicPr>
            <a:picLocks noChangeAspect="1" noChangeArrowheads="1"/>
          </p:cNvPicPr>
          <p:nvPr/>
        </p:nvPicPr>
        <p:blipFill rotWithShape="1">
          <a:blip r:embed="rId6">
            <a:extLst>
              <a:ext uri="{28A0092B-C50C-407E-A947-70E740481C1C}">
                <a14:useLocalDpi xmlns:a14="http://schemas.microsoft.com/office/drawing/2010/main" val="0"/>
              </a:ext>
            </a:extLst>
          </a:blip>
          <a:srcRect t="25947" b="17861"/>
          <a:stretch/>
        </p:blipFill>
        <p:spPr bwMode="auto">
          <a:xfrm>
            <a:off x="2699792" y="3907547"/>
            <a:ext cx="3384376" cy="142632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58193" y="3412774"/>
            <a:ext cx="4548040" cy="461665"/>
          </a:xfrm>
          <a:prstGeom prst="rect">
            <a:avLst/>
          </a:prstGeom>
        </p:spPr>
        <p:txBody>
          <a:bodyPr wrap="none">
            <a:spAutoFit/>
          </a:bodyPr>
          <a:lstStyle/>
          <a:p>
            <a:r>
              <a:rPr lang="ru-RU" sz="2400" dirty="0" smtClean="0"/>
              <a:t>Стенды представленные в музее </a:t>
            </a:r>
            <a:endParaRPr lang="ru-RU" sz="2400" dirty="0"/>
          </a:p>
        </p:txBody>
      </p:sp>
      <p:sp>
        <p:nvSpPr>
          <p:cNvPr id="6" name="Прямоугольник 5"/>
          <p:cNvSpPr/>
          <p:nvPr/>
        </p:nvSpPr>
        <p:spPr>
          <a:xfrm>
            <a:off x="2411760" y="5476173"/>
            <a:ext cx="6120680" cy="400110"/>
          </a:xfrm>
          <a:prstGeom prst="rect">
            <a:avLst/>
          </a:prstGeom>
        </p:spPr>
        <p:txBody>
          <a:bodyPr wrap="square">
            <a:spAutoFit/>
          </a:bodyPr>
          <a:lstStyle/>
          <a:p>
            <a:r>
              <a:rPr lang="ru-RU" sz="2000" dirty="0" smtClean="0"/>
              <a:t>Грамоты и сертификаты </a:t>
            </a:r>
            <a:r>
              <a:rPr lang="ru-RU" sz="2000" dirty="0" smtClean="0"/>
              <a:t>музея </a:t>
            </a:r>
            <a:endParaRPr lang="ru-RU" sz="2000" dirty="0"/>
          </a:p>
        </p:txBody>
      </p:sp>
    </p:spTree>
    <p:extLst>
      <p:ext uri="{BB962C8B-B14F-4D97-AF65-F5344CB8AC3E}">
        <p14:creationId xmlns:p14="http://schemas.microsoft.com/office/powerpoint/2010/main" val="1283841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9278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1835696" y="35209"/>
            <a:ext cx="7005464" cy="1143000"/>
          </a:xfrm>
        </p:spPr>
        <p:txBody>
          <a:bodyPr>
            <a:normAutofit/>
          </a:bodyPr>
          <a:lstStyle/>
          <a:p>
            <a:r>
              <a:rPr lang="ru-RU" sz="3600" dirty="0" smtClean="0">
                <a:solidFill>
                  <a:schemeClr val="bg1"/>
                </a:solidFill>
              </a:rPr>
              <a:t>ПЕРЕСПЕКТИВНЫЙ ПЛАН МУЗЕЯ </a:t>
            </a:r>
            <a:endParaRPr lang="ru-RU" sz="3600" dirty="0">
              <a:solidFill>
                <a:schemeClr val="bg1"/>
              </a:solidFill>
            </a:endParaRPr>
          </a:p>
        </p:txBody>
      </p:sp>
      <p:sp>
        <p:nvSpPr>
          <p:cNvPr id="5" name="Прямоугольник 4"/>
          <p:cNvSpPr/>
          <p:nvPr/>
        </p:nvSpPr>
        <p:spPr>
          <a:xfrm>
            <a:off x="755576" y="1196752"/>
            <a:ext cx="7992888" cy="4247317"/>
          </a:xfrm>
          <a:prstGeom prst="rect">
            <a:avLst/>
          </a:prstGeom>
        </p:spPr>
        <p:txBody>
          <a:bodyPr wrap="square">
            <a:spAutoFit/>
          </a:bodyPr>
          <a:lstStyle/>
          <a:p>
            <a:pPr marL="285750" indent="-285750">
              <a:buFont typeface="Arial" panose="020B0604020202020204" pitchFamily="34" charset="0"/>
              <a:buChar char="•"/>
            </a:pPr>
            <a:r>
              <a:rPr lang="ru-RU" dirty="0" smtClean="0"/>
              <a:t>Выбор актива. Составление, утверждение плана работы на год</a:t>
            </a:r>
          </a:p>
          <a:p>
            <a:pPr marL="285750" indent="-285750">
              <a:buFont typeface="Arial" panose="020B0604020202020204" pitchFamily="34" charset="0"/>
              <a:buChar char="•"/>
            </a:pPr>
            <a:r>
              <a:rPr lang="ru-RU" dirty="0" smtClean="0"/>
              <a:t>Сверка документации списка ветеранов</a:t>
            </a:r>
          </a:p>
          <a:p>
            <a:pPr marL="285750" indent="-285750">
              <a:buFont typeface="Arial" panose="020B0604020202020204" pitchFamily="34" charset="0"/>
              <a:buChar char="•"/>
            </a:pPr>
            <a:r>
              <a:rPr lang="ru-RU" dirty="0" smtClean="0"/>
              <a:t>Планирование участия в городских и областных конкурсах</a:t>
            </a:r>
          </a:p>
          <a:p>
            <a:pPr marL="285750" indent="-285750">
              <a:buFont typeface="Arial" panose="020B0604020202020204" pitchFamily="34" charset="0"/>
              <a:buChar char="•"/>
            </a:pPr>
            <a:r>
              <a:rPr lang="ru-RU" dirty="0" smtClean="0"/>
              <a:t>В течение года: обновление фондов музейной комнаты</a:t>
            </a:r>
          </a:p>
          <a:p>
            <a:pPr marL="285750" indent="-285750">
              <a:buFont typeface="Arial" panose="020B0604020202020204" pitchFamily="34" charset="0"/>
              <a:buChar char="•"/>
            </a:pPr>
            <a:r>
              <a:rPr lang="ru-RU" dirty="0" smtClean="0"/>
              <a:t>Работа над проектом «Виртуальный музей»</a:t>
            </a:r>
          </a:p>
          <a:p>
            <a:pPr marL="285750" indent="-285750">
              <a:buFont typeface="Arial" panose="020B0604020202020204" pitchFamily="34" charset="0"/>
              <a:buChar char="•"/>
            </a:pPr>
            <a:r>
              <a:rPr lang="ru-RU" dirty="0" smtClean="0"/>
              <a:t>Поздравление с днём пожилых людей</a:t>
            </a:r>
          </a:p>
          <a:p>
            <a:pPr marL="285750" indent="-285750">
              <a:buFont typeface="Arial" panose="020B0604020202020204" pitchFamily="34" charset="0"/>
              <a:buChar char="•"/>
            </a:pPr>
            <a:r>
              <a:rPr lang="ru-RU" dirty="0" smtClean="0"/>
              <a:t>Работа над проектом «Их именами названы улицы г. Кургана»</a:t>
            </a:r>
          </a:p>
          <a:p>
            <a:pPr marL="285750" indent="-285750">
              <a:buFont typeface="Arial" panose="020B0604020202020204" pitchFamily="34" charset="0"/>
              <a:buChar char="•"/>
            </a:pPr>
            <a:r>
              <a:rPr lang="ru-RU" dirty="0" smtClean="0"/>
              <a:t>Подготовка передвижной выставки.</a:t>
            </a:r>
          </a:p>
          <a:p>
            <a:pPr marL="285750" indent="-285750">
              <a:buFont typeface="Arial" panose="020B0604020202020204" pitchFamily="34" charset="0"/>
              <a:buChar char="•"/>
            </a:pPr>
            <a:r>
              <a:rPr lang="ru-RU" dirty="0" smtClean="0"/>
              <a:t>Подготовка мероприятий, посвящённых снятию блокады Ленинграда.  </a:t>
            </a:r>
          </a:p>
          <a:p>
            <a:pPr marL="285750" indent="-285750">
              <a:buFont typeface="Arial" panose="020B0604020202020204" pitchFamily="34" charset="0"/>
              <a:buChar char="•"/>
            </a:pPr>
            <a:r>
              <a:rPr lang="ru-RU" dirty="0" smtClean="0"/>
              <a:t>Беседы по классам, посвященные Дню защитника Отечества</a:t>
            </a:r>
          </a:p>
          <a:p>
            <a:pPr marL="285750" indent="-285750">
              <a:buFont typeface="Arial" panose="020B0604020202020204" pitchFamily="34" charset="0"/>
              <a:buChar char="•"/>
            </a:pPr>
            <a:r>
              <a:rPr lang="ru-RU" dirty="0" smtClean="0"/>
              <a:t>Беседы по классам «У войны не женское лицо…»</a:t>
            </a:r>
          </a:p>
          <a:p>
            <a:pPr marL="285750" indent="-285750">
              <a:buFont typeface="Arial" panose="020B0604020202020204" pitchFamily="34" charset="0"/>
              <a:buChar char="•"/>
            </a:pPr>
            <a:r>
              <a:rPr lang="ru-RU" dirty="0" smtClean="0"/>
              <a:t>Систематизация материалов</a:t>
            </a:r>
          </a:p>
          <a:p>
            <a:pPr marL="285750" indent="-285750">
              <a:buFont typeface="Arial" panose="020B0604020202020204" pitchFamily="34" charset="0"/>
              <a:buChar char="•"/>
            </a:pPr>
            <a:r>
              <a:rPr lang="ru-RU" dirty="0" smtClean="0"/>
              <a:t>Праздничное поздравление ветеранов Великой Отечественной войны с днем Победы</a:t>
            </a:r>
          </a:p>
          <a:p>
            <a:pPr marL="285750" indent="-285750">
              <a:buFont typeface="Arial" panose="020B0604020202020204" pitchFamily="34" charset="0"/>
              <a:buChar char="•"/>
            </a:pPr>
            <a:r>
              <a:rPr lang="ru-RU" dirty="0" smtClean="0"/>
              <a:t>Подведение итогов работы за год, разработка перспективного плана на год</a:t>
            </a:r>
            <a:endParaRPr lang="ru-RU" dirty="0"/>
          </a:p>
        </p:txBody>
      </p:sp>
    </p:spTree>
    <p:extLst>
      <p:ext uri="{BB962C8B-B14F-4D97-AF65-F5344CB8AC3E}">
        <p14:creationId xmlns:p14="http://schemas.microsoft.com/office/powerpoint/2010/main" val="4175248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71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lstStyle/>
          <a:p>
            <a:endParaRPr lang="ru-RU" dirty="0"/>
          </a:p>
        </p:txBody>
      </p:sp>
      <p:pic>
        <p:nvPicPr>
          <p:cNvPr id="7172" name="Picture 4" descr="F:\МУЗЕЙ КОНКУРС\1584172400188.jpg"/>
          <p:cNvPicPr>
            <a:picLocks noChangeAspect="1" noChangeArrowheads="1"/>
          </p:cNvPicPr>
          <p:nvPr/>
        </p:nvPicPr>
        <p:blipFill rotWithShape="1">
          <a:blip r:embed="rId3">
            <a:extLst>
              <a:ext uri="{28A0092B-C50C-407E-A947-70E740481C1C}">
                <a14:useLocalDpi xmlns:a14="http://schemas.microsoft.com/office/drawing/2010/main" val="0"/>
              </a:ext>
            </a:extLst>
          </a:blip>
          <a:srcRect l="26855" r="5267"/>
          <a:stretch/>
        </p:blipFill>
        <p:spPr bwMode="auto">
          <a:xfrm rot="5400000">
            <a:off x="422083" y="1083241"/>
            <a:ext cx="1681016" cy="1857375"/>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F:\МУЗЕЙ КОНКУРС\1584172414528.jpg"/>
          <p:cNvPicPr>
            <a:picLocks noChangeAspect="1" noChangeArrowheads="1"/>
          </p:cNvPicPr>
          <p:nvPr/>
        </p:nvPicPr>
        <p:blipFill rotWithShape="1">
          <a:blip r:embed="rId4">
            <a:extLst>
              <a:ext uri="{28A0092B-C50C-407E-A947-70E740481C1C}">
                <a14:useLocalDpi xmlns:a14="http://schemas.microsoft.com/office/drawing/2010/main" val="0"/>
              </a:ext>
            </a:extLst>
          </a:blip>
          <a:srcRect l="20973" t="132" r="9656" b="-132"/>
          <a:stretch/>
        </p:blipFill>
        <p:spPr bwMode="auto">
          <a:xfrm rot="5400000">
            <a:off x="3490135" y="1101157"/>
            <a:ext cx="1731682" cy="187220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F:\МУЗЕЙ КОНКУРС\1584172500814.jpg"/>
          <p:cNvPicPr>
            <a:picLocks noChangeAspect="1" noChangeArrowheads="1"/>
          </p:cNvPicPr>
          <p:nvPr/>
        </p:nvPicPr>
        <p:blipFill rotWithShape="1">
          <a:blip r:embed="rId5">
            <a:extLst>
              <a:ext uri="{28A0092B-C50C-407E-A947-70E740481C1C}">
                <a14:useLocalDpi xmlns:a14="http://schemas.microsoft.com/office/drawing/2010/main" val="0"/>
              </a:ext>
            </a:extLst>
          </a:blip>
          <a:srcRect l="32375" r="6354"/>
          <a:stretch/>
        </p:blipFill>
        <p:spPr bwMode="auto">
          <a:xfrm rot="5400000">
            <a:off x="6711456" y="983093"/>
            <a:ext cx="1681018" cy="2057672"/>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F:\МУЗЕЙ КОНКУРС\1584172526388.jpg"/>
          <p:cNvPicPr>
            <a:picLocks noChangeAspect="1" noChangeArrowheads="1"/>
          </p:cNvPicPr>
          <p:nvPr/>
        </p:nvPicPr>
        <p:blipFill rotWithShape="1">
          <a:blip r:embed="rId6">
            <a:extLst>
              <a:ext uri="{28A0092B-C50C-407E-A947-70E740481C1C}">
                <a14:useLocalDpi xmlns:a14="http://schemas.microsoft.com/office/drawing/2010/main" val="0"/>
              </a:ext>
            </a:extLst>
          </a:blip>
          <a:srcRect l="15825" t="12829" r="6599" b="18050"/>
          <a:stretch/>
        </p:blipFill>
        <p:spPr bwMode="auto">
          <a:xfrm rot="5400000">
            <a:off x="4841699" y="4166570"/>
            <a:ext cx="1921163" cy="128385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F:\МУЗЕЙ КОНКУРС\1584172546689.jpg"/>
          <p:cNvPicPr>
            <a:picLocks noChangeAspect="1" noChangeArrowheads="1"/>
          </p:cNvPicPr>
          <p:nvPr/>
        </p:nvPicPr>
        <p:blipFill rotWithShape="1">
          <a:blip r:embed="rId7">
            <a:extLst>
              <a:ext uri="{28A0092B-C50C-407E-A947-70E740481C1C}">
                <a14:useLocalDpi xmlns:a14="http://schemas.microsoft.com/office/drawing/2010/main" val="0"/>
              </a:ext>
            </a:extLst>
          </a:blip>
          <a:srcRect l="24316" t="20433" r="3684" b="13925"/>
          <a:stretch/>
        </p:blipFill>
        <p:spPr bwMode="auto">
          <a:xfrm rot="5400000">
            <a:off x="2069185" y="4203283"/>
            <a:ext cx="1867073" cy="127663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3342" y="2836815"/>
            <a:ext cx="2448271" cy="584775"/>
          </a:xfrm>
          <a:prstGeom prst="rect">
            <a:avLst/>
          </a:prstGeom>
        </p:spPr>
        <p:txBody>
          <a:bodyPr wrap="square">
            <a:spAutoFit/>
          </a:bodyPr>
          <a:lstStyle/>
          <a:p>
            <a:r>
              <a:rPr lang="ru-RU" sz="1600" dirty="0"/>
              <a:t>Вышивка гладью Жени </a:t>
            </a:r>
            <a:r>
              <a:rPr lang="ru-RU" sz="1600" dirty="0" err="1"/>
              <a:t>Кийковой</a:t>
            </a:r>
            <a:r>
              <a:rPr lang="ru-RU" sz="1600" dirty="0"/>
              <a:t> </a:t>
            </a:r>
          </a:p>
        </p:txBody>
      </p:sp>
      <p:sp>
        <p:nvSpPr>
          <p:cNvPr id="4" name="Прямоугольник 3"/>
          <p:cNvSpPr/>
          <p:nvPr/>
        </p:nvSpPr>
        <p:spPr>
          <a:xfrm>
            <a:off x="3084232" y="2830846"/>
            <a:ext cx="2718048" cy="1077218"/>
          </a:xfrm>
          <a:prstGeom prst="rect">
            <a:avLst/>
          </a:prstGeom>
        </p:spPr>
        <p:txBody>
          <a:bodyPr wrap="square">
            <a:spAutoFit/>
          </a:bodyPr>
          <a:lstStyle/>
          <a:p>
            <a:r>
              <a:rPr lang="ru-RU" sz="1600" dirty="0"/>
              <a:t>Фуражка Василия Ивановича Левашова- капитана 1 ранга; члена штаба «Молодая Гвардия»</a:t>
            </a:r>
          </a:p>
        </p:txBody>
      </p:sp>
      <p:sp>
        <p:nvSpPr>
          <p:cNvPr id="5" name="Прямоугольник 4"/>
          <p:cNvSpPr/>
          <p:nvPr/>
        </p:nvSpPr>
        <p:spPr>
          <a:xfrm>
            <a:off x="5940152" y="2903102"/>
            <a:ext cx="3563888" cy="584775"/>
          </a:xfrm>
          <a:prstGeom prst="rect">
            <a:avLst/>
          </a:prstGeom>
        </p:spPr>
        <p:txBody>
          <a:bodyPr wrap="square">
            <a:spAutoFit/>
          </a:bodyPr>
          <a:lstStyle/>
          <a:p>
            <a:r>
              <a:rPr lang="ru-RU" sz="1600" dirty="0"/>
              <a:t>Личные вещи Левашова Василия Ивановича; Рубашка, Галстук </a:t>
            </a:r>
          </a:p>
        </p:txBody>
      </p:sp>
      <p:sp>
        <p:nvSpPr>
          <p:cNvPr id="6" name="Прямоугольник 5"/>
          <p:cNvSpPr/>
          <p:nvPr/>
        </p:nvSpPr>
        <p:spPr>
          <a:xfrm>
            <a:off x="251521" y="3921022"/>
            <a:ext cx="2213742" cy="1323439"/>
          </a:xfrm>
          <a:prstGeom prst="rect">
            <a:avLst/>
          </a:prstGeom>
        </p:spPr>
        <p:txBody>
          <a:bodyPr wrap="square">
            <a:spAutoFit/>
          </a:bodyPr>
          <a:lstStyle/>
          <a:p>
            <a:r>
              <a:rPr lang="ru-RU" sz="1600" dirty="0"/>
              <a:t>Священная земля с места гибели Молодогвардейцев в </a:t>
            </a:r>
            <a:r>
              <a:rPr lang="ru-RU" sz="1600" dirty="0" smtClean="0"/>
              <a:t> г. Краснодоне</a:t>
            </a:r>
            <a:r>
              <a:rPr lang="ru-RU" sz="1600" dirty="0"/>
              <a:t>. Шурфа шахты №5</a:t>
            </a:r>
          </a:p>
        </p:txBody>
      </p:sp>
      <p:sp>
        <p:nvSpPr>
          <p:cNvPr id="7" name="Прямоугольник 6"/>
          <p:cNvSpPr/>
          <p:nvPr/>
        </p:nvSpPr>
        <p:spPr>
          <a:xfrm>
            <a:off x="6615092" y="4093483"/>
            <a:ext cx="2214007" cy="1477328"/>
          </a:xfrm>
          <a:prstGeom prst="rect">
            <a:avLst/>
          </a:prstGeom>
        </p:spPr>
        <p:txBody>
          <a:bodyPr wrap="square">
            <a:spAutoFit/>
          </a:bodyPr>
          <a:lstStyle/>
          <a:p>
            <a:r>
              <a:rPr lang="ru-RU" dirty="0" smtClean="0"/>
              <a:t>Священная </a:t>
            </a:r>
            <a:r>
              <a:rPr lang="ru-RU" dirty="0"/>
              <a:t>земля из Гремучего леса в </a:t>
            </a:r>
            <a:r>
              <a:rPr lang="ru-RU" dirty="0" smtClean="0"/>
              <a:t>     г</a:t>
            </a:r>
            <a:r>
              <a:rPr lang="ru-RU" dirty="0"/>
              <a:t>. Ровеньки- с места гибели Молодогвардейцев </a:t>
            </a:r>
          </a:p>
        </p:txBody>
      </p:sp>
    </p:spTree>
    <p:extLst>
      <p:ext uri="{BB962C8B-B14F-4D97-AF65-F5344CB8AC3E}">
        <p14:creationId xmlns:p14="http://schemas.microsoft.com/office/powerpoint/2010/main" val="3459090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22" y="0"/>
            <a:ext cx="913987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lstStyle/>
          <a:p>
            <a:endParaRPr lang="ru-RU"/>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268760"/>
            <a:ext cx="215265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2012" y="1268759"/>
            <a:ext cx="159067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296" y="3501008"/>
            <a:ext cx="1706563"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3296" y="1268759"/>
            <a:ext cx="2328827" cy="158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623" y="3501008"/>
            <a:ext cx="1610901"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1920" y="3501008"/>
            <a:ext cx="12382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5652120" y="5458395"/>
            <a:ext cx="3289500" cy="830997"/>
          </a:xfrm>
          <a:prstGeom prst="rect">
            <a:avLst/>
          </a:prstGeom>
        </p:spPr>
        <p:txBody>
          <a:bodyPr wrap="square">
            <a:spAutoFit/>
          </a:bodyPr>
          <a:lstStyle/>
          <a:p>
            <a:r>
              <a:rPr lang="ru-RU" sz="1600" dirty="0"/>
              <a:t>Шахтерская лампа- подарок шахтеров шахты им. Молодой гвардии</a:t>
            </a:r>
          </a:p>
        </p:txBody>
      </p:sp>
      <p:sp>
        <p:nvSpPr>
          <p:cNvPr id="4" name="Прямоугольник 3"/>
          <p:cNvSpPr/>
          <p:nvPr/>
        </p:nvSpPr>
        <p:spPr>
          <a:xfrm>
            <a:off x="179512" y="2854677"/>
            <a:ext cx="6480720" cy="338554"/>
          </a:xfrm>
          <a:prstGeom prst="rect">
            <a:avLst/>
          </a:prstGeom>
        </p:spPr>
        <p:txBody>
          <a:bodyPr wrap="square">
            <a:spAutoFit/>
          </a:bodyPr>
          <a:lstStyle/>
          <a:p>
            <a:r>
              <a:rPr lang="ru-RU" sz="1600" dirty="0" smtClean="0"/>
              <a:t>Медали, Погоны- </a:t>
            </a:r>
            <a:r>
              <a:rPr lang="ru-RU" sz="1600" dirty="0"/>
              <a:t>Подарок Огневых, </a:t>
            </a:r>
            <a:r>
              <a:rPr lang="ru-RU" sz="1600" dirty="0" smtClean="0"/>
              <a:t>Кобура, Солдатская </a:t>
            </a:r>
            <a:r>
              <a:rPr lang="ru-RU" sz="1600" dirty="0"/>
              <a:t>пилотка</a:t>
            </a:r>
          </a:p>
        </p:txBody>
      </p:sp>
      <p:sp>
        <p:nvSpPr>
          <p:cNvPr id="5" name="Прямоугольник 4"/>
          <p:cNvSpPr/>
          <p:nvPr/>
        </p:nvSpPr>
        <p:spPr>
          <a:xfrm>
            <a:off x="5940152" y="2878986"/>
            <a:ext cx="3456384" cy="338554"/>
          </a:xfrm>
          <a:prstGeom prst="rect">
            <a:avLst/>
          </a:prstGeom>
        </p:spPr>
        <p:txBody>
          <a:bodyPr wrap="square">
            <a:spAutoFit/>
          </a:bodyPr>
          <a:lstStyle/>
          <a:p>
            <a:r>
              <a:rPr lang="ru-RU" sz="1600" dirty="0"/>
              <a:t>Книги </a:t>
            </a:r>
            <a:r>
              <a:rPr lang="ru-RU" sz="1600" dirty="0" err="1"/>
              <a:t>А.Фадеева</a:t>
            </a:r>
            <a:r>
              <a:rPr lang="ru-RU" sz="1600" dirty="0"/>
              <a:t> Молодая гвардия</a:t>
            </a:r>
          </a:p>
        </p:txBody>
      </p:sp>
      <p:sp>
        <p:nvSpPr>
          <p:cNvPr id="6" name="Прямоугольник 5"/>
          <p:cNvSpPr/>
          <p:nvPr/>
        </p:nvSpPr>
        <p:spPr>
          <a:xfrm>
            <a:off x="179512" y="4941324"/>
            <a:ext cx="4572000" cy="338554"/>
          </a:xfrm>
          <a:prstGeom prst="rect">
            <a:avLst/>
          </a:prstGeom>
        </p:spPr>
        <p:txBody>
          <a:bodyPr>
            <a:spAutoFit/>
          </a:bodyPr>
          <a:lstStyle/>
          <a:p>
            <a:r>
              <a:rPr lang="ru-RU" sz="1600" dirty="0"/>
              <a:t>Запонки Радия Петровича </a:t>
            </a:r>
            <a:r>
              <a:rPr lang="ru-RU" sz="1600" dirty="0" smtClean="0"/>
              <a:t>Юркина</a:t>
            </a:r>
            <a:endParaRPr lang="ru-RU" sz="1600" dirty="0"/>
          </a:p>
        </p:txBody>
      </p:sp>
      <p:sp>
        <p:nvSpPr>
          <p:cNvPr id="7" name="Прямоугольник 6"/>
          <p:cNvSpPr/>
          <p:nvPr/>
        </p:nvSpPr>
        <p:spPr>
          <a:xfrm>
            <a:off x="2660029" y="5517232"/>
            <a:ext cx="3474640" cy="584775"/>
          </a:xfrm>
          <a:prstGeom prst="rect">
            <a:avLst/>
          </a:prstGeom>
        </p:spPr>
        <p:txBody>
          <a:bodyPr wrap="square">
            <a:spAutoFit/>
          </a:bodyPr>
          <a:lstStyle/>
          <a:p>
            <a:r>
              <a:rPr lang="ru-RU" sz="1600" dirty="0"/>
              <a:t>Подсвечник времени Великой Отечественной войны</a:t>
            </a:r>
          </a:p>
        </p:txBody>
      </p:sp>
    </p:spTree>
    <p:extLst>
      <p:ext uri="{BB962C8B-B14F-4D97-AF65-F5344CB8AC3E}">
        <p14:creationId xmlns:p14="http://schemas.microsoft.com/office/powerpoint/2010/main" val="3624342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1196752"/>
            <a:ext cx="3970784" cy="4536504"/>
          </a:xfrm>
        </p:spPr>
        <p:txBody>
          <a:bodyPr>
            <a:normAutofit fontScale="62500" lnSpcReduction="20000"/>
          </a:bodyPr>
          <a:lstStyle/>
          <a:p>
            <a:r>
              <a:rPr lang="ru-RU" sz="2300" dirty="0" smtClean="0"/>
              <a:t>На базе школьного музея работает кружок </a:t>
            </a:r>
            <a:r>
              <a:rPr lang="ru-RU" sz="2300" b="1" dirty="0" smtClean="0"/>
              <a:t>«Краевед» </a:t>
            </a:r>
            <a:r>
              <a:rPr lang="ru-RU" sz="2300" dirty="0" smtClean="0"/>
              <a:t>для 5-9 классов. Он объединяет сравнительно небольшую группу учащихся для длительной (не менее года) регулярной работы по интересующих их вопросам. Наш кружок – это профильное разновозрастное объединение учащихся основной школы. Состав детей переменный, каждый год уходят девятиклассники и им на смену приходят учащиеся  5-9 класса. Набор в кружок свободный. Форма занятий групповая, индивидуально занимаемся после основного времени работы. Возраст детей 11-16 лет. Количество часов – 2 часа в неделю.</a:t>
            </a:r>
          </a:p>
          <a:p>
            <a:r>
              <a:rPr lang="ru-RU" sz="2300" dirty="0" smtClean="0"/>
              <a:t>Необходимость создания кружка была продиктована интересом детей к истории родного края, потребностями детей в расширении кругозора знаний по истории родного края, необходимостью обучения детей первоначальным навыкам исследовательской работы с различными видами источников и богатыми традициями школы в краеведческой работе. </a:t>
            </a:r>
          </a:p>
          <a:p>
            <a:endParaRPr lang="ru-RU" dirty="0"/>
          </a:p>
        </p:txBody>
      </p:sp>
      <p:sp>
        <p:nvSpPr>
          <p:cNvPr id="5" name="Прямоугольник 4"/>
          <p:cNvSpPr/>
          <p:nvPr/>
        </p:nvSpPr>
        <p:spPr>
          <a:xfrm>
            <a:off x="4499990" y="1700808"/>
            <a:ext cx="4392489" cy="2492990"/>
          </a:xfrm>
          <a:prstGeom prst="rect">
            <a:avLst/>
          </a:prstGeom>
        </p:spPr>
        <p:txBody>
          <a:bodyPr wrap="square">
            <a:spAutoFit/>
          </a:bodyPr>
          <a:lstStyle/>
          <a:p>
            <a:r>
              <a:rPr lang="ru-RU" sz="2400" b="1" dirty="0" smtClean="0"/>
              <a:t>Основное содержание тем курса кружка «Краевед»</a:t>
            </a:r>
          </a:p>
          <a:p>
            <a:pPr marL="342900" indent="-342900">
              <a:buAutoNum type="arabicPeriod"/>
            </a:pPr>
            <a:r>
              <a:rPr lang="ru-RU" dirty="0" smtClean="0"/>
              <a:t>Вводная беседа - 2 ч.</a:t>
            </a:r>
          </a:p>
          <a:p>
            <a:pPr marL="342900" indent="-342900">
              <a:buAutoNum type="arabicPeriod"/>
            </a:pPr>
            <a:r>
              <a:rPr lang="ru-RU" dirty="0" smtClean="0"/>
              <a:t>Город, в котором мы живём – 20 ч.</a:t>
            </a:r>
          </a:p>
          <a:p>
            <a:pPr marL="342900" indent="-342900">
              <a:buAutoNum type="arabicPeriod"/>
            </a:pPr>
            <a:r>
              <a:rPr lang="ru-RU" dirty="0" smtClean="0"/>
              <a:t>История школы – 16 ч. </a:t>
            </a:r>
          </a:p>
          <a:p>
            <a:pPr marL="342900" indent="-342900">
              <a:buAutoNum type="arabicPeriod"/>
            </a:pPr>
            <a:r>
              <a:rPr lang="ru-RU" dirty="0" smtClean="0"/>
              <a:t>Сражения войны.– 16 ч.</a:t>
            </a:r>
          </a:p>
          <a:p>
            <a:pPr marL="342900" indent="-342900">
              <a:buAutoNum type="arabicPeriod"/>
            </a:pPr>
            <a:r>
              <a:rPr lang="ru-RU" dirty="0" smtClean="0"/>
              <a:t> Поиск  информации - 16ч.</a:t>
            </a:r>
          </a:p>
          <a:p>
            <a:pPr marL="342900" indent="-342900">
              <a:buAutoNum type="arabicPeriod"/>
            </a:pPr>
            <a:r>
              <a:rPr lang="ru-RU" dirty="0" smtClean="0"/>
              <a:t>Итоговые практические занятия 2ч.</a:t>
            </a:r>
            <a:endParaRPr lang="ru-RU" dirty="0"/>
          </a:p>
        </p:txBody>
      </p:sp>
    </p:spTree>
    <p:extLst>
      <p:ext uri="{BB962C8B-B14F-4D97-AF65-F5344CB8AC3E}">
        <p14:creationId xmlns:p14="http://schemas.microsoft.com/office/powerpoint/2010/main" val="2393255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871</Words>
  <Application>Microsoft Office PowerPoint</Application>
  <PresentationFormat>Экран (4:3)</PresentationFormat>
  <Paragraphs>59</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Музей «Молодая Гвардия»</vt:lpstr>
      <vt:lpstr>МУЗЕЙ</vt:lpstr>
      <vt:lpstr>Презентация PowerPoint</vt:lpstr>
      <vt:lpstr>Презентация PowerPoint</vt:lpstr>
      <vt:lpstr>Презентация PowerPoint</vt:lpstr>
      <vt:lpstr>ПЕРЕСПЕКТИВНЫЙ ПЛАН МУЗЕЯ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MSHome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Музей «Молодая Гвардия»</dc:title>
  <dc:creator>System Administrator</dc:creator>
  <cp:lastModifiedBy>Кабинет216</cp:lastModifiedBy>
  <cp:revision>12</cp:revision>
  <dcterms:created xsi:type="dcterms:W3CDTF">2020-03-16T17:59:40Z</dcterms:created>
  <dcterms:modified xsi:type="dcterms:W3CDTF">2020-03-17T07:58:12Z</dcterms:modified>
</cp:coreProperties>
</file>