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1" r:id="rId4"/>
    <p:sldId id="258" r:id="rId5"/>
    <p:sldId id="278" r:id="rId6"/>
    <p:sldId id="259" r:id="rId7"/>
    <p:sldId id="260" r:id="rId8"/>
    <p:sldId id="272" r:id="rId9"/>
    <p:sldId id="273" r:id="rId10"/>
    <p:sldId id="274" r:id="rId11"/>
    <p:sldId id="275" r:id="rId12"/>
    <p:sldId id="27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68" d="100"/>
          <a:sy n="68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D4F7C2-274F-497F-A3C5-1BFD3699309F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862792-82A2-44F7-96A3-3C9243ADAB2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7855024" cy="252028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 социального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 детей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д/о «Гармония», как составная часть адаптивного процесса в условиях УДО.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429000"/>
            <a:ext cx="7783016" cy="3444846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/>
              <a:t>Педагог  дополнительного  </a:t>
            </a:r>
            <a:r>
              <a:rPr lang="ru-RU" dirty="0" smtClean="0"/>
              <a:t>образования </a:t>
            </a:r>
            <a:r>
              <a:rPr lang="ru-RU" dirty="0" err="1" smtClean="0"/>
              <a:t>Кодачигова</a:t>
            </a:r>
            <a:r>
              <a:rPr lang="ru-RU" dirty="0" smtClean="0"/>
              <a:t> Татьяна Александровна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/>
              <a:t>Детское  объединение  «Гармония»</a:t>
            </a:r>
          </a:p>
          <a:p>
            <a:pPr marL="457200" indent="-457200" algn="l"/>
            <a:r>
              <a:rPr lang="ru-RU" dirty="0" smtClean="0"/>
              <a:t>      МОАУ ДО СЮТ г.Кирова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/>
              <a:t>Высшая квалификационная  категория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28920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496944" cy="151216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Для создания психологического комфорта в объединении необходимо: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132856"/>
            <a:ext cx="7920880" cy="4725144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endParaRPr lang="ru-RU" dirty="0" smtClean="0"/>
          </a:p>
          <a:p>
            <a:pPr lvl="0"/>
            <a:r>
              <a:rPr lang="ru-RU" sz="3800" dirty="0" smtClean="0"/>
              <a:t>Принимать каждого ребенка таким, каков он есть;</a:t>
            </a:r>
          </a:p>
          <a:p>
            <a:pPr lvl="0"/>
            <a:r>
              <a:rPr lang="ru-RU" sz="3800" dirty="0" smtClean="0"/>
              <a:t>В профессиональной деятельности опираться на добровольную помощь детей, включать их в организационные моменты </a:t>
            </a:r>
            <a:br>
              <a:rPr lang="ru-RU" sz="3800" dirty="0" smtClean="0"/>
            </a:br>
            <a:r>
              <a:rPr lang="ru-RU" sz="3800" dirty="0" smtClean="0"/>
              <a:t>по подготовке к занятиям и массовым мероприятиям;</a:t>
            </a:r>
          </a:p>
          <a:p>
            <a:pPr lvl="0"/>
            <a:r>
              <a:rPr lang="ru-RU" sz="3800" dirty="0" smtClean="0"/>
              <a:t>Быть затейником и участником детских игр;</a:t>
            </a:r>
          </a:p>
          <a:p>
            <a:pPr lvl="0"/>
            <a:r>
              <a:rPr lang="ru-RU" sz="3800" dirty="0" smtClean="0"/>
              <a:t>В затруднительных для ребенка ситуациях ориентироваться </a:t>
            </a:r>
            <a:br>
              <a:rPr lang="ru-RU" sz="3800" dirty="0" smtClean="0"/>
            </a:br>
            <a:r>
              <a:rPr lang="ru-RU" sz="3800" dirty="0" smtClean="0"/>
              <a:t>на его возрастные и индивидуальные особенности; быть всегда вместе с ним, а не делать что-либо вместо него;</a:t>
            </a:r>
          </a:p>
          <a:p>
            <a:r>
              <a:rPr lang="ru-RU" sz="3800" dirty="0" smtClean="0"/>
              <a:t>Привлекать родителей к образовательному процессу </a:t>
            </a:r>
            <a:br>
              <a:rPr lang="ru-RU" sz="3800" dirty="0" smtClean="0"/>
            </a:br>
            <a:r>
              <a:rPr lang="ru-RU" sz="3800" dirty="0" smtClean="0"/>
              <a:t>и обращаться  к ним за поддержкой в случаях нестандартных ситуаций.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064896" cy="55446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3000" dirty="0" smtClean="0"/>
              <a:t>Для определения социальной ситуации в объединении, диагностируются следующие направления: </a:t>
            </a:r>
            <a:r>
              <a:rPr lang="ru-RU" sz="3000" dirty="0"/>
              <a:t>в</a:t>
            </a:r>
            <a:r>
              <a:rPr lang="ru-RU" sz="3000" dirty="0" smtClean="0"/>
              <a:t>заимодействие с родителями, взаимодействие с детьми, социальное развитие детей, отношения детей друг с другом. </a:t>
            </a:r>
          </a:p>
          <a:p>
            <a:pPr>
              <a:buNone/>
            </a:pPr>
            <a:r>
              <a:rPr lang="ru-RU" sz="3000" dirty="0" smtClean="0"/>
              <a:t>    По </a:t>
            </a:r>
            <a:r>
              <a:rPr lang="ru-RU" sz="3000" dirty="0"/>
              <a:t>результатам диагностики  выводится объективная оценка социального развития детей в объединении. </a:t>
            </a:r>
            <a:endParaRPr lang="ru-RU" sz="3000" dirty="0" smtClean="0"/>
          </a:p>
          <a:p>
            <a:pPr>
              <a:buNone/>
            </a:pPr>
            <a:r>
              <a:rPr lang="ru-RU" sz="3000" dirty="0"/>
              <a:t> </a:t>
            </a:r>
            <a:r>
              <a:rPr lang="ru-RU" sz="3000" dirty="0" smtClean="0"/>
              <a:t>   Предлагаемая </a:t>
            </a:r>
            <a:r>
              <a:rPr lang="ru-RU" sz="3000" dirty="0"/>
              <a:t>методика позволяет объединить усилия педагога детского </a:t>
            </a:r>
            <a:r>
              <a:rPr lang="ru-RU" sz="3000" dirty="0" smtClean="0"/>
              <a:t>объединения и </a:t>
            </a:r>
            <a:r>
              <a:rPr lang="ru-RU" sz="3000" dirty="0"/>
              <a:t>родителей </a:t>
            </a:r>
            <a:r>
              <a:rPr lang="ru-RU" sz="3000" dirty="0" smtClean="0"/>
              <a:t>в </a:t>
            </a:r>
            <a:r>
              <a:rPr lang="ru-RU" sz="3000" dirty="0"/>
              <a:t>создании благоприятной социальной ситуации развития учащихся и значительно помогает  учащимся адаптироваться в новых условиях. </a:t>
            </a:r>
          </a:p>
          <a:p>
            <a:pPr>
              <a:buNone/>
            </a:pPr>
            <a:r>
              <a:rPr lang="ru-RU" sz="3000" dirty="0"/>
              <a:t>    Главное, о чем должен помнить педагог, активно работающий в этом направлении: привлечь родителей к сотрудничеству можно только через внимательное отношение к их нуждам и потребностям.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136904" cy="58326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Наиболее простая и удобная форма изучения спроса родителей на доступные и приемлемые услуги </a:t>
            </a:r>
            <a:endParaRPr lang="ru-RU" sz="2800" dirty="0"/>
          </a:p>
          <a:p>
            <a:pPr>
              <a:buNone/>
            </a:pPr>
            <a:r>
              <a:rPr lang="ru-RU" sz="2800" dirty="0" smtClean="0"/>
              <a:t>    – </a:t>
            </a:r>
            <a:r>
              <a:rPr lang="ru-RU" sz="2800" dirty="0" smtClean="0">
                <a:solidFill>
                  <a:srgbClr val="FF0000"/>
                </a:solidFill>
              </a:rPr>
              <a:t>анкетирование</a:t>
            </a:r>
            <a:r>
              <a:rPr lang="ru-RU" sz="2800" dirty="0" smtClean="0"/>
              <a:t>. </a:t>
            </a:r>
          </a:p>
          <a:p>
            <a:pPr>
              <a:buNone/>
            </a:pPr>
            <a:r>
              <a:rPr lang="ru-RU" sz="2800" dirty="0" smtClean="0"/>
              <a:t>    Анкетирование проводится в одной из групп.           Количество анкетируемых  не менее 10 человек. </a:t>
            </a:r>
          </a:p>
          <a:p>
            <a:pPr>
              <a:buNone/>
            </a:pPr>
            <a:r>
              <a:rPr lang="ru-RU" sz="2800" dirty="0" smtClean="0"/>
              <a:t>    Для удобства фиксации и обработки данных используются таблицы ( см. приложение ). </a:t>
            </a:r>
          </a:p>
          <a:p>
            <a:pPr>
              <a:buNone/>
            </a:pPr>
            <a:r>
              <a:rPr lang="ru-RU" sz="2800" dirty="0"/>
              <a:t> </a:t>
            </a:r>
            <a:r>
              <a:rPr lang="ru-RU" sz="2800" dirty="0" smtClean="0"/>
              <a:t>   На основании таблиц делается вывод, по каким направлениям работа велась на высоком уровне и где требуется методическая помощь.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507288" cy="85270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Предлагаемая методика: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7848872" cy="4896544"/>
          </a:xfrm>
        </p:spPr>
        <p:txBody>
          <a:bodyPr>
            <a:normAutofit/>
          </a:bodyPr>
          <a:lstStyle/>
          <a:p>
            <a:r>
              <a:rPr lang="ru-RU" dirty="0" smtClean="0"/>
              <a:t>помогает </a:t>
            </a:r>
            <a:r>
              <a:rPr lang="ru-RU" dirty="0"/>
              <a:t>комплексно в динамике </a:t>
            </a:r>
            <a:r>
              <a:rPr lang="ru-RU" dirty="0" smtClean="0"/>
              <a:t>проследить социальное развитие учащихся; </a:t>
            </a:r>
          </a:p>
          <a:p>
            <a:r>
              <a:rPr lang="ru-RU" dirty="0" smtClean="0"/>
              <a:t>даёт </a:t>
            </a:r>
            <a:r>
              <a:rPr lang="ru-RU" dirty="0"/>
              <a:t>возможность педагогу </a:t>
            </a:r>
            <a:r>
              <a:rPr lang="ru-RU" dirty="0" smtClean="0"/>
              <a:t>фиксировать результаты; </a:t>
            </a:r>
          </a:p>
          <a:p>
            <a:r>
              <a:rPr lang="ru-RU" dirty="0" smtClean="0"/>
              <a:t>осуществлять личностно-ориентированный </a:t>
            </a:r>
            <a:r>
              <a:rPr lang="ru-RU" dirty="0"/>
              <a:t>подход к каждому </a:t>
            </a:r>
            <a:r>
              <a:rPr lang="ru-RU" dirty="0" smtClean="0"/>
              <a:t>учащемуся;</a:t>
            </a:r>
          </a:p>
          <a:p>
            <a:r>
              <a:rPr lang="ru-RU" dirty="0" smtClean="0"/>
              <a:t>позволяет </a:t>
            </a:r>
            <a:r>
              <a:rPr lang="ru-RU" dirty="0"/>
              <a:t>разработать индивидуальный образовательный маршрут для каждого ребёнка, а </a:t>
            </a:r>
            <a:r>
              <a:rPr lang="ru-RU" dirty="0" smtClean="0"/>
              <a:t>именно: </a:t>
            </a:r>
            <a:r>
              <a:rPr lang="ru-RU" dirty="0"/>
              <a:t>какие виды деятельности и в каком объёме будут изучаться в соответствии с его интересами и потребностями.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7897013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324528" cy="1143000"/>
          </a:xfrm>
        </p:spPr>
        <p:txBody>
          <a:bodyPr/>
          <a:lstStyle/>
          <a:p>
            <a:pPr algn="ctr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3374"/>
            <a:ext cx="8064896" cy="51879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     Методика максимально облегчает педагогу наиболее важный и, вместе с тем, один из самых трудных видов работы – диагностику уровня социального развития учащихся.</a:t>
            </a:r>
          </a:p>
          <a:p>
            <a:pPr marL="0" indent="0">
              <a:buNone/>
            </a:pPr>
            <a:r>
              <a:rPr lang="ru-RU" dirty="0" smtClean="0"/>
              <a:t>      Полученные результаты гарантируют достаточно полную картину социальной ситуации в объединении, дети легко адаптируются, это способствует сохранности контингента, что очень важно для педагога.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В течение нескольких лет в объединении «Гармония» сохраняется 100%-</a:t>
            </a:r>
            <a:r>
              <a:rPr lang="ru-RU" dirty="0" err="1" smtClean="0"/>
              <a:t>ная</a:t>
            </a:r>
            <a:r>
              <a:rPr lang="ru-RU" dirty="0" smtClean="0"/>
              <a:t> посещаемость детей.</a:t>
            </a:r>
          </a:p>
          <a:p>
            <a:pPr marL="0" indent="0">
              <a:buNone/>
            </a:pPr>
            <a:r>
              <a:rPr lang="ru-RU" dirty="0" smtClean="0"/>
              <a:t>      Данные </a:t>
            </a:r>
            <a:r>
              <a:rPr lang="ru-RU" dirty="0"/>
              <a:t>рекомендации могут использовать педагоги, работающие по другим образовательным программам.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92411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4401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Социальное развитие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496944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- это процесс приспособления ребенка </a:t>
            </a:r>
            <a:br>
              <a:rPr lang="ru-RU" sz="2800" dirty="0" smtClean="0"/>
            </a:br>
            <a:r>
              <a:rPr lang="ru-RU" sz="2800" dirty="0" smtClean="0"/>
              <a:t>к социальной действительности (миру людей), передачи и дальнейшего развития им социокультурного опыта, накопленного человечеством, который включает в себя:</a:t>
            </a:r>
          </a:p>
          <a:p>
            <a:pPr lvl="0"/>
            <a:r>
              <a:rPr lang="ru-RU" sz="2800" dirty="0" smtClean="0"/>
              <a:t>Культурные навыки;</a:t>
            </a:r>
          </a:p>
          <a:p>
            <a:pPr lvl="0"/>
            <a:r>
              <a:rPr lang="ru-RU" sz="2800" dirty="0" smtClean="0"/>
              <a:t>Специфические знания;</a:t>
            </a:r>
          </a:p>
          <a:p>
            <a:pPr lvl="0"/>
            <a:r>
              <a:rPr lang="ru-RU" sz="2800" dirty="0" smtClean="0"/>
              <a:t>Знакомство с традициями и правилами;</a:t>
            </a:r>
          </a:p>
          <a:p>
            <a:pPr lvl="0"/>
            <a:r>
              <a:rPr lang="ru-RU" sz="2800" dirty="0" smtClean="0"/>
              <a:t>Социальные качества, позволяющие человеку комфортно и эффективно существовать в обществе других людей.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19028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445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Показателем социального развития является </a:t>
            </a:r>
            <a:r>
              <a:rPr lang="ru-RU" sz="2800" dirty="0" smtClean="0">
                <a:solidFill>
                  <a:srgbClr val="FF0000"/>
                </a:solidFill>
              </a:rPr>
              <a:t>социальная компетентность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smtClean="0"/>
              <a:t>– сознательное поведение в различных ситуациях, не противоречащее культурным нормам, потребность добиваться соблюдения этих норм другими.</a:t>
            </a:r>
          </a:p>
          <a:p>
            <a:pPr>
              <a:buNone/>
            </a:pPr>
            <a:r>
              <a:rPr lang="ru-RU" sz="2800" dirty="0" smtClean="0"/>
              <a:t>    Только в тесном сотрудничестве с окружающими людьми ребенок знакомится с социально приемлемыми формами поведения </a:t>
            </a:r>
            <a:br>
              <a:rPr lang="ru-RU" sz="2800" dirty="0" smtClean="0"/>
            </a:br>
            <a:r>
              <a:rPr lang="ru-RU" sz="2800" dirty="0" smtClean="0"/>
              <a:t>и учится сознательно поддерживать нравственные нормы и активно участвовать в образовательном процессе.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8064" y="2094366"/>
            <a:ext cx="7850360" cy="496855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dirty="0" smtClean="0"/>
              <a:t>– это важнейшие показатели эффективности учебно-воспитательной работы учреждения дополнительного образования.</a:t>
            </a:r>
            <a:endParaRPr lang="ru-RU" sz="3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748464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Параметры </a:t>
            </a:r>
            <a:r>
              <a:rPr lang="ru-RU" dirty="0"/>
              <a:t>социальной ситуации </a:t>
            </a:r>
            <a:r>
              <a:rPr lang="ru-RU" sz="5600" dirty="0"/>
              <a:t/>
            </a:r>
            <a:br>
              <a:rPr lang="ru-RU" sz="5600" dirty="0"/>
            </a:br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xmlns="" val="28240875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83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Параметры социальной ситуации </a:t>
            </a:r>
          </a:p>
        </p:txBody>
      </p:sp>
      <p:sp>
        <p:nvSpPr>
          <p:cNvPr id="4" name="Овал 3"/>
          <p:cNvSpPr/>
          <p:nvPr/>
        </p:nvSpPr>
        <p:spPr>
          <a:xfrm>
            <a:off x="3527884" y="3121928"/>
            <a:ext cx="2088232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ПСС</a:t>
            </a:r>
            <a:endParaRPr lang="ru-RU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492896"/>
            <a:ext cx="2088232" cy="10801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Взаимодействие </a:t>
            </a:r>
            <a:endParaRPr lang="ru-RU" dirty="0" smtClean="0"/>
          </a:p>
          <a:p>
            <a:pPr algn="ctr"/>
            <a:r>
              <a:rPr lang="ru-RU" dirty="0" smtClean="0"/>
              <a:t>с </a:t>
            </a:r>
            <a:r>
              <a:rPr lang="ru-RU" dirty="0"/>
              <a:t>родителями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132" y="4797152"/>
            <a:ext cx="2219136" cy="121320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2426351"/>
            <a:ext cx="2219136" cy="121320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9926" y="4797151"/>
            <a:ext cx="2219136" cy="1213209"/>
          </a:xfrm>
          <a:prstGeom prst="rect">
            <a:avLst/>
          </a:prstGeom>
        </p:spPr>
      </p:pic>
      <p:cxnSp>
        <p:nvCxnSpPr>
          <p:cNvPr id="14" name="Прямая со стрелкой 13"/>
          <p:cNvCxnSpPr/>
          <p:nvPr/>
        </p:nvCxnSpPr>
        <p:spPr>
          <a:xfrm flipH="1" flipV="1">
            <a:off x="2914074" y="2938136"/>
            <a:ext cx="766647" cy="6348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7318265">
            <a:off x="2777680" y="4618104"/>
            <a:ext cx="1039434" cy="921018"/>
          </a:xfrm>
          <a:prstGeom prst="rect">
            <a:avLst/>
          </a:prstGeom>
        </p:spPr>
      </p:pic>
      <p:cxnSp>
        <p:nvCxnSpPr>
          <p:cNvPr id="16" name="Прямая со стрелкой 15"/>
          <p:cNvCxnSpPr/>
          <p:nvPr/>
        </p:nvCxnSpPr>
        <p:spPr>
          <a:xfrm flipV="1">
            <a:off x="5463280" y="2938136"/>
            <a:ext cx="864096" cy="6348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491110">
            <a:off x="5331955" y="4565211"/>
            <a:ext cx="1158822" cy="102680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827584" y="494116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Взаимодействие с детьми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27376" y="4941168"/>
            <a:ext cx="2061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Социальное развитие детей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27376" y="2564904"/>
            <a:ext cx="2061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Отношения детей друг с другом</a:t>
            </a:r>
          </a:p>
        </p:txBody>
      </p:sp>
    </p:spTree>
    <p:extLst>
      <p:ext uri="{BB962C8B-B14F-4D97-AF65-F5344CB8AC3E}">
        <p14:creationId xmlns:p14="http://schemas.microsoft.com/office/powerpoint/2010/main" xmlns="" val="18417011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67544" y="1052736"/>
            <a:ext cx="7992888" cy="58052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2800" dirty="0" smtClean="0"/>
              <a:t>Для нормального развития ребенка, спокойного и организованного поведения огромное значение имеют:</a:t>
            </a:r>
          </a:p>
          <a:p>
            <a:r>
              <a:rPr lang="ru-RU" sz="2800" dirty="0" smtClean="0"/>
              <a:t>окружающая обстановка</a:t>
            </a:r>
            <a:r>
              <a:rPr lang="ru-RU" sz="2800" dirty="0"/>
              <a:t>;</a:t>
            </a:r>
            <a:endParaRPr lang="ru-RU" sz="2800" dirty="0" smtClean="0"/>
          </a:p>
          <a:p>
            <a:r>
              <a:rPr lang="ru-RU" sz="2800" dirty="0" smtClean="0"/>
              <a:t>межличностные отношения детей; </a:t>
            </a:r>
          </a:p>
          <a:p>
            <a:r>
              <a:rPr lang="ru-RU" sz="2800" dirty="0" smtClean="0"/>
              <a:t>отношения между учащимися и педагогом.</a:t>
            </a:r>
          </a:p>
          <a:p>
            <a:pPr marL="0" indent="0">
              <a:buNone/>
            </a:pPr>
            <a:r>
              <a:rPr lang="ru-RU" sz="2800" dirty="0" smtClean="0"/>
              <a:t> Четко организованные занятия со сменой различных видов деятельности, а также организованный досуг детей в объединении с присутствием родителей, братьев и сестер способствует приобретению опыта эмоционально-практического взаимодействия со сверстниками и взрослыми, и позволяет детям легко адаптироваться в  новых условиях.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85867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908720"/>
            <a:ext cx="7848872" cy="59492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Приходя на занятия в объединение, дети сталкиваются с набором правил и требований, которые необходимо соблюдать. Большинство детей готовы выполнять эти требования, если:</a:t>
            </a:r>
          </a:p>
          <a:p>
            <a:pPr lvl="0"/>
            <a:r>
              <a:rPr lang="ru-RU" sz="2800" dirty="0" smtClean="0"/>
              <a:t>Они распространяются на всех детей без исключения;</a:t>
            </a:r>
          </a:p>
          <a:p>
            <a:pPr lvl="0"/>
            <a:r>
              <a:rPr lang="ru-RU" sz="2800" dirty="0" smtClean="0"/>
              <a:t>Детям понятен их смысл и необходимость;</a:t>
            </a:r>
          </a:p>
          <a:p>
            <a:pPr lvl="0"/>
            <a:r>
              <a:rPr lang="ru-RU" sz="2800" dirty="0" smtClean="0"/>
              <a:t>Они предъявляются в позитивной форме и доброжелательном тоне.</a:t>
            </a:r>
          </a:p>
          <a:p>
            <a:pPr marL="0" lvl="0" indent="0">
              <a:buNone/>
            </a:pPr>
            <a:r>
              <a:rPr lang="ru-RU" sz="2800" dirty="0" smtClean="0"/>
              <a:t>    Одним </a:t>
            </a:r>
            <a:r>
              <a:rPr lang="ru-RU" sz="2800" dirty="0"/>
              <a:t>из самых эффективных способов заинтересовать детей в соблюдении этих правил является привлечение самих детей к определению этих правил и принятию новых по мере необходимости. </a:t>
            </a:r>
          </a:p>
          <a:p>
            <a:pPr marL="0" lvl="0" indent="0">
              <a:buNone/>
            </a:pPr>
            <a:r>
              <a:rPr lang="ru-RU" sz="2800" dirty="0"/>
              <a:t>    Соблюдение правил помогает детям реализовать отношения  со сверстниками и легко адаптироваться в новом коллективе. </a:t>
            </a:r>
          </a:p>
          <a:p>
            <a:pPr marL="0" lv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43227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Однако кроме хороших отношений со сверстниками ребенку необходимо иметь и навыки сотрудничества. 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Сотрудничество</a:t>
            </a:r>
            <a:r>
              <a:rPr lang="ru-RU" sz="3200" dirty="0" smtClean="0"/>
              <a:t> </a:t>
            </a:r>
          </a:p>
          <a:p>
            <a:pPr>
              <a:buNone/>
            </a:pPr>
            <a:r>
              <a:rPr lang="ru-RU" sz="2800" dirty="0" smtClean="0"/>
              <a:t>   – это совместная деятельность нескольких участников ради достижения одной конечной цели, к которой каждый стремится наиболее удобным для себя способом, считаясь с интересами партнеров.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Детское сообщество для ребенка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35480"/>
            <a:ext cx="7704856" cy="48058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– это, прежде всего, лаборатория социального творчества, в которой он испытывает на практике различные формы поведения и отношений со сверстниками и отбирает наиболее удачные и приемлемые для себя. Однако нередки случаи, когда дети обучаются друг у друга нежелательным формам поведения, провоцируют нарушение норм, с гордостью демонстрируют свое непослушание. </a:t>
            </a:r>
            <a:br>
              <a:rPr lang="ru-RU" sz="2800" dirty="0" smtClean="0"/>
            </a:br>
            <a:r>
              <a:rPr lang="ru-RU" sz="2800" dirty="0" smtClean="0"/>
              <a:t>    На педагоге лежит ответственность за урегулирование конфликтов между детьми и создание психологического комфорта.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721</Words>
  <Application>Microsoft Office PowerPoint</Application>
  <PresentationFormat>Экран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Диагностика социального развития детей в д/о «Гармония», как составная часть адаптивного процесса в условиях УДО.</vt:lpstr>
      <vt:lpstr>Социальное развитие  </vt:lpstr>
      <vt:lpstr>Слайд 3</vt:lpstr>
      <vt:lpstr>                 Параметры социальной ситуации  </vt:lpstr>
      <vt:lpstr>    Параметры социальной ситуации </vt:lpstr>
      <vt:lpstr>Слайд 6</vt:lpstr>
      <vt:lpstr>Слайд 7</vt:lpstr>
      <vt:lpstr>Слайд 8</vt:lpstr>
      <vt:lpstr>Детское сообщество для ребенка</vt:lpstr>
      <vt:lpstr>Для создания психологического комфорта в объединении необходимо:</vt:lpstr>
      <vt:lpstr>Слайд 11</vt:lpstr>
      <vt:lpstr>Слайд 12</vt:lpstr>
      <vt:lpstr>Предлагаемая методика:</vt:lpstr>
      <vt:lpstr>Вывод: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опыта работы педагога дополнительного образования.</dc:title>
  <dc:creator>admin</dc:creator>
  <cp:lastModifiedBy>Zverdvd.org</cp:lastModifiedBy>
  <cp:revision>70</cp:revision>
  <dcterms:created xsi:type="dcterms:W3CDTF">2014-11-01T16:47:25Z</dcterms:created>
  <dcterms:modified xsi:type="dcterms:W3CDTF">2018-10-25T13:24:37Z</dcterms:modified>
</cp:coreProperties>
</file>